
<file path=[Content_Types].xml><?xml version="1.0" encoding="utf-8"?>
<Types xmlns="http://schemas.openxmlformats.org/package/2006/content-types">
  <Default Extension="jpeg" ContentType="image/jpeg"/>
  <Default Extension="jpg" ContentType="image/jpeg"/>
  <Default Extension="png" ContentType="image/png"/>
  <Default Extension="png&amp;ehk=f4fXx9AaBuXmEaIJ6LrAog&amp;r=0&amp;pid=OfficeInsert"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7" r:id="rId5"/>
    <p:sldId id="260" r:id="rId6"/>
    <p:sldId id="286" r:id="rId7"/>
    <p:sldId id="284" r:id="rId8"/>
    <p:sldId id="441" r:id="rId9"/>
    <p:sldId id="442" r:id="rId10"/>
    <p:sldId id="287" r:id="rId11"/>
    <p:sldId id="443" r:id="rId12"/>
    <p:sldId id="439" r:id="rId13"/>
    <p:sldId id="440" r:id="rId14"/>
    <p:sldId id="444" r:id="rId15"/>
    <p:sldId id="297" r:id="rId16"/>
    <p:sldId id="259" r:id="rId17"/>
    <p:sldId id="321" r:id="rId18"/>
    <p:sldId id="261" r:id="rId19"/>
    <p:sldId id="322" r:id="rId20"/>
    <p:sldId id="328" r:id="rId21"/>
    <p:sldId id="262" r:id="rId22"/>
    <p:sldId id="258"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7" r:id="rId37"/>
    <p:sldId id="278" r:id="rId38"/>
    <p:sldId id="279" r:id="rId39"/>
    <p:sldId id="276" r:id="rId40"/>
    <p:sldId id="280" r:id="rId41"/>
    <p:sldId id="281" r:id="rId42"/>
    <p:sldId id="282" r:id="rId43"/>
    <p:sldId id="283" r:id="rId44"/>
    <p:sldId id="285" r:id="rId45"/>
    <p:sldId id="334" r:id="rId46"/>
    <p:sldId id="344" r:id="rId47"/>
    <p:sldId id="428" r:id="rId48"/>
    <p:sldId id="430" r:id="rId49"/>
    <p:sldId id="346" r:id="rId50"/>
    <p:sldId id="431" r:id="rId51"/>
    <p:sldId id="432" r:id="rId52"/>
    <p:sldId id="433" r:id="rId53"/>
    <p:sldId id="350" r:id="rId54"/>
    <p:sldId id="434" r:id="rId55"/>
    <p:sldId id="340" r:id="rId56"/>
    <p:sldId id="435" r:id="rId57"/>
    <p:sldId id="351" r:id="rId58"/>
    <p:sldId id="436" r:id="rId59"/>
    <p:sldId id="347" r:id="rId60"/>
    <p:sldId id="437" r:id="rId61"/>
    <p:sldId id="386" r:id="rId62"/>
    <p:sldId id="391" r:id="rId63"/>
    <p:sldId id="292" r:id="rId64"/>
    <p:sldId id="293" r:id="rId65"/>
    <p:sldId id="295" r:id="rId66"/>
    <p:sldId id="296" r:id="rId67"/>
    <p:sldId id="298" r:id="rId68"/>
    <p:sldId id="299" r:id="rId69"/>
    <p:sldId id="300" r:id="rId70"/>
    <p:sldId id="301" r:id="rId71"/>
    <p:sldId id="302" r:id="rId72"/>
    <p:sldId id="303" r:id="rId73"/>
    <p:sldId id="304" r:id="rId74"/>
    <p:sldId id="307" r:id="rId75"/>
    <p:sldId id="312" r:id="rId76"/>
    <p:sldId id="323" r:id="rId77"/>
    <p:sldId id="324" r:id="rId78"/>
    <p:sldId id="325" r:id="rId79"/>
    <p:sldId id="326" r:id="rId80"/>
    <p:sldId id="327" r:id="rId81"/>
    <p:sldId id="308" r:id="rId82"/>
    <p:sldId id="309" r:id="rId83"/>
    <p:sldId id="310" r:id="rId84"/>
    <p:sldId id="311" r:id="rId85"/>
    <p:sldId id="305" r:id="rId86"/>
    <p:sldId id="306" r:id="rId87"/>
    <p:sldId id="313" r:id="rId88"/>
    <p:sldId id="314" r:id="rId89"/>
    <p:sldId id="315" r:id="rId90"/>
    <p:sldId id="317" r:id="rId91"/>
    <p:sldId id="316" r:id="rId92"/>
    <p:sldId id="319" r:id="rId93"/>
    <p:sldId id="320"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6" autoAdjust="0"/>
    <p:restoredTop sz="94660"/>
  </p:normalViewPr>
  <p:slideViewPr>
    <p:cSldViewPr snapToGrid="0">
      <p:cViewPr varScale="1">
        <p:scale>
          <a:sx n="105" d="100"/>
          <a:sy n="105" d="100"/>
        </p:scale>
        <p:origin x="7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9-30T10:46:32.347"/>
    </inkml:context>
    <inkml:brush xml:id="br0">
      <inkml:brushProperty name="width" value="0.35" units="cm"/>
      <inkml:brushProperty name="height" value="0.35" units="cm"/>
      <inkml:brushProperty name="color" value="#FFFFFF"/>
      <inkml:brushProperty name="ignorePressure" value="1"/>
    </inkml:brush>
  </inkml:definitions>
  <inkml:trace contextRef="#ctx0" brushRef="#br0">1323 84,'-5'0,"-14"0,-13 4,-14 2,-13-1,-9 0,-2-2,-2-1,6-1,6 0,4-1,8-1,7 1,15 0,21 0,19 0,22 0,17 0,13 0,0 0,-7 4,-9 2,-9-1,-20 0,-31-2,-37-1,-26-1,-16 0,4-1,12-1,13 1,14 0,9 0,16 4,19 2,16-1,9 4,10 5,3-1,1-2,-11-3,-19-2,-19-3,-12-2,-6-1,-12 0,-2-1,1 0,4 1,12 0,21-1,24 1,26 0,24 0,17 0,22 0,14 0,17 0,21 5,13 0,14 1,-3-1,-2-2,-14-1,-23-1,-21-1,-24 0,-20 0,-14 0,-9 0,-11-1,-7 1,-25 0,-22 0,-36 0,-38 0,-35 0,-32 0,-9 5,5 0,15 1,19-1,21-2,22-1,20-1,16-1,14-4,25-2,31-5,24-4,15 1,15 1,1 5,0 2,-6 3,-11 1,-13 2,-11 1,-9-1,-18 1,-31 0,-24-1,-21 0,-7 0,-2 0,6-4,10-2,14-4,13-5,16 1,27-3,29-6,14-5,11 4,2 5,-2 6,-5 5,-5 4,-8 3,-9 1,-7 1,-1 0,-3 0,2 0,0 0,3-1,-2 0,-1 0,-16 0,-20 0,-24 4,-19 2,-17 4,-10 1,-12-3,1-1,0-3,5-2,3 0,5-2,6 0,0-1,1 1,8-1,4 1,2 0,4 0,1 4,3 2,0-1,3 0,-2-2,-3 4,-3 0,1-1,5-2,-1-1,3-1,2-1,4-1,-2 0,0 0,1-1,-3 1,-3 0,-10 0,0 0,-2 0,5-1,0 1,3 1,5-1,4 0,-1 0,1 0,1 0,2 0,2 0,1 0,-4 0,0 0,0 0,0 0,3 0,0 0,1 0,10 0,11 4,12 2,9 4,7 0,8 8,3 4,1 4,-6 1,-3-3,-5-2,-7 0,-6 0,-7-3,-9-5,-7-5,-6-4,-3-2,-1-3,-2 8,1 12,4 11,6 9,6 2,5 3,-1-2,1-4,1-4,2 1,1-2,1-1,0 1,1 1,1-3,-1 3,5-4,5-4,2-2,2 0,9 0,4-1,6-3,7-2,0 1,3 1,-1-3,-5 0,-3-3,-3 1,-3-4,-1-2,-1-4,-5 2,-2-1,1-1,1-2,-3 3,-1 0,3-1,0-1,3 2,1 1,1-2,1-1,-4 2,-2 1,1 2,1 1,5 2,3-1,5 2,5-2,5 2,-1-1,-3 1,-1-2,-1 2,-4 3,5 2,1-1,-2-4,0 0,3-3,-1 2,-3-2,0-2,-2-3,-2-3,2-1,-1-2,-2 0,-2 0,-2-1,-2 1,-1-1,0 1,0-5,4-1,1 1,5 0,0-2,-2-1,-1 1,-3 2,3 2,-5-3,-2-1,-1-3,-1 0,0 2,1 1,-5-1,0 0,0 1,-3-2,-9 1,-10 0,-10-1,-6 0,-5 1,-3 3,-2 2,0-3,1-1,-1 2,1 0,1 3,-1 0,1 1,0 1,0 0,1 1,-1-1,0-4,0-2,0 1,0 0,0 2,0 1,1 1,-1 0,0 1,0 1,0-1,0 0,0 0,0 0,0 1,0-1,0 0,0 0,-4 0,-2 0,1 0,0 0,2 0,1 0,1 0,-3 0,-11 0,-2 0,2 0,3 0,4 0,3 0,2 0,-2 0,0 0,0 0,1 0,-7 0,-2 4,1 2,-2-1,-2 0,1-2,3-1,-1-1,2 0,3-1,3-1,-2 1,-5 0,0 0,3 0,-3-1,2 6,2 1,2-1,3 0,1-2,2-1,9-1,12-1,15 1,16-2,7 1,7 4,1 2,2-1,3 4,-2 5,0-1,2 3,2 2,1-1,5 0,8-2,6-4,8 0,10 4,4-2,-6 2,-8-2,-12-3,-8-3,-5-3,-7-2,-6-1,-6-2,-3 1,-11-1,-18 1,-22-1,-20 5,-17 6,-10 2,-4-2,-2 2,-1-1,-2-2,5-3,0-3,1-1,2-1,6-1,4-1,3 1,-1-1,4 1,8 0,6-1,-2 1,0 0,0 0,2 0,3 0,4 0,3 0,2 0,2 0,5 0</inkml:trace>
  <inkml:trace contextRef="#ctx0" brushRef="#br0" timeOffset="5642.28">913 1031,'5'0,"13"0,14 0,14 0,16 0,12-5,5 0,7-1,2 2,0 0,-8-2,-3-1,-6-3,-3 0,-4 1,1 3,-2 2,0 2,0 1,-8-4,-4 0,-1 0,2 1,-1 1,-7 1,-5 1,-6 1,-4 0,-2 0,-1 0,-2 1,1-1,-1 0,-3-4,-2-2,1 0,1 2,1-4,6 1,3 0,-5-2,-1 0,-2 1,-4-1,-1 0,1 1,1 3,7 2,6 1,12 2,11 0,4 0,1 0,-1 1,-6-1,-4 0,-6 0,-2 1,-4-1,-3 0,-4 0,-3 0,-1-1,-2 1,0 0,0 0,0 0,-4 5,-6 5,-5 6,-5 4,-3 3,-6-2,-2 0,-5-4,-5-1,1 2,-2-3,-3-3,3 0,-5-1,-2-4,-3-2,0-2,0-1,0-2,0 0,1-1,0 0,0 1,0 0,0-1,1 1,-5 0,-2 0,-3 0,-1 0,-3 0,1 0,3 0,-2 0,-3 0,-3 0,0 0,0 0,-2 0,-6 0,-4 0,-5-4,-1-2,1-4,2 0,-2-3,0-4,6-3,8 2,-1 4,2 0,6 2,4 4,4 2,3 3,-3 2,-9 1,-15 0,-7 1,-6-1,-5 1,7-1,9-4,10-2,0 1,4 0,5 2,4 1,3 1,4 1,1 0,1 0,0 0,5-4,5-6,6-6,3-4,9 1,2 0,6 3,5 3,3 5,5 4,1 2,1-3,5 0,1 0,0 2,3 0,0 2,-1 0,-3 1,-2 0,-1 0,-2 0,0 0,0 1,-1-1,5 0,1 0,0 0,-1 0,-2 0,0 0,-1 0,-1 0,-1-5,1 0,-1-1,1 2,3 1,3 1,-1 0,-1 2,3 0,1 0,-2 0,-2 1,-5-5,-3-2,-2 0,2 2,0 1,1 1,2 1,0 0,-4-3,-1-2,0 1,1 1,-2-3,-1-1,1 1,2 3,1 0,2 3,1 0,0 1,1 0,0 0,0 1,0-1,-4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0-09T03:26:16.062"/>
    </inkml:context>
    <inkml:brush xml:id="br0">
      <inkml:brushProperty name="width" value="0.35" units="cm"/>
      <inkml:brushProperty name="height" value="0.35" units="cm"/>
      <inkml:brushProperty name="color" value="#FFFFFF"/>
      <inkml:brushProperty name="ignorePressure" value="1"/>
    </inkml:brush>
  </inkml:definitions>
  <inkml:trace contextRef="#ctx0" brushRef="#br0">1323 84,'-5'0,"-14"0,-13 4,-14 2,-13-1,-9 0,-2-2,-2-1,6-1,6 0,4-1,8-1,7 1,15 0,21 0,19 0,22 0,17 0,13 0,0 0,-7 4,-9 2,-9-1,-20 0,-31-2,-37-1,-26-1,-16 0,4-1,12-1,13 1,14 0,9 0,16 4,19 2,16-1,9 4,10 5,3-1,1-2,-11-3,-19-2,-19-3,-12-2,-6-1,-12 0,-2-1,1 0,4 1,12 0,21-1,24 1,26 0,24 0,17 0,22 0,14 0,17 0,21 5,13 0,14 1,-3-1,-2-2,-14-1,-23-1,-21-1,-24 0,-20 0,-14 0,-9 0,-11-1,-7 1,-25 0,-22 0,-36 0,-38 0,-35 0,-32 0,-9 5,5 0,15 1,19-1,21-2,22-1,20-1,16-1,14-4,25-2,31-5,24-4,15 1,15 1,1 5,0 2,-6 3,-11 1,-13 2,-11 1,-9-1,-18 1,-31 0,-24-1,-21 0,-7 0,-2 0,6-4,10-2,14-4,13-5,16 1,27-3,29-6,14-5,11 4,2 5,-2 6,-5 5,-5 4,-8 3,-9 1,-7 1,-1 0,-3 0,2 0,0 0,3-1,-2 0,-1 0,-16 0,-20 0,-24 4,-19 2,-17 4,-10 1,-12-3,1-1,0-3,5-2,3 0,5-2,6 0,0-1,1 1,8-1,4 1,2 0,4 0,1 4,3 2,0-1,3 0,-2-2,-3 4,-3 0,1-1,5-2,-1-1,3-1,2-1,4-1,-2 0,0 0,1-1,-3 1,-3 0,-10 0,0 0,-2 0,5-1,0 1,3 1,5-1,4 0,-1 0,1 0,1 0,2 0,2 0,1 0,-4 0,0 0,0 0,0 0,3 0,0 0,1 0,10 0,11 4,12 2,9 4,7 0,8 8,3 4,1 4,-6 1,-3-3,-5-2,-7 0,-6 0,-7-3,-9-5,-7-5,-6-4,-3-2,-1-3,-2 8,1 12,4 11,6 9,6 2,5 3,-1-2,1-4,1-4,2 1,1-2,1-1,0 1,1 1,1-3,-1 3,5-4,5-4,2-2,2 0,9 0,4-1,6-3,7-2,0 1,3 1,-1-3,-5 0,-3-3,-3 1,-3-4,-1-2,-1-4,-5 2,-2-1,1-1,1-2,-3 3,-1 0,3-1,0-1,3 2,1 1,1-2,1-1,-4 2,-2 1,1 2,1 1,5 2,3-1,5 2,5-2,5 2,-1-1,-3 1,-1-2,-1 2,-4 3,5 2,1-1,-2-4,0 0,3-3,-1 2,-3-2,0-2,-2-3,-2-3,2-1,-1-2,-2 0,-2 0,-2-1,-2 1,-1-1,0 1,0-5,4-1,1 1,5 0,0-2,-2-1,-1 1,-3 2,3 2,-5-3,-2-1,-1-3,-1 0,0 2,1 1,-5-1,0 0,0 1,-3-2,-9 1,-10 0,-10-1,-6 0,-5 1,-3 3,-2 2,0-3,1-1,-1 2,1 0,1 3,-1 0,1 1,0 1,0 0,1 1,-1-1,0-4,0-2,0 1,0 0,0 2,0 1,1 1,-1 0,0 1,0 1,0-1,0 0,0 0,0 0,0 1,0-1,0 0,0 0,-4 0,-2 0,1 0,0 0,2 0,1 0,1 0,-3 0,-11 0,-2 0,2 0,3 0,4 0,3 0,2 0,-2 0,0 0,0 0,1 0,-7 0,-2 4,1 2,-2-1,-2 0,1-2,3-1,-1-1,2 0,3-1,3-1,-2 1,-5 0,0 0,3 0,-3-1,2 6,2 1,2-1,3 0,1-2,2-1,9-1,12-1,15 1,16-2,7 1,7 4,1 2,2-1,3 4,-2 5,0-1,2 3,2 2,1-1,5 0,8-2,6-4,8 0,10 4,4-2,-6 2,-8-2,-12-3,-8-3,-5-3,-7-2,-6-1,-6-2,-3 1,-11-1,-18 1,-22-1,-20 5,-17 6,-10 2,-4-2,-2 2,-1-1,-2-2,5-3,0-3,1-1,2-1,6-1,4-1,3 1,-1-1,4 1,8 0,6-1,-2 1,0 0,0 0,2 0,3 0,4 0,3 0,2 0,2 0,5 0</inkml:trace>
  <inkml:trace contextRef="#ctx0" brushRef="#br0" timeOffset="1">913 1031,'5'0,"13"0,14 0,14 0,16 0,12-5,5 0,7-1,2 2,0 0,-8-2,-3-1,-6-3,-3 0,-4 1,1 3,-2 2,0 2,0 1,-8-4,-4 0,-1 0,2 1,-1 1,-7 1,-5 1,-6 1,-4 0,-2 0,-1 0,-2 1,1-1,-1 0,-3-4,-2-2,1 0,1 2,1-4,6 1,3 0,-5-2,-1 0,-2 1,-4-1,-1 0,1 1,1 3,7 2,6 1,12 2,11 0,4 0,1 0,-1 1,-6-1,-4 0,-6 0,-2 1,-4-1,-3 0,-4 0,-3 0,-1-1,-2 1,0 0,0 0,0 0,-4 5,-6 5,-5 6,-5 4,-3 3,-6-2,-2 0,-5-4,-5-1,1 2,-2-3,-3-3,3 0,-5-1,-2-4,-3-2,0-2,0-1,0-2,0 0,1-1,0 0,0 1,0 0,0-1,1 1,-5 0,-2 0,-3 0,-1 0,-3 0,1 0,3 0,-2 0,-3 0,-3 0,0 0,0 0,-2 0,-6 0,-4 0,-5-4,-1-2,1-4,2 0,-2-3,0-4,6-3,8 2,-1 4,2 0,6 2,4 4,4 2,3 3,-3 2,-9 1,-15 0,-7 1,-6-1,-5 1,7-1,9-4,10-2,0 1,4 0,5 2,4 1,3 1,4 1,1 0,1 0,0 0,5-4,5-6,6-6,3-4,9 1,2 0,6 3,5 3,3 5,5 4,1 2,1-3,5 0,1 0,0 2,3 0,0 2,-1 0,-3 1,-2 0,-1 0,-2 0,0 0,0 1,-1-1,5 0,1 0,0 0,-1 0,-2 0,0 0,-1 0,-1 0,-1-5,1 0,-1-1,1 2,3 1,3 1,-1 0,-1 2,3 0,1 0,-2 0,-2 1,-5-5,-3-2,-2 0,2 2,0 1,1 1,2 1,0 0,-4-3,-1-2,0 1,1 1,-2-3,-1-1,1 1,2 3,1 0,2 3,1 0,0 1,1 0,0 0,0 1,0-1,-4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126A-3D50-4EC1-8F22-CD0BDE8175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58DB28-556D-45FC-AB35-E1979B36F0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03CD29-C094-4BBF-AB4E-EE14297B5071}"/>
              </a:ext>
            </a:extLst>
          </p:cNvPr>
          <p:cNvSpPr>
            <a:spLocks noGrp="1"/>
          </p:cNvSpPr>
          <p:nvPr>
            <p:ph type="dt" sz="half" idx="10"/>
          </p:nvPr>
        </p:nvSpPr>
        <p:spPr/>
        <p:txBody>
          <a:bodyPr/>
          <a:lstStyle/>
          <a:p>
            <a:fld id="{77561C92-FF99-4B5C-AD10-45D52BF29898}" type="datetimeFigureOut">
              <a:rPr lang="en-US" smtClean="0"/>
              <a:t>1/25/2020</a:t>
            </a:fld>
            <a:endParaRPr lang="en-US"/>
          </a:p>
        </p:txBody>
      </p:sp>
      <p:sp>
        <p:nvSpPr>
          <p:cNvPr id="5" name="Footer Placeholder 4">
            <a:extLst>
              <a:ext uri="{FF2B5EF4-FFF2-40B4-BE49-F238E27FC236}">
                <a16:creationId xmlns:a16="http://schemas.microsoft.com/office/drawing/2014/main" id="{3CAE89D1-1185-4CDC-B5B2-FDD55CAB3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D80FDE-089B-46AD-8A19-EA2055CA2195}"/>
              </a:ext>
            </a:extLst>
          </p:cNvPr>
          <p:cNvSpPr>
            <a:spLocks noGrp="1"/>
          </p:cNvSpPr>
          <p:nvPr>
            <p:ph type="sldNum" sz="quarter" idx="12"/>
          </p:nvPr>
        </p:nvSpPr>
        <p:spPr/>
        <p:txBody>
          <a:bodyPr/>
          <a:lstStyle/>
          <a:p>
            <a:fld id="{C4668191-1907-4F5F-A72F-F8B2C7BAA159}" type="slidenum">
              <a:rPr lang="en-US" smtClean="0"/>
              <a:t>‹#›</a:t>
            </a:fld>
            <a:endParaRPr lang="en-US"/>
          </a:p>
        </p:txBody>
      </p:sp>
    </p:spTree>
    <p:extLst>
      <p:ext uri="{BB962C8B-B14F-4D97-AF65-F5344CB8AC3E}">
        <p14:creationId xmlns:p14="http://schemas.microsoft.com/office/powerpoint/2010/main" val="1474388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1BB57-3F84-4A53-88F0-2B7493B0CC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4D63DB-7079-455E-BC77-BE3976C248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F9D87-96D2-411B-8259-B38415D5A9A0}"/>
              </a:ext>
            </a:extLst>
          </p:cNvPr>
          <p:cNvSpPr>
            <a:spLocks noGrp="1"/>
          </p:cNvSpPr>
          <p:nvPr>
            <p:ph type="dt" sz="half" idx="10"/>
          </p:nvPr>
        </p:nvSpPr>
        <p:spPr/>
        <p:txBody>
          <a:bodyPr/>
          <a:lstStyle/>
          <a:p>
            <a:fld id="{77561C92-FF99-4B5C-AD10-45D52BF29898}" type="datetimeFigureOut">
              <a:rPr lang="en-US" smtClean="0"/>
              <a:t>1/25/2020</a:t>
            </a:fld>
            <a:endParaRPr lang="en-US"/>
          </a:p>
        </p:txBody>
      </p:sp>
      <p:sp>
        <p:nvSpPr>
          <p:cNvPr id="5" name="Footer Placeholder 4">
            <a:extLst>
              <a:ext uri="{FF2B5EF4-FFF2-40B4-BE49-F238E27FC236}">
                <a16:creationId xmlns:a16="http://schemas.microsoft.com/office/drawing/2014/main" id="{AEC25589-D44C-4F8C-9213-079750D070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6D1BA-451B-4CA5-A863-F100DAC64D59}"/>
              </a:ext>
            </a:extLst>
          </p:cNvPr>
          <p:cNvSpPr>
            <a:spLocks noGrp="1"/>
          </p:cNvSpPr>
          <p:nvPr>
            <p:ph type="sldNum" sz="quarter" idx="12"/>
          </p:nvPr>
        </p:nvSpPr>
        <p:spPr/>
        <p:txBody>
          <a:bodyPr/>
          <a:lstStyle/>
          <a:p>
            <a:fld id="{C4668191-1907-4F5F-A72F-F8B2C7BAA159}" type="slidenum">
              <a:rPr lang="en-US" smtClean="0"/>
              <a:t>‹#›</a:t>
            </a:fld>
            <a:endParaRPr lang="en-US"/>
          </a:p>
        </p:txBody>
      </p:sp>
    </p:spTree>
    <p:extLst>
      <p:ext uri="{BB962C8B-B14F-4D97-AF65-F5344CB8AC3E}">
        <p14:creationId xmlns:p14="http://schemas.microsoft.com/office/powerpoint/2010/main" val="4004498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9C12D8-3E7C-4EE7-85DB-6253580589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3564F-5D2E-43B4-9B68-03A73EEBEB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958E2-018E-460E-A153-96A2592EAAE4}"/>
              </a:ext>
            </a:extLst>
          </p:cNvPr>
          <p:cNvSpPr>
            <a:spLocks noGrp="1"/>
          </p:cNvSpPr>
          <p:nvPr>
            <p:ph type="dt" sz="half" idx="10"/>
          </p:nvPr>
        </p:nvSpPr>
        <p:spPr/>
        <p:txBody>
          <a:bodyPr/>
          <a:lstStyle/>
          <a:p>
            <a:fld id="{77561C92-FF99-4B5C-AD10-45D52BF29898}" type="datetimeFigureOut">
              <a:rPr lang="en-US" smtClean="0"/>
              <a:t>1/25/2020</a:t>
            </a:fld>
            <a:endParaRPr lang="en-US"/>
          </a:p>
        </p:txBody>
      </p:sp>
      <p:sp>
        <p:nvSpPr>
          <p:cNvPr id="5" name="Footer Placeholder 4">
            <a:extLst>
              <a:ext uri="{FF2B5EF4-FFF2-40B4-BE49-F238E27FC236}">
                <a16:creationId xmlns:a16="http://schemas.microsoft.com/office/drawing/2014/main" id="{71B10853-4AC2-4FC8-B7B1-D50786C3C9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477B05-D101-4CC0-BE04-C37792E227A7}"/>
              </a:ext>
            </a:extLst>
          </p:cNvPr>
          <p:cNvSpPr>
            <a:spLocks noGrp="1"/>
          </p:cNvSpPr>
          <p:nvPr>
            <p:ph type="sldNum" sz="quarter" idx="12"/>
          </p:nvPr>
        </p:nvSpPr>
        <p:spPr/>
        <p:txBody>
          <a:bodyPr/>
          <a:lstStyle/>
          <a:p>
            <a:fld id="{C4668191-1907-4F5F-A72F-F8B2C7BAA159}" type="slidenum">
              <a:rPr lang="en-US" smtClean="0"/>
              <a:t>‹#›</a:t>
            </a:fld>
            <a:endParaRPr lang="en-US"/>
          </a:p>
        </p:txBody>
      </p:sp>
    </p:spTree>
    <p:extLst>
      <p:ext uri="{BB962C8B-B14F-4D97-AF65-F5344CB8AC3E}">
        <p14:creationId xmlns:p14="http://schemas.microsoft.com/office/powerpoint/2010/main" val="2512206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9C4F-A35D-4550-B4E7-5980D6ECC2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29AE92-F9B9-4FD1-A66E-2F05880BF0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D9C992-4D25-4655-A9F9-614F26A96677}"/>
              </a:ext>
            </a:extLst>
          </p:cNvPr>
          <p:cNvSpPr>
            <a:spLocks noGrp="1"/>
          </p:cNvSpPr>
          <p:nvPr>
            <p:ph type="dt" sz="half" idx="10"/>
          </p:nvPr>
        </p:nvSpPr>
        <p:spPr/>
        <p:txBody>
          <a:bodyPr/>
          <a:lstStyle/>
          <a:p>
            <a:fld id="{B609BC61-19C9-41A4-89E2-CD1D5B3142C0}" type="datetimeFigureOut">
              <a:rPr lang="en-US" smtClean="0"/>
              <a:t>1/26/2020</a:t>
            </a:fld>
            <a:endParaRPr lang="en-US"/>
          </a:p>
        </p:txBody>
      </p:sp>
      <p:sp>
        <p:nvSpPr>
          <p:cNvPr id="5" name="Footer Placeholder 4">
            <a:extLst>
              <a:ext uri="{FF2B5EF4-FFF2-40B4-BE49-F238E27FC236}">
                <a16:creationId xmlns:a16="http://schemas.microsoft.com/office/drawing/2014/main" id="{48A1ED0F-48D7-4374-AAF6-80F8A406B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EF3B3A-4CD6-4D8F-8E86-B31FC96AA00B}"/>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2069766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AA13-D747-44E3-BCC4-3D8D97527E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5044ED-2AC2-43EF-9E50-99643CBC176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E384C-568C-4E2B-A50E-61B9368C083B}"/>
              </a:ext>
            </a:extLst>
          </p:cNvPr>
          <p:cNvSpPr>
            <a:spLocks noGrp="1"/>
          </p:cNvSpPr>
          <p:nvPr>
            <p:ph type="dt" sz="half" idx="10"/>
          </p:nvPr>
        </p:nvSpPr>
        <p:spPr/>
        <p:txBody>
          <a:bodyPr/>
          <a:lstStyle/>
          <a:p>
            <a:fld id="{B609BC61-19C9-41A4-89E2-CD1D5B3142C0}" type="datetimeFigureOut">
              <a:rPr lang="en-US" smtClean="0"/>
              <a:t>1/26/2020</a:t>
            </a:fld>
            <a:endParaRPr lang="en-US"/>
          </a:p>
        </p:txBody>
      </p:sp>
      <p:sp>
        <p:nvSpPr>
          <p:cNvPr id="5" name="Footer Placeholder 4">
            <a:extLst>
              <a:ext uri="{FF2B5EF4-FFF2-40B4-BE49-F238E27FC236}">
                <a16:creationId xmlns:a16="http://schemas.microsoft.com/office/drawing/2014/main" id="{945D715C-7941-41DC-814C-57B65A162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4B608-02EC-4F21-93E1-625DE5593CC9}"/>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463298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B9BFF-1823-4468-A15D-56A6363B1D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CA7E46-FDDB-4503-9D00-ADF994BD6A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29C7EC0-B0A6-4587-B248-B8D70C1D5050}"/>
              </a:ext>
            </a:extLst>
          </p:cNvPr>
          <p:cNvSpPr>
            <a:spLocks noGrp="1"/>
          </p:cNvSpPr>
          <p:nvPr>
            <p:ph type="dt" sz="half" idx="10"/>
          </p:nvPr>
        </p:nvSpPr>
        <p:spPr/>
        <p:txBody>
          <a:bodyPr/>
          <a:lstStyle/>
          <a:p>
            <a:fld id="{B609BC61-19C9-41A4-89E2-CD1D5B3142C0}" type="datetimeFigureOut">
              <a:rPr lang="en-US" smtClean="0"/>
              <a:t>1/26/2020</a:t>
            </a:fld>
            <a:endParaRPr lang="en-US"/>
          </a:p>
        </p:txBody>
      </p:sp>
      <p:sp>
        <p:nvSpPr>
          <p:cNvPr id="5" name="Footer Placeholder 4">
            <a:extLst>
              <a:ext uri="{FF2B5EF4-FFF2-40B4-BE49-F238E27FC236}">
                <a16:creationId xmlns:a16="http://schemas.microsoft.com/office/drawing/2014/main" id="{421E3217-0707-4BE6-939F-AB9C2DB56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59397-B7D6-4CF7-B12E-D270A2606466}"/>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3065357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08AB5-16A6-4004-B3A9-FDD1A1E4B0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DA92F2-F798-43D6-B6AC-2BE0F1BDE7E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5D4BE1-B6E6-48FD-A75D-9F9EB421DF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C24624-18E5-402C-A24C-47998A0F64A7}"/>
              </a:ext>
            </a:extLst>
          </p:cNvPr>
          <p:cNvSpPr>
            <a:spLocks noGrp="1"/>
          </p:cNvSpPr>
          <p:nvPr>
            <p:ph type="dt" sz="half" idx="10"/>
          </p:nvPr>
        </p:nvSpPr>
        <p:spPr/>
        <p:txBody>
          <a:bodyPr/>
          <a:lstStyle/>
          <a:p>
            <a:fld id="{B609BC61-19C9-41A4-89E2-CD1D5B3142C0}" type="datetimeFigureOut">
              <a:rPr lang="en-US" smtClean="0"/>
              <a:t>1/26/2020</a:t>
            </a:fld>
            <a:endParaRPr lang="en-US"/>
          </a:p>
        </p:txBody>
      </p:sp>
      <p:sp>
        <p:nvSpPr>
          <p:cNvPr id="6" name="Footer Placeholder 5">
            <a:extLst>
              <a:ext uri="{FF2B5EF4-FFF2-40B4-BE49-F238E27FC236}">
                <a16:creationId xmlns:a16="http://schemas.microsoft.com/office/drawing/2014/main" id="{A7D15478-85D0-410C-A030-2CF33E8A81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928FEF-F2A2-4DE2-997E-076BB9C65F62}"/>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3820071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46486-108A-453A-B2AB-6978779CEF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D54C04-D232-43A0-88B2-C32B92FDA5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05FF8D-31DF-4269-BA0D-3E5F2B6585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CF3B66-8A47-4473-AB43-2DD56E6DD1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26897F-9ADD-4D2E-B68C-3E1B597FE2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F00EFA-9A79-4CC8-A22A-ABD26BE4A1DD}"/>
              </a:ext>
            </a:extLst>
          </p:cNvPr>
          <p:cNvSpPr>
            <a:spLocks noGrp="1"/>
          </p:cNvSpPr>
          <p:nvPr>
            <p:ph type="dt" sz="half" idx="10"/>
          </p:nvPr>
        </p:nvSpPr>
        <p:spPr/>
        <p:txBody>
          <a:bodyPr/>
          <a:lstStyle/>
          <a:p>
            <a:fld id="{B609BC61-19C9-41A4-89E2-CD1D5B3142C0}" type="datetimeFigureOut">
              <a:rPr lang="en-US" smtClean="0"/>
              <a:t>1/26/2020</a:t>
            </a:fld>
            <a:endParaRPr lang="en-US"/>
          </a:p>
        </p:txBody>
      </p:sp>
      <p:sp>
        <p:nvSpPr>
          <p:cNvPr id="8" name="Footer Placeholder 7">
            <a:extLst>
              <a:ext uri="{FF2B5EF4-FFF2-40B4-BE49-F238E27FC236}">
                <a16:creationId xmlns:a16="http://schemas.microsoft.com/office/drawing/2014/main" id="{F0B3125A-40F8-48CD-BC47-40AF748B54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FA56D4-9EF4-4D35-B36A-B3D26B03AC41}"/>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2842091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57758-FBA2-4F2E-8CBC-6793F24001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8B4E2D-FC43-49A9-B742-7D98E72BCE3F}"/>
              </a:ext>
            </a:extLst>
          </p:cNvPr>
          <p:cNvSpPr>
            <a:spLocks noGrp="1"/>
          </p:cNvSpPr>
          <p:nvPr>
            <p:ph type="dt" sz="half" idx="10"/>
          </p:nvPr>
        </p:nvSpPr>
        <p:spPr/>
        <p:txBody>
          <a:bodyPr/>
          <a:lstStyle/>
          <a:p>
            <a:fld id="{B609BC61-19C9-41A4-89E2-CD1D5B3142C0}" type="datetimeFigureOut">
              <a:rPr lang="en-US" smtClean="0"/>
              <a:t>1/26/2020</a:t>
            </a:fld>
            <a:endParaRPr lang="en-US"/>
          </a:p>
        </p:txBody>
      </p:sp>
      <p:sp>
        <p:nvSpPr>
          <p:cNvPr id="4" name="Footer Placeholder 3">
            <a:extLst>
              <a:ext uri="{FF2B5EF4-FFF2-40B4-BE49-F238E27FC236}">
                <a16:creationId xmlns:a16="http://schemas.microsoft.com/office/drawing/2014/main" id="{20F29D54-EA3F-465B-AE63-9C19EBB4AE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C8E8E1-70C7-4551-9ABC-7092B6AF238C}"/>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2562433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803767-8CF8-4CD2-84D2-9239146EAF5E}"/>
              </a:ext>
            </a:extLst>
          </p:cNvPr>
          <p:cNvSpPr>
            <a:spLocks noGrp="1"/>
          </p:cNvSpPr>
          <p:nvPr>
            <p:ph type="dt" sz="half" idx="10"/>
          </p:nvPr>
        </p:nvSpPr>
        <p:spPr/>
        <p:txBody>
          <a:bodyPr/>
          <a:lstStyle/>
          <a:p>
            <a:fld id="{B609BC61-19C9-41A4-89E2-CD1D5B3142C0}" type="datetimeFigureOut">
              <a:rPr lang="en-US" smtClean="0"/>
              <a:t>1/26/2020</a:t>
            </a:fld>
            <a:endParaRPr lang="en-US"/>
          </a:p>
        </p:txBody>
      </p:sp>
      <p:sp>
        <p:nvSpPr>
          <p:cNvPr id="3" name="Footer Placeholder 2">
            <a:extLst>
              <a:ext uri="{FF2B5EF4-FFF2-40B4-BE49-F238E27FC236}">
                <a16:creationId xmlns:a16="http://schemas.microsoft.com/office/drawing/2014/main" id="{81E14EBB-5134-4BEA-841F-B6A6E7C858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D7419E-44FE-4071-8233-CFC414401837}"/>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3036222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BFFE-D6E8-4523-A0BD-0C73583234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F96378-043D-423B-8775-0ABB0501E1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79C753-2B9C-4008-96F3-D1C4AB291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2A13C6-15AA-4BAE-8C08-6FA3A827EB5D}"/>
              </a:ext>
            </a:extLst>
          </p:cNvPr>
          <p:cNvSpPr>
            <a:spLocks noGrp="1"/>
          </p:cNvSpPr>
          <p:nvPr>
            <p:ph type="dt" sz="half" idx="10"/>
          </p:nvPr>
        </p:nvSpPr>
        <p:spPr/>
        <p:txBody>
          <a:bodyPr/>
          <a:lstStyle/>
          <a:p>
            <a:fld id="{B609BC61-19C9-41A4-89E2-CD1D5B3142C0}" type="datetimeFigureOut">
              <a:rPr lang="en-US" smtClean="0"/>
              <a:t>1/26/2020</a:t>
            </a:fld>
            <a:endParaRPr lang="en-US"/>
          </a:p>
        </p:txBody>
      </p:sp>
      <p:sp>
        <p:nvSpPr>
          <p:cNvPr id="6" name="Footer Placeholder 5">
            <a:extLst>
              <a:ext uri="{FF2B5EF4-FFF2-40B4-BE49-F238E27FC236}">
                <a16:creationId xmlns:a16="http://schemas.microsoft.com/office/drawing/2014/main" id="{E7F98C9D-E22B-4FDD-A9D4-E0E71CB08B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5E3531-CF11-48B1-938C-0C5A63201AA7}"/>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2646984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1DB8B-E4B3-4D04-B0E3-87766D6A0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EFAD35-A962-4550-AF06-5CBE3BE29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74883D-74B9-4912-B045-F59C166690D8}"/>
              </a:ext>
            </a:extLst>
          </p:cNvPr>
          <p:cNvSpPr>
            <a:spLocks noGrp="1"/>
          </p:cNvSpPr>
          <p:nvPr>
            <p:ph type="dt" sz="half" idx="10"/>
          </p:nvPr>
        </p:nvSpPr>
        <p:spPr/>
        <p:txBody>
          <a:bodyPr/>
          <a:lstStyle/>
          <a:p>
            <a:fld id="{77561C92-FF99-4B5C-AD10-45D52BF29898}" type="datetimeFigureOut">
              <a:rPr lang="en-US" smtClean="0"/>
              <a:t>1/25/2020</a:t>
            </a:fld>
            <a:endParaRPr lang="en-US"/>
          </a:p>
        </p:txBody>
      </p:sp>
      <p:sp>
        <p:nvSpPr>
          <p:cNvPr id="5" name="Footer Placeholder 4">
            <a:extLst>
              <a:ext uri="{FF2B5EF4-FFF2-40B4-BE49-F238E27FC236}">
                <a16:creationId xmlns:a16="http://schemas.microsoft.com/office/drawing/2014/main" id="{78CE1A64-FACC-4F05-B8B2-25F73A232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337F09-48E1-469D-A99B-B32449E8780C}"/>
              </a:ext>
            </a:extLst>
          </p:cNvPr>
          <p:cNvSpPr>
            <a:spLocks noGrp="1"/>
          </p:cNvSpPr>
          <p:nvPr>
            <p:ph type="sldNum" sz="quarter" idx="12"/>
          </p:nvPr>
        </p:nvSpPr>
        <p:spPr/>
        <p:txBody>
          <a:bodyPr/>
          <a:lstStyle/>
          <a:p>
            <a:fld id="{C4668191-1907-4F5F-A72F-F8B2C7BAA159}" type="slidenum">
              <a:rPr lang="en-US" smtClean="0"/>
              <a:t>‹#›</a:t>
            </a:fld>
            <a:endParaRPr lang="en-US"/>
          </a:p>
        </p:txBody>
      </p:sp>
    </p:spTree>
    <p:extLst>
      <p:ext uri="{BB962C8B-B14F-4D97-AF65-F5344CB8AC3E}">
        <p14:creationId xmlns:p14="http://schemas.microsoft.com/office/powerpoint/2010/main" val="753889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37849-C396-4CC9-B808-A13789C9EF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F15ED8-E54D-451D-82BA-2DD35C3733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FE7A93-4568-413F-AAE6-B9045E67F1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10A98E-AA36-4975-A92D-FD14F6863E09}"/>
              </a:ext>
            </a:extLst>
          </p:cNvPr>
          <p:cNvSpPr>
            <a:spLocks noGrp="1"/>
          </p:cNvSpPr>
          <p:nvPr>
            <p:ph type="dt" sz="half" idx="10"/>
          </p:nvPr>
        </p:nvSpPr>
        <p:spPr/>
        <p:txBody>
          <a:bodyPr/>
          <a:lstStyle/>
          <a:p>
            <a:fld id="{B609BC61-19C9-41A4-89E2-CD1D5B3142C0}" type="datetimeFigureOut">
              <a:rPr lang="en-US" smtClean="0"/>
              <a:t>1/26/2020</a:t>
            </a:fld>
            <a:endParaRPr lang="en-US"/>
          </a:p>
        </p:txBody>
      </p:sp>
      <p:sp>
        <p:nvSpPr>
          <p:cNvPr id="6" name="Footer Placeholder 5">
            <a:extLst>
              <a:ext uri="{FF2B5EF4-FFF2-40B4-BE49-F238E27FC236}">
                <a16:creationId xmlns:a16="http://schemas.microsoft.com/office/drawing/2014/main" id="{2E1066FC-DCE1-488C-8226-C6CE0D3AD0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45A429-9760-42CB-B7D8-66A39917FC59}"/>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3547884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C5CBC-DD3E-473C-B5A4-C0FC67961D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A55F44-E87C-412D-B6B7-625E9A90DD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44E7AF-7210-4F52-A8F2-1BDCBB5C00FE}"/>
              </a:ext>
            </a:extLst>
          </p:cNvPr>
          <p:cNvSpPr>
            <a:spLocks noGrp="1"/>
          </p:cNvSpPr>
          <p:nvPr>
            <p:ph type="dt" sz="half" idx="10"/>
          </p:nvPr>
        </p:nvSpPr>
        <p:spPr/>
        <p:txBody>
          <a:bodyPr/>
          <a:lstStyle/>
          <a:p>
            <a:fld id="{B609BC61-19C9-41A4-89E2-CD1D5B3142C0}" type="datetimeFigureOut">
              <a:rPr lang="en-US" smtClean="0"/>
              <a:t>1/26/2020</a:t>
            </a:fld>
            <a:endParaRPr lang="en-US"/>
          </a:p>
        </p:txBody>
      </p:sp>
      <p:sp>
        <p:nvSpPr>
          <p:cNvPr id="5" name="Footer Placeholder 4">
            <a:extLst>
              <a:ext uri="{FF2B5EF4-FFF2-40B4-BE49-F238E27FC236}">
                <a16:creationId xmlns:a16="http://schemas.microsoft.com/office/drawing/2014/main" id="{B794E048-9191-4245-8166-8D05E39CD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713840-492F-411B-8925-108B4389FCEF}"/>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1482478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FD6141-3133-4892-9932-35CE6A176E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8F4BB7-6A3E-4C92-839F-BC21AC276E8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0D8C7F-7ADB-4F77-85E4-2097DC8C700F}"/>
              </a:ext>
            </a:extLst>
          </p:cNvPr>
          <p:cNvSpPr>
            <a:spLocks noGrp="1"/>
          </p:cNvSpPr>
          <p:nvPr>
            <p:ph type="dt" sz="half" idx="10"/>
          </p:nvPr>
        </p:nvSpPr>
        <p:spPr/>
        <p:txBody>
          <a:bodyPr/>
          <a:lstStyle/>
          <a:p>
            <a:fld id="{B609BC61-19C9-41A4-89E2-CD1D5B3142C0}" type="datetimeFigureOut">
              <a:rPr lang="en-US" smtClean="0"/>
              <a:t>1/26/2020</a:t>
            </a:fld>
            <a:endParaRPr lang="en-US"/>
          </a:p>
        </p:txBody>
      </p:sp>
      <p:sp>
        <p:nvSpPr>
          <p:cNvPr id="5" name="Footer Placeholder 4">
            <a:extLst>
              <a:ext uri="{FF2B5EF4-FFF2-40B4-BE49-F238E27FC236}">
                <a16:creationId xmlns:a16="http://schemas.microsoft.com/office/drawing/2014/main" id="{B1A1143F-C103-4EA1-9154-EA036B4DB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A5A68E-285D-4ABA-8CBB-93BE741A53D8}"/>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2733726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9C4F-A35D-4550-B4E7-5980D6ECC2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29AE92-F9B9-4FD1-A66E-2F05880BF0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D9C992-4D25-4655-A9F9-614F26A96677}"/>
              </a:ext>
            </a:extLst>
          </p:cNvPr>
          <p:cNvSpPr>
            <a:spLocks noGrp="1"/>
          </p:cNvSpPr>
          <p:nvPr>
            <p:ph type="dt" sz="half" idx="10"/>
          </p:nvPr>
        </p:nvSpPr>
        <p:spPr/>
        <p:txBody>
          <a:bodyPr/>
          <a:lstStyle/>
          <a:p>
            <a:fld id="{B609BC61-19C9-41A4-89E2-CD1D5B3142C0}" type="datetimeFigureOut">
              <a:rPr lang="en-US" smtClean="0"/>
              <a:t>1/26/2020</a:t>
            </a:fld>
            <a:endParaRPr lang="en-US"/>
          </a:p>
        </p:txBody>
      </p:sp>
      <p:sp>
        <p:nvSpPr>
          <p:cNvPr id="5" name="Footer Placeholder 4">
            <a:extLst>
              <a:ext uri="{FF2B5EF4-FFF2-40B4-BE49-F238E27FC236}">
                <a16:creationId xmlns:a16="http://schemas.microsoft.com/office/drawing/2014/main" id="{48A1ED0F-48D7-4374-AAF6-80F8A406B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EF3B3A-4CD6-4D8F-8E86-B31FC96AA00B}"/>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804278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AA13-D747-44E3-BCC4-3D8D97527E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5044ED-2AC2-43EF-9E50-99643CBC176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E384C-568C-4E2B-A50E-61B9368C083B}"/>
              </a:ext>
            </a:extLst>
          </p:cNvPr>
          <p:cNvSpPr>
            <a:spLocks noGrp="1"/>
          </p:cNvSpPr>
          <p:nvPr>
            <p:ph type="dt" sz="half" idx="10"/>
          </p:nvPr>
        </p:nvSpPr>
        <p:spPr/>
        <p:txBody>
          <a:bodyPr/>
          <a:lstStyle/>
          <a:p>
            <a:fld id="{B609BC61-19C9-41A4-89E2-CD1D5B3142C0}" type="datetimeFigureOut">
              <a:rPr lang="en-US" smtClean="0"/>
              <a:t>1/26/2020</a:t>
            </a:fld>
            <a:endParaRPr lang="en-US"/>
          </a:p>
        </p:txBody>
      </p:sp>
      <p:sp>
        <p:nvSpPr>
          <p:cNvPr id="5" name="Footer Placeholder 4">
            <a:extLst>
              <a:ext uri="{FF2B5EF4-FFF2-40B4-BE49-F238E27FC236}">
                <a16:creationId xmlns:a16="http://schemas.microsoft.com/office/drawing/2014/main" id="{945D715C-7941-41DC-814C-57B65A162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4B608-02EC-4F21-93E1-625DE5593CC9}"/>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836599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B9BFF-1823-4468-A15D-56A6363B1D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CA7E46-FDDB-4503-9D00-ADF994BD6A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29C7EC0-B0A6-4587-B248-B8D70C1D5050}"/>
              </a:ext>
            </a:extLst>
          </p:cNvPr>
          <p:cNvSpPr>
            <a:spLocks noGrp="1"/>
          </p:cNvSpPr>
          <p:nvPr>
            <p:ph type="dt" sz="half" idx="10"/>
          </p:nvPr>
        </p:nvSpPr>
        <p:spPr/>
        <p:txBody>
          <a:bodyPr/>
          <a:lstStyle/>
          <a:p>
            <a:fld id="{B609BC61-19C9-41A4-89E2-CD1D5B3142C0}" type="datetimeFigureOut">
              <a:rPr lang="en-US" smtClean="0"/>
              <a:t>1/26/2020</a:t>
            </a:fld>
            <a:endParaRPr lang="en-US"/>
          </a:p>
        </p:txBody>
      </p:sp>
      <p:sp>
        <p:nvSpPr>
          <p:cNvPr id="5" name="Footer Placeholder 4">
            <a:extLst>
              <a:ext uri="{FF2B5EF4-FFF2-40B4-BE49-F238E27FC236}">
                <a16:creationId xmlns:a16="http://schemas.microsoft.com/office/drawing/2014/main" id="{421E3217-0707-4BE6-939F-AB9C2DB56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59397-B7D6-4CF7-B12E-D270A2606466}"/>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3710037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08AB5-16A6-4004-B3A9-FDD1A1E4B0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DA92F2-F798-43D6-B6AC-2BE0F1BDE7E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5D4BE1-B6E6-48FD-A75D-9F9EB421DF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C24624-18E5-402C-A24C-47998A0F64A7}"/>
              </a:ext>
            </a:extLst>
          </p:cNvPr>
          <p:cNvSpPr>
            <a:spLocks noGrp="1"/>
          </p:cNvSpPr>
          <p:nvPr>
            <p:ph type="dt" sz="half" idx="10"/>
          </p:nvPr>
        </p:nvSpPr>
        <p:spPr/>
        <p:txBody>
          <a:bodyPr/>
          <a:lstStyle/>
          <a:p>
            <a:fld id="{B609BC61-19C9-41A4-89E2-CD1D5B3142C0}" type="datetimeFigureOut">
              <a:rPr lang="en-US" smtClean="0"/>
              <a:t>1/26/2020</a:t>
            </a:fld>
            <a:endParaRPr lang="en-US"/>
          </a:p>
        </p:txBody>
      </p:sp>
      <p:sp>
        <p:nvSpPr>
          <p:cNvPr id="6" name="Footer Placeholder 5">
            <a:extLst>
              <a:ext uri="{FF2B5EF4-FFF2-40B4-BE49-F238E27FC236}">
                <a16:creationId xmlns:a16="http://schemas.microsoft.com/office/drawing/2014/main" id="{A7D15478-85D0-410C-A030-2CF33E8A81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928FEF-F2A2-4DE2-997E-076BB9C65F62}"/>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20389798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46486-108A-453A-B2AB-6978779CEF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D54C04-D232-43A0-88B2-C32B92FDA5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05FF8D-31DF-4269-BA0D-3E5F2B6585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CF3B66-8A47-4473-AB43-2DD56E6DD1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26897F-9ADD-4D2E-B68C-3E1B597FE2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F00EFA-9A79-4CC8-A22A-ABD26BE4A1DD}"/>
              </a:ext>
            </a:extLst>
          </p:cNvPr>
          <p:cNvSpPr>
            <a:spLocks noGrp="1"/>
          </p:cNvSpPr>
          <p:nvPr>
            <p:ph type="dt" sz="half" idx="10"/>
          </p:nvPr>
        </p:nvSpPr>
        <p:spPr/>
        <p:txBody>
          <a:bodyPr/>
          <a:lstStyle/>
          <a:p>
            <a:fld id="{B609BC61-19C9-41A4-89E2-CD1D5B3142C0}" type="datetimeFigureOut">
              <a:rPr lang="en-US" smtClean="0"/>
              <a:t>1/26/2020</a:t>
            </a:fld>
            <a:endParaRPr lang="en-US"/>
          </a:p>
        </p:txBody>
      </p:sp>
      <p:sp>
        <p:nvSpPr>
          <p:cNvPr id="8" name="Footer Placeholder 7">
            <a:extLst>
              <a:ext uri="{FF2B5EF4-FFF2-40B4-BE49-F238E27FC236}">
                <a16:creationId xmlns:a16="http://schemas.microsoft.com/office/drawing/2014/main" id="{F0B3125A-40F8-48CD-BC47-40AF748B54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FA56D4-9EF4-4D35-B36A-B3D26B03AC41}"/>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1758901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57758-FBA2-4F2E-8CBC-6793F24001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8B4E2D-FC43-49A9-B742-7D98E72BCE3F}"/>
              </a:ext>
            </a:extLst>
          </p:cNvPr>
          <p:cNvSpPr>
            <a:spLocks noGrp="1"/>
          </p:cNvSpPr>
          <p:nvPr>
            <p:ph type="dt" sz="half" idx="10"/>
          </p:nvPr>
        </p:nvSpPr>
        <p:spPr/>
        <p:txBody>
          <a:bodyPr/>
          <a:lstStyle/>
          <a:p>
            <a:fld id="{B609BC61-19C9-41A4-89E2-CD1D5B3142C0}" type="datetimeFigureOut">
              <a:rPr lang="en-US" smtClean="0"/>
              <a:t>1/26/2020</a:t>
            </a:fld>
            <a:endParaRPr lang="en-US"/>
          </a:p>
        </p:txBody>
      </p:sp>
      <p:sp>
        <p:nvSpPr>
          <p:cNvPr id="4" name="Footer Placeholder 3">
            <a:extLst>
              <a:ext uri="{FF2B5EF4-FFF2-40B4-BE49-F238E27FC236}">
                <a16:creationId xmlns:a16="http://schemas.microsoft.com/office/drawing/2014/main" id="{20F29D54-EA3F-465B-AE63-9C19EBB4AE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C8E8E1-70C7-4551-9ABC-7092B6AF238C}"/>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3061282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803767-8CF8-4CD2-84D2-9239146EAF5E}"/>
              </a:ext>
            </a:extLst>
          </p:cNvPr>
          <p:cNvSpPr>
            <a:spLocks noGrp="1"/>
          </p:cNvSpPr>
          <p:nvPr>
            <p:ph type="dt" sz="half" idx="10"/>
          </p:nvPr>
        </p:nvSpPr>
        <p:spPr/>
        <p:txBody>
          <a:bodyPr/>
          <a:lstStyle/>
          <a:p>
            <a:fld id="{B609BC61-19C9-41A4-89E2-CD1D5B3142C0}" type="datetimeFigureOut">
              <a:rPr lang="en-US" smtClean="0"/>
              <a:t>1/26/2020</a:t>
            </a:fld>
            <a:endParaRPr lang="en-US"/>
          </a:p>
        </p:txBody>
      </p:sp>
      <p:sp>
        <p:nvSpPr>
          <p:cNvPr id="3" name="Footer Placeholder 2">
            <a:extLst>
              <a:ext uri="{FF2B5EF4-FFF2-40B4-BE49-F238E27FC236}">
                <a16:creationId xmlns:a16="http://schemas.microsoft.com/office/drawing/2014/main" id="{81E14EBB-5134-4BEA-841F-B6A6E7C858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D7419E-44FE-4071-8233-CFC414401837}"/>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3240865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D396B-0455-48D4-87F3-E14075C113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C913D4-C5B2-4F4A-9682-7DF2DBB8FF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8402-5893-4EE2-9C4D-F251A70C453D}"/>
              </a:ext>
            </a:extLst>
          </p:cNvPr>
          <p:cNvSpPr>
            <a:spLocks noGrp="1"/>
          </p:cNvSpPr>
          <p:nvPr>
            <p:ph type="dt" sz="half" idx="10"/>
          </p:nvPr>
        </p:nvSpPr>
        <p:spPr/>
        <p:txBody>
          <a:bodyPr/>
          <a:lstStyle/>
          <a:p>
            <a:fld id="{77561C92-FF99-4B5C-AD10-45D52BF29898}" type="datetimeFigureOut">
              <a:rPr lang="en-US" smtClean="0"/>
              <a:t>1/25/2020</a:t>
            </a:fld>
            <a:endParaRPr lang="en-US"/>
          </a:p>
        </p:txBody>
      </p:sp>
      <p:sp>
        <p:nvSpPr>
          <p:cNvPr id="5" name="Footer Placeholder 4">
            <a:extLst>
              <a:ext uri="{FF2B5EF4-FFF2-40B4-BE49-F238E27FC236}">
                <a16:creationId xmlns:a16="http://schemas.microsoft.com/office/drawing/2014/main" id="{F29468E9-2ED9-40BE-A5FA-F015173B98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F95C37-C57A-4C3D-8087-E843C176F00B}"/>
              </a:ext>
            </a:extLst>
          </p:cNvPr>
          <p:cNvSpPr>
            <a:spLocks noGrp="1"/>
          </p:cNvSpPr>
          <p:nvPr>
            <p:ph type="sldNum" sz="quarter" idx="12"/>
          </p:nvPr>
        </p:nvSpPr>
        <p:spPr/>
        <p:txBody>
          <a:bodyPr/>
          <a:lstStyle/>
          <a:p>
            <a:fld id="{C4668191-1907-4F5F-A72F-F8B2C7BAA159}" type="slidenum">
              <a:rPr lang="en-US" smtClean="0"/>
              <a:t>‹#›</a:t>
            </a:fld>
            <a:endParaRPr lang="en-US"/>
          </a:p>
        </p:txBody>
      </p:sp>
    </p:spTree>
    <p:extLst>
      <p:ext uri="{BB962C8B-B14F-4D97-AF65-F5344CB8AC3E}">
        <p14:creationId xmlns:p14="http://schemas.microsoft.com/office/powerpoint/2010/main" val="5578910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BFFE-D6E8-4523-A0BD-0C73583234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F96378-043D-423B-8775-0ABB0501E1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79C753-2B9C-4008-96F3-D1C4AB291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2A13C6-15AA-4BAE-8C08-6FA3A827EB5D}"/>
              </a:ext>
            </a:extLst>
          </p:cNvPr>
          <p:cNvSpPr>
            <a:spLocks noGrp="1"/>
          </p:cNvSpPr>
          <p:nvPr>
            <p:ph type="dt" sz="half" idx="10"/>
          </p:nvPr>
        </p:nvSpPr>
        <p:spPr/>
        <p:txBody>
          <a:bodyPr/>
          <a:lstStyle/>
          <a:p>
            <a:fld id="{B609BC61-19C9-41A4-89E2-CD1D5B3142C0}" type="datetimeFigureOut">
              <a:rPr lang="en-US" smtClean="0"/>
              <a:t>1/26/2020</a:t>
            </a:fld>
            <a:endParaRPr lang="en-US"/>
          </a:p>
        </p:txBody>
      </p:sp>
      <p:sp>
        <p:nvSpPr>
          <p:cNvPr id="6" name="Footer Placeholder 5">
            <a:extLst>
              <a:ext uri="{FF2B5EF4-FFF2-40B4-BE49-F238E27FC236}">
                <a16:creationId xmlns:a16="http://schemas.microsoft.com/office/drawing/2014/main" id="{E7F98C9D-E22B-4FDD-A9D4-E0E71CB08B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5E3531-CF11-48B1-938C-0C5A63201AA7}"/>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1238201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37849-C396-4CC9-B808-A13789C9EF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F15ED8-E54D-451D-82BA-2DD35C3733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FE7A93-4568-413F-AAE6-B9045E67F1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10A98E-AA36-4975-A92D-FD14F6863E09}"/>
              </a:ext>
            </a:extLst>
          </p:cNvPr>
          <p:cNvSpPr>
            <a:spLocks noGrp="1"/>
          </p:cNvSpPr>
          <p:nvPr>
            <p:ph type="dt" sz="half" idx="10"/>
          </p:nvPr>
        </p:nvSpPr>
        <p:spPr/>
        <p:txBody>
          <a:bodyPr/>
          <a:lstStyle/>
          <a:p>
            <a:fld id="{B609BC61-19C9-41A4-89E2-CD1D5B3142C0}" type="datetimeFigureOut">
              <a:rPr lang="en-US" smtClean="0"/>
              <a:t>1/26/2020</a:t>
            </a:fld>
            <a:endParaRPr lang="en-US"/>
          </a:p>
        </p:txBody>
      </p:sp>
      <p:sp>
        <p:nvSpPr>
          <p:cNvPr id="6" name="Footer Placeholder 5">
            <a:extLst>
              <a:ext uri="{FF2B5EF4-FFF2-40B4-BE49-F238E27FC236}">
                <a16:creationId xmlns:a16="http://schemas.microsoft.com/office/drawing/2014/main" id="{2E1066FC-DCE1-488C-8226-C6CE0D3AD0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45A429-9760-42CB-B7D8-66A39917FC59}"/>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1162996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C5CBC-DD3E-473C-B5A4-C0FC67961D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A55F44-E87C-412D-B6B7-625E9A90DD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44E7AF-7210-4F52-A8F2-1BDCBB5C00FE}"/>
              </a:ext>
            </a:extLst>
          </p:cNvPr>
          <p:cNvSpPr>
            <a:spLocks noGrp="1"/>
          </p:cNvSpPr>
          <p:nvPr>
            <p:ph type="dt" sz="half" idx="10"/>
          </p:nvPr>
        </p:nvSpPr>
        <p:spPr/>
        <p:txBody>
          <a:bodyPr/>
          <a:lstStyle/>
          <a:p>
            <a:fld id="{B609BC61-19C9-41A4-89E2-CD1D5B3142C0}" type="datetimeFigureOut">
              <a:rPr lang="en-US" smtClean="0"/>
              <a:t>1/26/2020</a:t>
            </a:fld>
            <a:endParaRPr lang="en-US"/>
          </a:p>
        </p:txBody>
      </p:sp>
      <p:sp>
        <p:nvSpPr>
          <p:cNvPr id="5" name="Footer Placeholder 4">
            <a:extLst>
              <a:ext uri="{FF2B5EF4-FFF2-40B4-BE49-F238E27FC236}">
                <a16:creationId xmlns:a16="http://schemas.microsoft.com/office/drawing/2014/main" id="{B794E048-9191-4245-8166-8D05E39CD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713840-492F-411B-8925-108B4389FCEF}"/>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3854773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FD6141-3133-4892-9932-35CE6A176E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8F4BB7-6A3E-4C92-839F-BC21AC276E8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0D8C7F-7ADB-4F77-85E4-2097DC8C700F}"/>
              </a:ext>
            </a:extLst>
          </p:cNvPr>
          <p:cNvSpPr>
            <a:spLocks noGrp="1"/>
          </p:cNvSpPr>
          <p:nvPr>
            <p:ph type="dt" sz="half" idx="10"/>
          </p:nvPr>
        </p:nvSpPr>
        <p:spPr/>
        <p:txBody>
          <a:bodyPr/>
          <a:lstStyle/>
          <a:p>
            <a:fld id="{B609BC61-19C9-41A4-89E2-CD1D5B3142C0}" type="datetimeFigureOut">
              <a:rPr lang="en-US" smtClean="0"/>
              <a:t>1/26/2020</a:t>
            </a:fld>
            <a:endParaRPr lang="en-US"/>
          </a:p>
        </p:txBody>
      </p:sp>
      <p:sp>
        <p:nvSpPr>
          <p:cNvPr id="5" name="Footer Placeholder 4">
            <a:extLst>
              <a:ext uri="{FF2B5EF4-FFF2-40B4-BE49-F238E27FC236}">
                <a16:creationId xmlns:a16="http://schemas.microsoft.com/office/drawing/2014/main" id="{B1A1143F-C103-4EA1-9154-EA036B4DB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A5A68E-285D-4ABA-8CBB-93BE741A53D8}"/>
              </a:ext>
            </a:extLst>
          </p:cNvPr>
          <p:cNvSpPr>
            <a:spLocks noGrp="1"/>
          </p:cNvSpPr>
          <p:nvPr>
            <p:ph type="sldNum" sz="quarter" idx="12"/>
          </p:nvPr>
        </p:nvSpPr>
        <p:spPr/>
        <p:txBody>
          <a:bodyPr/>
          <a:lstStyle/>
          <a:p>
            <a:fld id="{BA5C3515-3488-4DB9-AD84-788E4056943F}" type="slidenum">
              <a:rPr lang="en-US" smtClean="0"/>
              <a:t>‹#›</a:t>
            </a:fld>
            <a:endParaRPr lang="en-US"/>
          </a:p>
        </p:txBody>
      </p:sp>
    </p:spTree>
    <p:extLst>
      <p:ext uri="{BB962C8B-B14F-4D97-AF65-F5344CB8AC3E}">
        <p14:creationId xmlns:p14="http://schemas.microsoft.com/office/powerpoint/2010/main" val="2745417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830DA-2F04-403B-B8AC-00800D757E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F6DB0-7440-479C-BDDB-E519C62D83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639292-BDD9-45EC-8A72-85DCD7957E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55BD88-1D4E-4F67-96C6-0D11650CF392}"/>
              </a:ext>
            </a:extLst>
          </p:cNvPr>
          <p:cNvSpPr>
            <a:spLocks noGrp="1"/>
          </p:cNvSpPr>
          <p:nvPr>
            <p:ph type="dt" sz="half" idx="10"/>
          </p:nvPr>
        </p:nvSpPr>
        <p:spPr/>
        <p:txBody>
          <a:bodyPr/>
          <a:lstStyle/>
          <a:p>
            <a:fld id="{77561C92-FF99-4B5C-AD10-45D52BF29898}" type="datetimeFigureOut">
              <a:rPr lang="en-US" smtClean="0"/>
              <a:t>1/25/2020</a:t>
            </a:fld>
            <a:endParaRPr lang="en-US"/>
          </a:p>
        </p:txBody>
      </p:sp>
      <p:sp>
        <p:nvSpPr>
          <p:cNvPr id="6" name="Footer Placeholder 5">
            <a:extLst>
              <a:ext uri="{FF2B5EF4-FFF2-40B4-BE49-F238E27FC236}">
                <a16:creationId xmlns:a16="http://schemas.microsoft.com/office/drawing/2014/main" id="{7FE4D430-3CEC-432A-9D4A-C369FB2CC4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5563FE-1E05-4D9D-9523-7D7C780F2F13}"/>
              </a:ext>
            </a:extLst>
          </p:cNvPr>
          <p:cNvSpPr>
            <a:spLocks noGrp="1"/>
          </p:cNvSpPr>
          <p:nvPr>
            <p:ph type="sldNum" sz="quarter" idx="12"/>
          </p:nvPr>
        </p:nvSpPr>
        <p:spPr/>
        <p:txBody>
          <a:bodyPr/>
          <a:lstStyle/>
          <a:p>
            <a:fld id="{C4668191-1907-4F5F-A72F-F8B2C7BAA159}" type="slidenum">
              <a:rPr lang="en-US" smtClean="0"/>
              <a:t>‹#›</a:t>
            </a:fld>
            <a:endParaRPr lang="en-US"/>
          </a:p>
        </p:txBody>
      </p:sp>
    </p:spTree>
    <p:extLst>
      <p:ext uri="{BB962C8B-B14F-4D97-AF65-F5344CB8AC3E}">
        <p14:creationId xmlns:p14="http://schemas.microsoft.com/office/powerpoint/2010/main" val="413214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57E72-1C3A-45DE-82F7-C90B05FEE9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5737A8-72C0-464A-AEE4-0E6430826D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5ED1A8-641B-46A8-89DF-4921B85452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8AFE46-C63D-4884-9BF9-4E24385A1E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9D9669-F0D7-4EF7-B7A0-BF2C5BEEE8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0F5D96-4F8B-452C-817D-ADE08AD3E602}"/>
              </a:ext>
            </a:extLst>
          </p:cNvPr>
          <p:cNvSpPr>
            <a:spLocks noGrp="1"/>
          </p:cNvSpPr>
          <p:nvPr>
            <p:ph type="dt" sz="half" idx="10"/>
          </p:nvPr>
        </p:nvSpPr>
        <p:spPr/>
        <p:txBody>
          <a:bodyPr/>
          <a:lstStyle/>
          <a:p>
            <a:fld id="{77561C92-FF99-4B5C-AD10-45D52BF29898}" type="datetimeFigureOut">
              <a:rPr lang="en-US" smtClean="0"/>
              <a:t>1/25/2020</a:t>
            </a:fld>
            <a:endParaRPr lang="en-US"/>
          </a:p>
        </p:txBody>
      </p:sp>
      <p:sp>
        <p:nvSpPr>
          <p:cNvPr id="8" name="Footer Placeholder 7">
            <a:extLst>
              <a:ext uri="{FF2B5EF4-FFF2-40B4-BE49-F238E27FC236}">
                <a16:creationId xmlns:a16="http://schemas.microsoft.com/office/drawing/2014/main" id="{CF27AAF9-F522-4EE9-9A4B-04562C13CB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30D546-7BA4-470F-831F-19E51A040A00}"/>
              </a:ext>
            </a:extLst>
          </p:cNvPr>
          <p:cNvSpPr>
            <a:spLocks noGrp="1"/>
          </p:cNvSpPr>
          <p:nvPr>
            <p:ph type="sldNum" sz="quarter" idx="12"/>
          </p:nvPr>
        </p:nvSpPr>
        <p:spPr/>
        <p:txBody>
          <a:bodyPr/>
          <a:lstStyle/>
          <a:p>
            <a:fld id="{C4668191-1907-4F5F-A72F-F8B2C7BAA159}" type="slidenum">
              <a:rPr lang="en-US" smtClean="0"/>
              <a:t>‹#›</a:t>
            </a:fld>
            <a:endParaRPr lang="en-US"/>
          </a:p>
        </p:txBody>
      </p:sp>
    </p:spTree>
    <p:extLst>
      <p:ext uri="{BB962C8B-B14F-4D97-AF65-F5344CB8AC3E}">
        <p14:creationId xmlns:p14="http://schemas.microsoft.com/office/powerpoint/2010/main" val="978880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CC866-9AC9-4676-BFFE-5E7E77DFF8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2B7AE5-88C5-4DEC-AD90-AC79372E61CE}"/>
              </a:ext>
            </a:extLst>
          </p:cNvPr>
          <p:cNvSpPr>
            <a:spLocks noGrp="1"/>
          </p:cNvSpPr>
          <p:nvPr>
            <p:ph type="dt" sz="half" idx="10"/>
          </p:nvPr>
        </p:nvSpPr>
        <p:spPr/>
        <p:txBody>
          <a:bodyPr/>
          <a:lstStyle/>
          <a:p>
            <a:fld id="{77561C92-FF99-4B5C-AD10-45D52BF29898}" type="datetimeFigureOut">
              <a:rPr lang="en-US" smtClean="0"/>
              <a:t>1/25/2020</a:t>
            </a:fld>
            <a:endParaRPr lang="en-US"/>
          </a:p>
        </p:txBody>
      </p:sp>
      <p:sp>
        <p:nvSpPr>
          <p:cNvPr id="4" name="Footer Placeholder 3">
            <a:extLst>
              <a:ext uri="{FF2B5EF4-FFF2-40B4-BE49-F238E27FC236}">
                <a16:creationId xmlns:a16="http://schemas.microsoft.com/office/drawing/2014/main" id="{032197BE-45B5-464D-95A9-F1499CA03C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D7BFB8-2E7F-4FE7-9EAC-E569A1A6BECD}"/>
              </a:ext>
            </a:extLst>
          </p:cNvPr>
          <p:cNvSpPr>
            <a:spLocks noGrp="1"/>
          </p:cNvSpPr>
          <p:nvPr>
            <p:ph type="sldNum" sz="quarter" idx="12"/>
          </p:nvPr>
        </p:nvSpPr>
        <p:spPr/>
        <p:txBody>
          <a:bodyPr/>
          <a:lstStyle/>
          <a:p>
            <a:fld id="{C4668191-1907-4F5F-A72F-F8B2C7BAA159}" type="slidenum">
              <a:rPr lang="en-US" smtClean="0"/>
              <a:t>‹#›</a:t>
            </a:fld>
            <a:endParaRPr lang="en-US"/>
          </a:p>
        </p:txBody>
      </p:sp>
    </p:spTree>
    <p:extLst>
      <p:ext uri="{BB962C8B-B14F-4D97-AF65-F5344CB8AC3E}">
        <p14:creationId xmlns:p14="http://schemas.microsoft.com/office/powerpoint/2010/main" val="1639005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31411-394C-4B88-A0F3-304F7724CC9B}"/>
              </a:ext>
            </a:extLst>
          </p:cNvPr>
          <p:cNvSpPr>
            <a:spLocks noGrp="1"/>
          </p:cNvSpPr>
          <p:nvPr>
            <p:ph type="dt" sz="half" idx="10"/>
          </p:nvPr>
        </p:nvSpPr>
        <p:spPr/>
        <p:txBody>
          <a:bodyPr/>
          <a:lstStyle/>
          <a:p>
            <a:fld id="{77561C92-FF99-4B5C-AD10-45D52BF29898}" type="datetimeFigureOut">
              <a:rPr lang="en-US" smtClean="0"/>
              <a:t>1/25/2020</a:t>
            </a:fld>
            <a:endParaRPr lang="en-US"/>
          </a:p>
        </p:txBody>
      </p:sp>
      <p:sp>
        <p:nvSpPr>
          <p:cNvPr id="3" name="Footer Placeholder 2">
            <a:extLst>
              <a:ext uri="{FF2B5EF4-FFF2-40B4-BE49-F238E27FC236}">
                <a16:creationId xmlns:a16="http://schemas.microsoft.com/office/drawing/2014/main" id="{B276E985-6861-43F9-A95C-7F83D69E07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6ECE48-40F8-4CDF-8DDC-D8DC303F6C3A}"/>
              </a:ext>
            </a:extLst>
          </p:cNvPr>
          <p:cNvSpPr>
            <a:spLocks noGrp="1"/>
          </p:cNvSpPr>
          <p:nvPr>
            <p:ph type="sldNum" sz="quarter" idx="12"/>
          </p:nvPr>
        </p:nvSpPr>
        <p:spPr/>
        <p:txBody>
          <a:bodyPr/>
          <a:lstStyle/>
          <a:p>
            <a:fld id="{C4668191-1907-4F5F-A72F-F8B2C7BAA159}" type="slidenum">
              <a:rPr lang="en-US" smtClean="0"/>
              <a:t>‹#›</a:t>
            </a:fld>
            <a:endParaRPr lang="en-US"/>
          </a:p>
        </p:txBody>
      </p:sp>
    </p:spTree>
    <p:extLst>
      <p:ext uri="{BB962C8B-B14F-4D97-AF65-F5344CB8AC3E}">
        <p14:creationId xmlns:p14="http://schemas.microsoft.com/office/powerpoint/2010/main" val="200696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D621-89B7-42A3-AD16-8F504B5DA9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AA8261-8429-4AD9-BFBF-FD00035EE8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C151C1-5953-4ACA-A884-AD5D72946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C1F12E-9C6C-4D56-A0C8-9D5F20CADD81}"/>
              </a:ext>
            </a:extLst>
          </p:cNvPr>
          <p:cNvSpPr>
            <a:spLocks noGrp="1"/>
          </p:cNvSpPr>
          <p:nvPr>
            <p:ph type="dt" sz="half" idx="10"/>
          </p:nvPr>
        </p:nvSpPr>
        <p:spPr/>
        <p:txBody>
          <a:bodyPr/>
          <a:lstStyle/>
          <a:p>
            <a:fld id="{77561C92-FF99-4B5C-AD10-45D52BF29898}" type="datetimeFigureOut">
              <a:rPr lang="en-US" smtClean="0"/>
              <a:t>1/25/2020</a:t>
            </a:fld>
            <a:endParaRPr lang="en-US"/>
          </a:p>
        </p:txBody>
      </p:sp>
      <p:sp>
        <p:nvSpPr>
          <p:cNvPr id="6" name="Footer Placeholder 5">
            <a:extLst>
              <a:ext uri="{FF2B5EF4-FFF2-40B4-BE49-F238E27FC236}">
                <a16:creationId xmlns:a16="http://schemas.microsoft.com/office/drawing/2014/main" id="{3B9F126F-90A1-47B6-A349-A74E97A38D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924E3C-7A92-4C7B-A007-7E7A5E004908}"/>
              </a:ext>
            </a:extLst>
          </p:cNvPr>
          <p:cNvSpPr>
            <a:spLocks noGrp="1"/>
          </p:cNvSpPr>
          <p:nvPr>
            <p:ph type="sldNum" sz="quarter" idx="12"/>
          </p:nvPr>
        </p:nvSpPr>
        <p:spPr/>
        <p:txBody>
          <a:bodyPr/>
          <a:lstStyle/>
          <a:p>
            <a:fld id="{C4668191-1907-4F5F-A72F-F8B2C7BAA159}" type="slidenum">
              <a:rPr lang="en-US" smtClean="0"/>
              <a:t>‹#›</a:t>
            </a:fld>
            <a:endParaRPr lang="en-US"/>
          </a:p>
        </p:txBody>
      </p:sp>
    </p:spTree>
    <p:extLst>
      <p:ext uri="{BB962C8B-B14F-4D97-AF65-F5344CB8AC3E}">
        <p14:creationId xmlns:p14="http://schemas.microsoft.com/office/powerpoint/2010/main" val="190605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0E665-24D0-4BAD-8ECE-7FBF3B6334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A47717-5F85-442D-AEAC-8066F7AF9F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B7AF01-3996-4148-9049-441AC377EB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E27674-798C-45CD-B5B6-0E094FAC0930}"/>
              </a:ext>
            </a:extLst>
          </p:cNvPr>
          <p:cNvSpPr>
            <a:spLocks noGrp="1"/>
          </p:cNvSpPr>
          <p:nvPr>
            <p:ph type="dt" sz="half" idx="10"/>
          </p:nvPr>
        </p:nvSpPr>
        <p:spPr/>
        <p:txBody>
          <a:bodyPr/>
          <a:lstStyle/>
          <a:p>
            <a:fld id="{77561C92-FF99-4B5C-AD10-45D52BF29898}" type="datetimeFigureOut">
              <a:rPr lang="en-US" smtClean="0"/>
              <a:t>1/25/2020</a:t>
            </a:fld>
            <a:endParaRPr lang="en-US"/>
          </a:p>
        </p:txBody>
      </p:sp>
      <p:sp>
        <p:nvSpPr>
          <p:cNvPr id="6" name="Footer Placeholder 5">
            <a:extLst>
              <a:ext uri="{FF2B5EF4-FFF2-40B4-BE49-F238E27FC236}">
                <a16:creationId xmlns:a16="http://schemas.microsoft.com/office/drawing/2014/main" id="{B47B7819-3FEF-4BB4-8EB0-9FA4DB8BD7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6BF06C-D294-438D-BD01-16A7B8245AEC}"/>
              </a:ext>
            </a:extLst>
          </p:cNvPr>
          <p:cNvSpPr>
            <a:spLocks noGrp="1"/>
          </p:cNvSpPr>
          <p:nvPr>
            <p:ph type="sldNum" sz="quarter" idx="12"/>
          </p:nvPr>
        </p:nvSpPr>
        <p:spPr/>
        <p:txBody>
          <a:bodyPr/>
          <a:lstStyle/>
          <a:p>
            <a:fld id="{C4668191-1907-4F5F-A72F-F8B2C7BAA159}" type="slidenum">
              <a:rPr lang="en-US" smtClean="0"/>
              <a:t>‹#›</a:t>
            </a:fld>
            <a:endParaRPr lang="en-US"/>
          </a:p>
        </p:txBody>
      </p:sp>
    </p:spTree>
    <p:extLst>
      <p:ext uri="{BB962C8B-B14F-4D97-AF65-F5344CB8AC3E}">
        <p14:creationId xmlns:p14="http://schemas.microsoft.com/office/powerpoint/2010/main" val="52583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97552C-B3AC-472D-9678-505426ED58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4EEEF3-E17C-49DF-B18E-638CF96DAD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DA902D-7318-4006-82B5-B02B4B13C4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61C92-FF99-4B5C-AD10-45D52BF29898}" type="datetimeFigureOut">
              <a:rPr lang="en-US" smtClean="0"/>
              <a:t>1/25/2020</a:t>
            </a:fld>
            <a:endParaRPr lang="en-US"/>
          </a:p>
        </p:txBody>
      </p:sp>
      <p:sp>
        <p:nvSpPr>
          <p:cNvPr id="5" name="Footer Placeholder 4">
            <a:extLst>
              <a:ext uri="{FF2B5EF4-FFF2-40B4-BE49-F238E27FC236}">
                <a16:creationId xmlns:a16="http://schemas.microsoft.com/office/drawing/2014/main" id="{46D5114E-19F4-47E0-9226-198653F4B6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24C757-8FD8-4BCF-97BA-6772B0310E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668191-1907-4F5F-A72F-F8B2C7BAA159}" type="slidenum">
              <a:rPr lang="en-US" smtClean="0"/>
              <a:t>‹#›</a:t>
            </a:fld>
            <a:endParaRPr lang="en-US"/>
          </a:p>
        </p:txBody>
      </p:sp>
    </p:spTree>
    <p:extLst>
      <p:ext uri="{BB962C8B-B14F-4D97-AF65-F5344CB8AC3E}">
        <p14:creationId xmlns:p14="http://schemas.microsoft.com/office/powerpoint/2010/main" val="359722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407E8B-5F40-46B1-AF50-9BBDF7DD68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966DA9-BA62-4836-B5E1-9956D41ED5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82E74-E7A6-42CD-A280-A9E9F6C8E0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9BC61-19C9-41A4-89E2-CD1D5B3142C0}" type="datetimeFigureOut">
              <a:rPr lang="en-US" smtClean="0"/>
              <a:t>1/26/2020</a:t>
            </a:fld>
            <a:endParaRPr lang="en-US"/>
          </a:p>
        </p:txBody>
      </p:sp>
      <p:sp>
        <p:nvSpPr>
          <p:cNvPr id="5" name="Footer Placeholder 4">
            <a:extLst>
              <a:ext uri="{FF2B5EF4-FFF2-40B4-BE49-F238E27FC236}">
                <a16:creationId xmlns:a16="http://schemas.microsoft.com/office/drawing/2014/main" id="{629CB65B-848D-4F9F-95DD-CCC57CCCFC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10C9CA-5366-4D16-9C5C-6EFBF3F8C5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C3515-3488-4DB9-AD84-788E4056943F}" type="slidenum">
              <a:rPr lang="en-US" smtClean="0"/>
              <a:t>‹#›</a:t>
            </a:fld>
            <a:endParaRPr lang="en-US"/>
          </a:p>
        </p:txBody>
      </p:sp>
    </p:spTree>
    <p:extLst>
      <p:ext uri="{BB962C8B-B14F-4D97-AF65-F5344CB8AC3E}">
        <p14:creationId xmlns:p14="http://schemas.microsoft.com/office/powerpoint/2010/main" val="806601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407E8B-5F40-46B1-AF50-9BBDF7DD68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966DA9-BA62-4836-B5E1-9956D41ED5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82E74-E7A6-42CD-A280-A9E9F6C8E0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9BC61-19C9-41A4-89E2-CD1D5B3142C0}" type="datetimeFigureOut">
              <a:rPr lang="en-US" smtClean="0"/>
              <a:t>1/26/2020</a:t>
            </a:fld>
            <a:endParaRPr lang="en-US"/>
          </a:p>
        </p:txBody>
      </p:sp>
      <p:sp>
        <p:nvSpPr>
          <p:cNvPr id="5" name="Footer Placeholder 4">
            <a:extLst>
              <a:ext uri="{FF2B5EF4-FFF2-40B4-BE49-F238E27FC236}">
                <a16:creationId xmlns:a16="http://schemas.microsoft.com/office/drawing/2014/main" id="{629CB65B-848D-4F9F-95DD-CCC57CCCFC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10C9CA-5366-4D16-9C5C-6EFBF3F8C5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C3515-3488-4DB9-AD84-788E4056943F}" type="slidenum">
              <a:rPr lang="en-US" smtClean="0"/>
              <a:t>‹#›</a:t>
            </a:fld>
            <a:endParaRPr lang="en-US"/>
          </a:p>
        </p:txBody>
      </p:sp>
    </p:spTree>
    <p:extLst>
      <p:ext uri="{BB962C8B-B14F-4D97-AF65-F5344CB8AC3E}">
        <p14:creationId xmlns:p14="http://schemas.microsoft.com/office/powerpoint/2010/main" val="41012158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biologywise.com/nucleoside-vs-nucleotide"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Lipid-anchored_protein"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Lipid-anchored_protein"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theoryandpractice.org/2013/08/a-fresh-look-for-the-standard-model/"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13.xml"/><Relationship Id="rId4" Type="http://schemas.microsoft.com/office/2007/relationships/hdphoto" Target="../media/hdphoto2.wdp"/></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13.xml"/><Relationship Id="rId4" Type="http://schemas.microsoft.com/office/2007/relationships/hdphoto" Target="../media/hdphoto2.wdp"/></Relationships>
</file>

<file path=ppt/slides/_rels/slide4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3.xml"/><Relationship Id="rId4" Type="http://schemas.openxmlformats.org/officeDocument/2006/relationships/image" Target="../media/image45.svg"/></Relationships>
</file>

<file path=ppt/slides/_rels/slide57.xml.rels><?xml version="1.0" encoding="UTF-8" standalone="yes"?>
<Relationships xmlns="http://schemas.openxmlformats.org/package/2006/relationships"><Relationship Id="rId3" Type="http://schemas.openxmlformats.org/officeDocument/2006/relationships/hyperlink" Target="http://philschatz.com/biology-book/contents/m44403.html" TargetMode="External"/><Relationship Id="rId2" Type="http://schemas.openxmlformats.org/officeDocument/2006/relationships/image" Target="../media/image46.png&amp;ehk=f4fXx9AaBuXmEaIJ6LrAog&amp;r=0&amp;pid=OfficeInsert"/><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7" Type="http://schemas.openxmlformats.org/officeDocument/2006/relationships/image" Target="../media/image50.png"/><Relationship Id="rId2" Type="http://schemas.openxmlformats.org/officeDocument/2006/relationships/customXml" Target="../ink/ink1.xml"/><Relationship Id="rId1" Type="http://schemas.openxmlformats.org/officeDocument/2006/relationships/slideLayout" Target="../slideLayouts/slideLayout13.xml"/><Relationship Id="rId6" Type="http://schemas.openxmlformats.org/officeDocument/2006/relationships/image" Target="../media/image71.png"/><Relationship Id="rId5" Type="http://schemas.openxmlformats.org/officeDocument/2006/relationships/customXml" Target="../ink/ink2.xml"/><Relationship Id="rId4" Type="http://schemas.openxmlformats.org/officeDocument/2006/relationships/image" Target="../media/image410.png"/></Relationships>
</file>

<file path=ppt/slides/_rels/slide6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pxhere.com/en/photo/990784" TargetMode="External"/><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pxhere.com/en/photo/990784" TargetMode="External"/><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ourses.lumenlearning.com/biology1/chapter/the-building-blocks-of-molecules/"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bio.libretexts.org/Courses/University_of_California_Davis/BIS_2A%3A_Introductory_Biology_(Singer)_II/MASTER_RESOURCES/Enzymes*%23" TargetMode="External"/><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en.wikipedia.org/wiki/File:Scheme_facilitated_diffusion_in_cell_membrane-en.svg" TargetMode="External"/><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studyblue.com/notes/note/n/ch-3/deck/3304432" TargetMode="External"/><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wellwisdom.com/immunoglobulins-the-transporter-of-antibodies/" TargetMode="External"/><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E124D5-CCE9-450F-BCC0-E696492492E2}"/>
              </a:ext>
            </a:extLst>
          </p:cNvPr>
          <p:cNvPicPr>
            <a:picLocks noChangeAspect="1"/>
          </p:cNvPicPr>
          <p:nvPr/>
        </p:nvPicPr>
        <p:blipFill rotWithShape="1">
          <a:blip r:embed="rId2"/>
          <a:srcRect r="2000"/>
          <a:stretch/>
        </p:blipFill>
        <p:spPr>
          <a:xfrm>
            <a:off x="20" y="10"/>
            <a:ext cx="12191980" cy="4571990"/>
          </a:xfrm>
          <a:prstGeom prst="rect">
            <a:avLst/>
          </a:prstGeom>
        </p:spPr>
      </p:pic>
      <p:sp>
        <p:nvSpPr>
          <p:cNvPr id="9" name="Rectangle 8">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47869EDE-0A1B-4608-87C1-3078FF3C9903}"/>
              </a:ext>
            </a:extLst>
          </p:cNvPr>
          <p:cNvSpPr>
            <a:spLocks noGrp="1"/>
          </p:cNvSpPr>
          <p:nvPr>
            <p:ph type="ctrTitle"/>
          </p:nvPr>
        </p:nvSpPr>
        <p:spPr>
          <a:xfrm>
            <a:off x="433136" y="5091762"/>
            <a:ext cx="7834193" cy="1264588"/>
          </a:xfrm>
        </p:spPr>
        <p:txBody>
          <a:bodyPr anchor="ctr">
            <a:normAutofit/>
          </a:bodyPr>
          <a:lstStyle/>
          <a:p>
            <a:pPr algn="r"/>
            <a:r>
              <a:rPr lang="en-US" dirty="0"/>
              <a:t>Physiology Chapter 2</a:t>
            </a:r>
          </a:p>
        </p:txBody>
      </p:sp>
      <p:sp>
        <p:nvSpPr>
          <p:cNvPr id="3" name="Subtitle 2">
            <a:extLst>
              <a:ext uri="{FF2B5EF4-FFF2-40B4-BE49-F238E27FC236}">
                <a16:creationId xmlns:a16="http://schemas.microsoft.com/office/drawing/2014/main" id="{287E44E6-C0CE-42A6-ACA8-5BCECEAAA025}"/>
              </a:ext>
            </a:extLst>
          </p:cNvPr>
          <p:cNvSpPr>
            <a:spLocks noGrp="1"/>
          </p:cNvSpPr>
          <p:nvPr>
            <p:ph type="subTitle" idx="1"/>
          </p:nvPr>
        </p:nvSpPr>
        <p:spPr>
          <a:xfrm>
            <a:off x="8499107" y="5091763"/>
            <a:ext cx="2974207" cy="1264587"/>
          </a:xfrm>
        </p:spPr>
        <p:txBody>
          <a:bodyPr anchor="ctr">
            <a:normAutofit/>
          </a:bodyPr>
          <a:lstStyle/>
          <a:p>
            <a:pPr algn="l"/>
            <a:endParaRPr lang="en-US" sz="2000"/>
          </a:p>
        </p:txBody>
      </p:sp>
      <p:cxnSp>
        <p:nvCxnSpPr>
          <p:cNvPr id="11" name="Straight Connector 10">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16570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Picture">
            <a:extLst>
              <a:ext uri="{FF2B5EF4-FFF2-40B4-BE49-F238E27FC236}">
                <a16:creationId xmlns:a16="http://schemas.microsoft.com/office/drawing/2014/main" id="{A0B07322-D44C-4CD0-85B7-9A40BD6D4D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428" r="-1" b="23766"/>
          <a:stretch/>
        </p:blipFill>
        <p:spPr bwMode="auto">
          <a:xfrm>
            <a:off x="320040" y="320040"/>
            <a:ext cx="11548872" cy="430346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0">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AFE53A-BC1F-4852-9C9B-8E477FA7E4A8}"/>
              </a:ext>
            </a:extLst>
          </p:cNvPr>
          <p:cNvSpPr>
            <a:spLocks noGrp="1"/>
          </p:cNvSpPr>
          <p:nvPr>
            <p:ph type="title"/>
          </p:nvPr>
        </p:nvSpPr>
        <p:spPr>
          <a:xfrm>
            <a:off x="841248" y="5009083"/>
            <a:ext cx="2889504" cy="1345997"/>
          </a:xfrm>
        </p:spPr>
        <p:txBody>
          <a:bodyPr anchor="ctr">
            <a:normAutofit/>
          </a:bodyPr>
          <a:lstStyle/>
          <a:p>
            <a:endParaRPr lang="en-US" sz="2600">
              <a:solidFill>
                <a:schemeClr val="bg1"/>
              </a:solidFill>
            </a:endParaRPr>
          </a:p>
        </p:txBody>
      </p:sp>
      <p:cxnSp>
        <p:nvCxnSpPr>
          <p:cNvPr id="19" name="Straight Connector 12">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0A5A8C1-598C-4544-AEEF-0F6217FC979A}"/>
              </a:ext>
            </a:extLst>
          </p:cNvPr>
          <p:cNvSpPr>
            <a:spLocks noGrp="1"/>
          </p:cNvSpPr>
          <p:nvPr>
            <p:ph idx="1"/>
          </p:nvPr>
        </p:nvSpPr>
        <p:spPr>
          <a:xfrm>
            <a:off x="4379976" y="5009083"/>
            <a:ext cx="6976872" cy="1345997"/>
          </a:xfrm>
        </p:spPr>
        <p:txBody>
          <a:bodyPr anchor="ctr">
            <a:normAutofit/>
          </a:bodyPr>
          <a:lstStyle/>
          <a:p>
            <a:r>
              <a:rPr lang="en-US" sz="1700">
                <a:solidFill>
                  <a:schemeClr val="bg1"/>
                </a:solidFill>
              </a:rPr>
              <a:t>Whenever electrons are added to an atom, they will be added to the lowest possible energy level (or shell) first, until that shell is filled, before moving on to higher energy levels.</a:t>
            </a:r>
            <a:br>
              <a:rPr lang="en-US" sz="1700">
                <a:solidFill>
                  <a:schemeClr val="bg1"/>
                </a:solidFill>
              </a:rPr>
            </a:br>
            <a:r>
              <a:rPr lang="en-US" sz="1700">
                <a:solidFill>
                  <a:schemeClr val="bg1"/>
                </a:solidFill>
              </a:rPr>
              <a:t>   </a:t>
            </a:r>
          </a:p>
        </p:txBody>
      </p:sp>
    </p:spTree>
    <p:extLst>
      <p:ext uri="{BB962C8B-B14F-4D97-AF65-F5344CB8AC3E}">
        <p14:creationId xmlns:p14="http://schemas.microsoft.com/office/powerpoint/2010/main" val="274458579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818" name="Picture 2" descr="Picture">
            <a:extLst>
              <a:ext uri="{FF2B5EF4-FFF2-40B4-BE49-F238E27FC236}">
                <a16:creationId xmlns:a16="http://schemas.microsoft.com/office/drawing/2014/main" id="{7950AC9E-C7B8-4EE0-8466-E726C04FC9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16" r="-1" b="22237"/>
          <a:stretch/>
        </p:blipFill>
        <p:spPr bwMode="auto">
          <a:xfrm>
            <a:off x="320040" y="320040"/>
            <a:ext cx="11548872" cy="430346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19B4CD-A342-478F-A193-9B265EDE1869}"/>
              </a:ext>
            </a:extLst>
          </p:cNvPr>
          <p:cNvSpPr>
            <a:spLocks noGrp="1"/>
          </p:cNvSpPr>
          <p:nvPr>
            <p:ph type="title"/>
          </p:nvPr>
        </p:nvSpPr>
        <p:spPr>
          <a:xfrm>
            <a:off x="841248" y="5009083"/>
            <a:ext cx="2889504" cy="1345997"/>
          </a:xfrm>
        </p:spPr>
        <p:txBody>
          <a:bodyPr anchor="ctr">
            <a:normAutofit/>
          </a:bodyPr>
          <a:lstStyle/>
          <a:p>
            <a:endParaRPr lang="en-US" sz="2600">
              <a:solidFill>
                <a:schemeClr val="bg1"/>
              </a:solidFill>
            </a:endParaRPr>
          </a:p>
        </p:txBody>
      </p:sp>
      <p:cxnSp>
        <p:nvCxnSpPr>
          <p:cNvPr id="75" name="Straight Connector 74">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9916F6F-FD02-4488-8E85-0A0AFDC06466}"/>
              </a:ext>
            </a:extLst>
          </p:cNvPr>
          <p:cNvSpPr>
            <a:spLocks noGrp="1"/>
          </p:cNvSpPr>
          <p:nvPr>
            <p:ph idx="1"/>
          </p:nvPr>
        </p:nvSpPr>
        <p:spPr>
          <a:xfrm>
            <a:off x="4379976" y="5009083"/>
            <a:ext cx="6976872" cy="1345997"/>
          </a:xfrm>
        </p:spPr>
        <p:txBody>
          <a:bodyPr anchor="ctr">
            <a:normAutofit/>
          </a:bodyPr>
          <a:lstStyle/>
          <a:p>
            <a:r>
              <a:rPr lang="en-US" sz="1400">
                <a:solidFill>
                  <a:schemeClr val="bg1"/>
                </a:solidFill>
              </a:rPr>
              <a:t>We get a great deal of valuable information from the periodic table. </a:t>
            </a:r>
          </a:p>
          <a:p>
            <a:r>
              <a:rPr lang="en-US" sz="1400">
                <a:solidFill>
                  <a:schemeClr val="bg1"/>
                </a:solidFill>
              </a:rPr>
              <a:t>The periodic table is set up numerical order (from left to right) according to the number of protons (a.k.a. the atomic number) in the nucleus. </a:t>
            </a:r>
          </a:p>
          <a:p>
            <a:r>
              <a:rPr lang="en-US" sz="1400">
                <a:solidFill>
                  <a:schemeClr val="bg1"/>
                </a:solidFill>
              </a:rPr>
              <a:t>Since atoms are neutral, we know that the number of electrons will be equal to the number of protons.</a:t>
            </a:r>
          </a:p>
        </p:txBody>
      </p:sp>
    </p:spTree>
    <p:extLst>
      <p:ext uri="{BB962C8B-B14F-4D97-AF65-F5344CB8AC3E}">
        <p14:creationId xmlns:p14="http://schemas.microsoft.com/office/powerpoint/2010/main" val="113177187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03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19B4CD-A342-478F-A193-9B265EDE1869}"/>
              </a:ext>
            </a:extLst>
          </p:cNvPr>
          <p:cNvSpPr>
            <a:spLocks noGrp="1"/>
          </p:cNvSpPr>
          <p:nvPr>
            <p:ph type="title"/>
          </p:nvPr>
        </p:nvSpPr>
        <p:spPr>
          <a:xfrm>
            <a:off x="9093496" y="618681"/>
            <a:ext cx="2613872" cy="5724144"/>
          </a:xfrm>
        </p:spPr>
        <p:txBody>
          <a:bodyPr vert="horz" lIns="91440" tIns="45720" rIns="91440" bIns="45720" rtlCol="0" anchor="ctr">
            <a:normAutofit fontScale="90000"/>
          </a:bodyPr>
          <a:lstStyle/>
          <a:p>
            <a:r>
              <a:rPr lang="en-US" sz="1400" dirty="0">
                <a:solidFill>
                  <a:srgbClr val="FFFFFF"/>
                </a:solidFill>
              </a:rPr>
              <a:t>The columns of the periodic table are called "groups". </a:t>
            </a:r>
            <a:br>
              <a:rPr lang="en-US" sz="1400" dirty="0">
                <a:solidFill>
                  <a:srgbClr val="FFFFFF"/>
                </a:solidFill>
              </a:rPr>
            </a:br>
            <a:br>
              <a:rPr lang="en-US" sz="1400" dirty="0">
                <a:solidFill>
                  <a:srgbClr val="FFFFFF"/>
                </a:solidFill>
              </a:rPr>
            </a:br>
            <a:r>
              <a:rPr lang="en-US" sz="1400" dirty="0">
                <a:solidFill>
                  <a:srgbClr val="FFFFFF"/>
                </a:solidFill>
              </a:rPr>
              <a:t>If we skip over the transition metals and drop the "1" on the double-digit groups, </a:t>
            </a:r>
            <a:r>
              <a:rPr lang="en-US" sz="1400" b="1" dirty="0">
                <a:solidFill>
                  <a:srgbClr val="FFFFFF"/>
                </a:solidFill>
              </a:rPr>
              <a:t>we get the number of valence electrons. </a:t>
            </a:r>
            <a:br>
              <a:rPr lang="en-US" sz="1400" b="1" dirty="0">
                <a:solidFill>
                  <a:srgbClr val="FFFFFF"/>
                </a:solidFill>
              </a:rPr>
            </a:br>
            <a:br>
              <a:rPr lang="en-US" sz="1400" b="1" dirty="0">
                <a:solidFill>
                  <a:srgbClr val="FFFFFF"/>
                </a:solidFill>
              </a:rPr>
            </a:br>
            <a:r>
              <a:rPr lang="en-US" sz="1400" dirty="0">
                <a:solidFill>
                  <a:srgbClr val="FFFFFF"/>
                </a:solidFill>
              </a:rPr>
              <a:t>For example, </a:t>
            </a:r>
            <a:br>
              <a:rPr lang="en-US" sz="1400" dirty="0">
                <a:solidFill>
                  <a:srgbClr val="FFFFFF"/>
                </a:solidFill>
              </a:rPr>
            </a:br>
            <a:r>
              <a:rPr lang="en-US" sz="1400" dirty="0">
                <a:solidFill>
                  <a:srgbClr val="FFFFFF"/>
                </a:solidFill>
              </a:rPr>
              <a:t>group 1 elements have 1 valence electron</a:t>
            </a:r>
            <a:br>
              <a:rPr lang="en-US" sz="1400" dirty="0">
                <a:solidFill>
                  <a:srgbClr val="FFFFFF"/>
                </a:solidFill>
              </a:rPr>
            </a:br>
            <a:br>
              <a:rPr lang="en-US" sz="1400" dirty="0">
                <a:solidFill>
                  <a:srgbClr val="FFFFFF"/>
                </a:solidFill>
              </a:rPr>
            </a:br>
            <a:r>
              <a:rPr lang="en-US" sz="1400" dirty="0">
                <a:solidFill>
                  <a:srgbClr val="FFFFFF"/>
                </a:solidFill>
              </a:rPr>
              <a:t>group 2 has 2 valence electrons, </a:t>
            </a:r>
            <a:br>
              <a:rPr lang="en-US" sz="1400" dirty="0">
                <a:solidFill>
                  <a:srgbClr val="FFFFFF"/>
                </a:solidFill>
              </a:rPr>
            </a:br>
            <a:br>
              <a:rPr lang="en-US" sz="1400" dirty="0">
                <a:solidFill>
                  <a:srgbClr val="FFFFFF"/>
                </a:solidFill>
              </a:rPr>
            </a:br>
            <a:r>
              <a:rPr lang="en-US" sz="1400" dirty="0">
                <a:solidFill>
                  <a:srgbClr val="FFFFFF"/>
                </a:solidFill>
              </a:rPr>
              <a:t>group 13 has 3 valence electrons...and so on, </a:t>
            </a:r>
            <a:br>
              <a:rPr lang="en-US" sz="1400" dirty="0">
                <a:solidFill>
                  <a:srgbClr val="FFFFFF"/>
                </a:solidFill>
              </a:rPr>
            </a:br>
            <a:br>
              <a:rPr lang="en-US" sz="1400" dirty="0">
                <a:solidFill>
                  <a:srgbClr val="FFFFFF"/>
                </a:solidFill>
              </a:rPr>
            </a:br>
            <a:r>
              <a:rPr lang="en-US" sz="1400" dirty="0">
                <a:solidFill>
                  <a:srgbClr val="FFFFFF"/>
                </a:solidFill>
              </a:rPr>
              <a:t>'til group 18 when we get 8 valence electrons. </a:t>
            </a:r>
            <a:br>
              <a:rPr lang="en-US" sz="1400" dirty="0">
                <a:solidFill>
                  <a:srgbClr val="FFFFFF"/>
                </a:solidFill>
              </a:rPr>
            </a:br>
            <a:br>
              <a:rPr lang="en-US" sz="1400" dirty="0">
                <a:solidFill>
                  <a:srgbClr val="FFFFFF"/>
                </a:solidFill>
              </a:rPr>
            </a:br>
            <a:r>
              <a:rPr lang="en-US" sz="1400" dirty="0">
                <a:solidFill>
                  <a:srgbClr val="FFFFFF"/>
                </a:solidFill>
              </a:rPr>
              <a:t>Group 8 elements are called "noble gases" and have no room to gain electrons. They also are very stable and do not want to loose any electrons. Nobel gases are "inert" or non-reactive. </a:t>
            </a:r>
            <a:br>
              <a:rPr lang="en-US" sz="1400" dirty="0">
                <a:solidFill>
                  <a:srgbClr val="FFFFFF"/>
                </a:solidFill>
              </a:rPr>
            </a:br>
            <a:br>
              <a:rPr lang="en-US" sz="2000" b="1" i="1" u="sng" dirty="0">
                <a:solidFill>
                  <a:srgbClr val="FFFFFF"/>
                </a:solidFill>
              </a:rPr>
            </a:br>
            <a:r>
              <a:rPr lang="en-US" sz="2000" b="1" i="1" u="sng" dirty="0">
                <a:solidFill>
                  <a:srgbClr val="FFFFFF"/>
                </a:solidFill>
              </a:rPr>
              <a:t>Atoms tend to react in such a way as to become like the nearest noble gas, because they want to be stable too!</a:t>
            </a:r>
            <a:br>
              <a:rPr lang="en-US" sz="2000" b="1" i="1" u="sng" dirty="0">
                <a:solidFill>
                  <a:srgbClr val="FFFFFF"/>
                </a:solidFill>
              </a:rPr>
            </a:br>
            <a:endParaRPr lang="en-US" sz="1400" b="1" i="1" u="sng" dirty="0">
              <a:solidFill>
                <a:srgbClr val="FFFFFF"/>
              </a:solidFill>
            </a:endParaRPr>
          </a:p>
        </p:txBody>
      </p:sp>
      <p:sp>
        <p:nvSpPr>
          <p:cNvPr id="137"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818" name="Picture 2" descr="Picture">
            <a:extLst>
              <a:ext uri="{FF2B5EF4-FFF2-40B4-BE49-F238E27FC236}">
                <a16:creationId xmlns:a16="http://schemas.microsoft.com/office/drawing/2014/main" id="{7950AC9E-C7B8-4EE0-8466-E726C04FC9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97" r="6799" b="2"/>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12909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05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596BC2-FF7C-4FF5-9705-4F7D77ECBF60}"/>
              </a:ext>
            </a:extLst>
          </p:cNvPr>
          <p:cNvSpPr>
            <a:spLocks noGrp="1"/>
          </p:cNvSpPr>
          <p:nvPr>
            <p:ph type="title"/>
          </p:nvPr>
        </p:nvSpPr>
        <p:spPr>
          <a:xfrm>
            <a:off x="9093496" y="618681"/>
            <a:ext cx="2613872" cy="4794567"/>
          </a:xfrm>
        </p:spPr>
        <p:txBody>
          <a:bodyPr vert="horz" lIns="91440" tIns="45720" rIns="91440" bIns="45720" rtlCol="0" anchor="ctr">
            <a:normAutofit fontScale="90000"/>
          </a:bodyPr>
          <a:lstStyle/>
          <a:p>
            <a:r>
              <a:rPr lang="en-US" sz="3600" dirty="0">
                <a:solidFill>
                  <a:srgbClr val="FFFFFF"/>
                </a:solidFill>
              </a:rPr>
              <a:t>Atoms are NEUTRAL. If an atom loses or gains an electron, it becomes CHARGED and is now called an ION!</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A picture containing clock, device&#10;&#10;Description automatically generated">
            <a:extLst>
              <a:ext uri="{FF2B5EF4-FFF2-40B4-BE49-F238E27FC236}">
                <a16:creationId xmlns:a16="http://schemas.microsoft.com/office/drawing/2014/main" id="{DD7A76BD-9AD3-490A-86C2-A021718DC8CD}"/>
              </a:ext>
            </a:extLst>
          </p:cNvPr>
          <p:cNvPicPr>
            <a:picLocks noGrp="1" noChangeAspect="1"/>
          </p:cNvPicPr>
          <p:nvPr>
            <p:ph idx="1"/>
          </p:nvPr>
        </p:nvPicPr>
        <p:blipFill rotWithShape="1">
          <a:blip r:embed="rId2"/>
          <a:srcRect t="14803" r="2" b="21429"/>
          <a:stretch/>
        </p:blipFill>
        <p:spPr>
          <a:xfrm>
            <a:off x="976251" y="942538"/>
            <a:ext cx="7163222" cy="4808332"/>
          </a:xfrm>
          <a:prstGeom prst="rect">
            <a:avLst/>
          </a:prstGeom>
          <a:effectLst/>
        </p:spPr>
      </p:pic>
    </p:spTree>
    <p:extLst>
      <p:ext uri="{BB962C8B-B14F-4D97-AF65-F5344CB8AC3E}">
        <p14:creationId xmlns:p14="http://schemas.microsoft.com/office/powerpoint/2010/main" val="2810221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B6913-C8C0-4F18-BA22-52A31CC1EC23}"/>
              </a:ext>
            </a:extLst>
          </p:cNvPr>
          <p:cNvSpPr>
            <a:spLocks noGrp="1"/>
          </p:cNvSpPr>
          <p:nvPr>
            <p:ph type="title"/>
          </p:nvPr>
        </p:nvSpPr>
        <p:spPr>
          <a:xfrm>
            <a:off x="4965430" y="629268"/>
            <a:ext cx="6586491" cy="1286160"/>
          </a:xfrm>
        </p:spPr>
        <p:txBody>
          <a:bodyPr anchor="b">
            <a:normAutofit/>
          </a:bodyPr>
          <a:lstStyle/>
          <a:p>
            <a:r>
              <a:rPr lang="en-US" b="1" dirty="0"/>
              <a:t>Organic Molecules</a:t>
            </a:r>
          </a:p>
        </p:txBody>
      </p:sp>
      <p:sp>
        <p:nvSpPr>
          <p:cNvPr id="3" name="Content Placeholder 2">
            <a:extLst>
              <a:ext uri="{FF2B5EF4-FFF2-40B4-BE49-F238E27FC236}">
                <a16:creationId xmlns:a16="http://schemas.microsoft.com/office/drawing/2014/main" id="{B1C60929-C9B4-47E8-8C0E-5F4B54352721}"/>
              </a:ext>
            </a:extLst>
          </p:cNvPr>
          <p:cNvSpPr>
            <a:spLocks noGrp="1"/>
          </p:cNvSpPr>
          <p:nvPr>
            <p:ph idx="1"/>
          </p:nvPr>
        </p:nvSpPr>
        <p:spPr>
          <a:xfrm>
            <a:off x="4965431" y="2438400"/>
            <a:ext cx="6586489" cy="3785419"/>
          </a:xfrm>
        </p:spPr>
        <p:txBody>
          <a:bodyPr>
            <a:normAutofit/>
          </a:bodyPr>
          <a:lstStyle/>
          <a:p>
            <a:r>
              <a:rPr lang="fr-FR" b="1" dirty="0"/>
              <a:t>Most </a:t>
            </a:r>
            <a:r>
              <a:rPr lang="fr-FR" b="1" dirty="0" err="1"/>
              <a:t>Biomolecules</a:t>
            </a:r>
            <a:r>
              <a:rPr lang="fr-FR" b="1" dirty="0"/>
              <a:t> </a:t>
            </a:r>
            <a:r>
              <a:rPr lang="fr-FR" b="1" dirty="0" err="1"/>
              <a:t>Contain</a:t>
            </a:r>
            <a:r>
              <a:rPr lang="fr-FR" b="1" dirty="0"/>
              <a:t> Carbon, </a:t>
            </a:r>
            <a:r>
              <a:rPr lang="fr-FR" b="1" dirty="0" err="1"/>
              <a:t>Hydrogen</a:t>
            </a:r>
            <a:r>
              <a:rPr lang="fr-FR" b="1" dirty="0"/>
              <a:t>, </a:t>
            </a:r>
            <a:r>
              <a:rPr lang="en-US" b="1" dirty="0"/>
              <a:t>and Oxygen</a:t>
            </a:r>
          </a:p>
          <a:p>
            <a:r>
              <a:rPr lang="en-US" dirty="0"/>
              <a:t>Molecules that contain large amounts of carbon are known as </a:t>
            </a:r>
            <a:r>
              <a:rPr lang="en-US" b="1" dirty="0"/>
              <a:t>organic molecules, </a:t>
            </a:r>
            <a:r>
              <a:rPr lang="en-US" dirty="0"/>
              <a:t>because it was once thought that they all existed in or were derived from plants and animals. Organic molecules essential for life are often called  BIOMOLECULES.</a:t>
            </a:r>
          </a:p>
        </p:txBody>
      </p:sp>
      <p:pic>
        <p:nvPicPr>
          <p:cNvPr id="5" name="Picture 4">
            <a:extLst>
              <a:ext uri="{FF2B5EF4-FFF2-40B4-BE49-F238E27FC236}">
                <a16:creationId xmlns:a16="http://schemas.microsoft.com/office/drawing/2014/main" id="{9B248C3A-28DA-4A41-B54B-2F1F659FE2B5}"/>
              </a:ext>
            </a:extLst>
          </p:cNvPr>
          <p:cNvPicPr>
            <a:picLocks noChangeAspect="1"/>
          </p:cNvPicPr>
          <p:nvPr/>
        </p:nvPicPr>
        <p:blipFill rotWithShape="1">
          <a:blip r:embed="rId2"/>
          <a:srcRect l="35974" r="18907"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5AF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841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8DA5BB-40C0-474F-A412-AC388FCF9E97}"/>
              </a:ext>
            </a:extLst>
          </p:cNvPr>
          <p:cNvSpPr>
            <a:spLocks noGrp="1"/>
          </p:cNvSpPr>
          <p:nvPr>
            <p:ph type="title"/>
          </p:nvPr>
        </p:nvSpPr>
        <p:spPr>
          <a:xfrm>
            <a:off x="9093496" y="618681"/>
            <a:ext cx="2613872" cy="4794567"/>
          </a:xfrm>
        </p:spPr>
        <p:txBody>
          <a:bodyPr vert="horz" lIns="91440" tIns="45720" rIns="91440" bIns="45720" rtlCol="0" anchor="ctr">
            <a:normAutofit fontScale="90000"/>
          </a:bodyPr>
          <a:lstStyle/>
          <a:p>
            <a:r>
              <a:rPr lang="en-US" sz="3600" dirty="0">
                <a:solidFill>
                  <a:srgbClr val="FFFFFF"/>
                </a:solidFill>
              </a:rPr>
              <a:t>         </a:t>
            </a:r>
            <a:br>
              <a:rPr lang="en-US" sz="3600" dirty="0">
                <a:solidFill>
                  <a:srgbClr val="FFFFFF"/>
                </a:solidFill>
              </a:rPr>
            </a:br>
            <a:r>
              <a:rPr lang="en-US" sz="3600" dirty="0">
                <a:solidFill>
                  <a:srgbClr val="FFFFFF"/>
                </a:solidFill>
              </a:rPr>
              <a:t>​</a:t>
            </a:r>
            <a:r>
              <a:rPr lang="en-US" sz="3600" dirty="0"/>
              <a:t>There are four major groups of biomolecules:</a:t>
            </a:r>
            <a:br>
              <a:rPr lang="en-US" sz="3600" dirty="0"/>
            </a:br>
            <a:r>
              <a:rPr lang="en-US" sz="3600" dirty="0"/>
              <a:t> </a:t>
            </a:r>
            <a:br>
              <a:rPr lang="en-US" sz="3600" dirty="0"/>
            </a:br>
            <a:r>
              <a:rPr lang="en-US" sz="3600" dirty="0"/>
              <a:t>Carbohydrates</a:t>
            </a:r>
            <a:br>
              <a:rPr lang="en-US" sz="3600" dirty="0"/>
            </a:br>
            <a:r>
              <a:rPr lang="en-US" sz="3600" dirty="0"/>
              <a:t>Lipids</a:t>
            </a:r>
            <a:br>
              <a:rPr lang="en-US" sz="3600" dirty="0"/>
            </a:br>
            <a:r>
              <a:rPr lang="en-US" sz="3600" dirty="0"/>
              <a:t>Proteins</a:t>
            </a:r>
            <a:br>
              <a:rPr lang="en-US" sz="3600" dirty="0"/>
            </a:br>
            <a:r>
              <a:rPr lang="en-US" sz="3600" dirty="0"/>
              <a:t>Nucleotides</a:t>
            </a:r>
            <a:br>
              <a:rPr lang="en-US" sz="3600" dirty="0"/>
            </a:br>
            <a:endParaRPr lang="en-US" sz="3600" dirty="0">
              <a:solidFill>
                <a:srgbClr val="FFFFFF"/>
              </a:solidFill>
            </a:endParaRP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Picture">
            <a:extLst>
              <a:ext uri="{FF2B5EF4-FFF2-40B4-BE49-F238E27FC236}">
                <a16:creationId xmlns:a16="http://schemas.microsoft.com/office/drawing/2014/main" id="{D6D66674-67CF-49DD-9E3B-1DD1A1F8025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16" r="2165" b="-2"/>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559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B6913-C8C0-4F18-BA22-52A31CC1EC23}"/>
              </a:ext>
            </a:extLst>
          </p:cNvPr>
          <p:cNvSpPr>
            <a:spLocks noGrp="1"/>
          </p:cNvSpPr>
          <p:nvPr>
            <p:ph type="title"/>
          </p:nvPr>
        </p:nvSpPr>
        <p:spPr>
          <a:xfrm>
            <a:off x="6234330" y="803325"/>
            <a:ext cx="5314536" cy="1325563"/>
          </a:xfrm>
        </p:spPr>
        <p:txBody>
          <a:bodyPr>
            <a:normAutofit/>
          </a:bodyPr>
          <a:lstStyle/>
          <a:p>
            <a:r>
              <a:rPr lang="en-US" b="1" dirty="0"/>
              <a:t>Organic Molecules</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FC67063-CE42-421A-A914-932B096AA231}"/>
              </a:ext>
            </a:extLst>
          </p:cNvPr>
          <p:cNvPicPr>
            <a:picLocks noChangeAspect="1"/>
          </p:cNvPicPr>
          <p:nvPr/>
        </p:nvPicPr>
        <p:blipFill rotWithShape="1">
          <a:blip r:embed="rId2"/>
          <a:srcRect l="26415" r="9352" b="2"/>
          <a:stretch/>
        </p:blipFill>
        <p:spPr>
          <a:xfrm>
            <a:off x="2" y="-2"/>
            <a:ext cx="5441859" cy="5654940"/>
          </a:xfrm>
          <a:custGeom>
            <a:avLst/>
            <a:gdLst>
              <a:gd name="connsiteX0" fmla="*/ 0 w 5441859"/>
              <a:gd name="connsiteY0" fmla="*/ 0 h 5654940"/>
              <a:gd name="connsiteX1" fmla="*/ 4400491 w 5441859"/>
              <a:gd name="connsiteY1" fmla="*/ 0 h 5654940"/>
              <a:gd name="connsiteX2" fmla="*/ 4484766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B1C60929-C9B4-47E8-8C0E-5F4B54352721}"/>
              </a:ext>
            </a:extLst>
          </p:cNvPr>
          <p:cNvSpPr>
            <a:spLocks noGrp="1"/>
          </p:cNvSpPr>
          <p:nvPr>
            <p:ph idx="1"/>
          </p:nvPr>
        </p:nvSpPr>
        <p:spPr>
          <a:xfrm>
            <a:off x="6234329" y="2279018"/>
            <a:ext cx="5314543" cy="3375920"/>
          </a:xfrm>
        </p:spPr>
        <p:txBody>
          <a:bodyPr anchor="t">
            <a:normAutofit lnSpcReduction="10000"/>
          </a:bodyPr>
          <a:lstStyle/>
          <a:p>
            <a:r>
              <a:rPr lang="en-US" sz="4400" dirty="0"/>
              <a:t>The body uses carbohydrates, lipids, and proteins for energy and as the building blocks of cellular components. </a:t>
            </a:r>
          </a:p>
          <a:p>
            <a:pPr marL="0" indent="0">
              <a:buNone/>
            </a:pPr>
            <a:endParaRPr lang="en-US" sz="4400" dirty="0"/>
          </a:p>
        </p:txBody>
      </p:sp>
    </p:spTree>
    <p:extLst>
      <p:ext uri="{BB962C8B-B14F-4D97-AF65-F5344CB8AC3E}">
        <p14:creationId xmlns:p14="http://schemas.microsoft.com/office/powerpoint/2010/main" val="180474781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B6913-C8C0-4F18-BA22-52A31CC1EC23}"/>
              </a:ext>
            </a:extLst>
          </p:cNvPr>
          <p:cNvSpPr>
            <a:spLocks noGrp="1"/>
          </p:cNvSpPr>
          <p:nvPr>
            <p:ph type="title"/>
          </p:nvPr>
        </p:nvSpPr>
        <p: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r>
              <a:rPr lang="en-US" b="1" dirty="0"/>
              <a:t>Organic Molecules</a:t>
            </a:r>
          </a:p>
        </p:txBody>
      </p:sp>
      <p:sp>
        <p:nvSpPr>
          <p:cNvPr id="3" name="Content Placeholder 2">
            <a:extLst>
              <a:ext uri="{FF2B5EF4-FFF2-40B4-BE49-F238E27FC236}">
                <a16:creationId xmlns:a16="http://schemas.microsoft.com/office/drawing/2014/main" id="{B1C60929-C9B4-47E8-8C0E-5F4B54352721}"/>
              </a:ext>
            </a:extLst>
          </p:cNvPr>
          <p:cNvSpPr>
            <a:spLocks noGrp="1"/>
          </p:cNvSpPr>
          <p:nvPr>
            <p:ph idx="1"/>
          </p:nvPr>
        </p:nvSpPr>
        <p:spPr>
          <a:xfrm>
            <a:off x="838200" y="1825625"/>
            <a:ext cx="5422641" cy="4351338"/>
          </a:xfrm>
        </p:spPr>
        <p:style>
          <a:lnRef idx="1">
            <a:schemeClr val="accent5"/>
          </a:lnRef>
          <a:fillRef idx="2">
            <a:schemeClr val="accent5"/>
          </a:fillRef>
          <a:effectRef idx="1">
            <a:schemeClr val="accent5"/>
          </a:effectRef>
          <a:fontRef idx="minor">
            <a:schemeClr val="dk1"/>
          </a:fontRef>
        </p:style>
        <p:txBody>
          <a:bodyPr>
            <a:normAutofit/>
          </a:bodyPr>
          <a:lstStyle/>
          <a:p>
            <a:r>
              <a:rPr lang="en-US" sz="3200" dirty="0"/>
              <a:t>The fourth group, the nucleotides, includes DNA, RNA, ATP, and cyclic AMP.</a:t>
            </a:r>
          </a:p>
          <a:p>
            <a:pPr lvl="1"/>
            <a:r>
              <a:rPr lang="en-US" dirty="0"/>
              <a:t>DNA and RNA are the structural components of genetic material</a:t>
            </a:r>
          </a:p>
          <a:p>
            <a:pPr lvl="1"/>
            <a:r>
              <a:rPr lang="en-US" dirty="0"/>
              <a:t>ATP (adenosine triphosphate) and related molecules carry energy</a:t>
            </a:r>
          </a:p>
          <a:p>
            <a:pPr lvl="1"/>
            <a:r>
              <a:rPr lang="en-US" dirty="0"/>
              <a:t>Cyclic AMP (adenosine monophosphate; cAMP) and related compounds regulate metabolism</a:t>
            </a:r>
            <a:endParaRPr lang="en-US" sz="3200" dirty="0"/>
          </a:p>
          <a:p>
            <a:pPr marL="0" indent="0">
              <a:buNone/>
            </a:pPr>
            <a:endParaRPr lang="en-US" sz="3200" dirty="0"/>
          </a:p>
        </p:txBody>
      </p:sp>
      <p:pic>
        <p:nvPicPr>
          <p:cNvPr id="5" name="Picture 4" descr="A picture containing drawing&#10;&#10;Description automatically generated">
            <a:extLst>
              <a:ext uri="{FF2B5EF4-FFF2-40B4-BE49-F238E27FC236}">
                <a16:creationId xmlns:a16="http://schemas.microsoft.com/office/drawing/2014/main" id="{F38E6947-D15E-4019-806A-2A25D36FE00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2419" r="5405"/>
          <a:stretch/>
        </p:blipFill>
        <p:spPr>
          <a:xfrm>
            <a:off x="7679094" y="0"/>
            <a:ext cx="4338735" cy="6858000"/>
          </a:xfrm>
          <a:prstGeom prst="rect">
            <a:avLst/>
          </a:prstGeom>
        </p:spPr>
      </p:pic>
    </p:spTree>
    <p:extLst>
      <p:ext uri="{BB962C8B-B14F-4D97-AF65-F5344CB8AC3E}">
        <p14:creationId xmlns:p14="http://schemas.microsoft.com/office/powerpoint/2010/main" val="3161234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F0F0B8-5B06-4174-9742-1FD7ABE7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Picture">
            <a:extLst>
              <a:ext uri="{FF2B5EF4-FFF2-40B4-BE49-F238E27FC236}">
                <a16:creationId xmlns:a16="http://schemas.microsoft.com/office/drawing/2014/main" id="{756D9E7E-02D0-4846-9641-B650E612F32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5396"/>
          <a:stretch/>
        </p:blipFill>
        <p:spPr bwMode="auto">
          <a:xfrm>
            <a:off x="643467" y="643467"/>
            <a:ext cx="10905066" cy="5571066"/>
          </a:xfrm>
          <a:prstGeom prst="rect">
            <a:avLst/>
          </a:prstGeom>
          <a:noFill/>
          <a:ln w="190500">
            <a:solidFill>
              <a:srgbClr val="FFFFFF"/>
            </a:solidFill>
            <a:miter lim="800000"/>
          </a:ln>
          <a:effectLst>
            <a:outerShdw blurRad="76200" dist="19050" dir="5400000" algn="t" rotWithShape="0">
              <a:prstClr val="black">
                <a:alpha val="5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042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B6913-C8C0-4F18-BA22-52A31CC1EC23}"/>
              </a:ext>
            </a:extLst>
          </p:cNvPr>
          <p:cNvSpPr>
            <a:spLocks noGrp="1"/>
          </p:cNvSpPr>
          <p:nvPr>
            <p:ph type="title"/>
          </p:nvPr>
        </p:nvSpPr>
        <p:spPr>
          <a:xfrm>
            <a:off x="4965430" y="629268"/>
            <a:ext cx="6586491" cy="1286160"/>
          </a:xfrm>
        </p:spPr>
        <p:txBody>
          <a:bodyPr anchor="b">
            <a:normAutofit/>
          </a:bodyPr>
          <a:lstStyle/>
          <a:p>
            <a:r>
              <a:rPr lang="en-US" b="1" dirty="0"/>
              <a:t>Organic Molecules</a:t>
            </a:r>
          </a:p>
        </p:txBody>
      </p:sp>
      <p:sp>
        <p:nvSpPr>
          <p:cNvPr id="3" name="Content Placeholder 2">
            <a:extLst>
              <a:ext uri="{FF2B5EF4-FFF2-40B4-BE49-F238E27FC236}">
                <a16:creationId xmlns:a16="http://schemas.microsoft.com/office/drawing/2014/main" id="{B1C60929-C9B4-47E8-8C0E-5F4B54352721}"/>
              </a:ext>
            </a:extLst>
          </p:cNvPr>
          <p:cNvSpPr>
            <a:spLocks noGrp="1"/>
          </p:cNvSpPr>
          <p:nvPr>
            <p:ph idx="1"/>
          </p:nvPr>
        </p:nvSpPr>
        <p:spPr>
          <a:xfrm>
            <a:off x="4965431" y="2438400"/>
            <a:ext cx="6586489" cy="3785419"/>
          </a:xfrm>
        </p:spPr>
        <p:txBody>
          <a:bodyPr>
            <a:normAutofit/>
          </a:bodyPr>
          <a:lstStyle/>
          <a:p>
            <a:r>
              <a:rPr lang="en-US" sz="2000" dirty="0"/>
              <a:t>Each group of biomolecules has a characteristic composition and molecular structure. </a:t>
            </a:r>
          </a:p>
          <a:p>
            <a:pPr lvl="1"/>
            <a:r>
              <a:rPr lang="en-US" sz="2000" dirty="0"/>
              <a:t>Lipids are mostly carbon and hydrogen</a:t>
            </a:r>
          </a:p>
          <a:p>
            <a:pPr lvl="1"/>
            <a:r>
              <a:rPr lang="en-US" sz="2000" dirty="0"/>
              <a:t>Carbohydrates are primarily carbon, hydrogen, and oxygen, in the ratio CH</a:t>
            </a:r>
            <a:r>
              <a:rPr lang="en-US" sz="2000" baseline="-25000" dirty="0"/>
              <a:t>2</a:t>
            </a:r>
            <a:r>
              <a:rPr lang="en-US" sz="2000" dirty="0"/>
              <a:t>O </a:t>
            </a:r>
          </a:p>
          <a:p>
            <a:pPr lvl="1"/>
            <a:r>
              <a:rPr lang="en-US" sz="2000" dirty="0"/>
              <a:t>Proteins and nucleotides contain nitrogen in addition to carbon, hydrogen, and oxygen</a:t>
            </a:r>
          </a:p>
          <a:p>
            <a:pPr lvl="2"/>
            <a:r>
              <a:rPr lang="en-US"/>
              <a:t>Two amino acids, the building blocks of proteins, also contain sulfur.</a:t>
            </a:r>
          </a:p>
        </p:txBody>
      </p:sp>
      <p:pic>
        <p:nvPicPr>
          <p:cNvPr id="5" name="Picture 4">
            <a:extLst>
              <a:ext uri="{FF2B5EF4-FFF2-40B4-BE49-F238E27FC236}">
                <a16:creationId xmlns:a16="http://schemas.microsoft.com/office/drawing/2014/main" id="{A3D8F5C5-AF35-4E5D-923D-C812A3439652}"/>
              </a:ext>
            </a:extLst>
          </p:cNvPr>
          <p:cNvPicPr>
            <a:picLocks noChangeAspect="1"/>
          </p:cNvPicPr>
          <p:nvPr/>
        </p:nvPicPr>
        <p:blipFill rotWithShape="1">
          <a:blip r:embed="rId2"/>
          <a:srcRect l="35974" r="18907"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5AF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5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ACF8C7-90C3-423D-BE58-381571A93904}"/>
              </a:ext>
            </a:extLst>
          </p:cNvPr>
          <p:cNvSpPr>
            <a:spLocks noGrp="1"/>
          </p:cNvSpPr>
          <p:nvPr>
            <p:ph type="title"/>
          </p:nvPr>
        </p:nvSpPr>
        <p:spPr>
          <a:xfrm>
            <a:off x="838200" y="963877"/>
            <a:ext cx="3494362" cy="4930246"/>
          </a:xfrm>
        </p:spPr>
        <p:txBody>
          <a:bodyPr>
            <a:normAutofit/>
          </a:bodyPr>
          <a:lstStyle/>
          <a:p>
            <a:pPr algn="r"/>
            <a:r>
              <a:rPr lang="en-US" b="1">
                <a:solidFill>
                  <a:schemeClr val="accent1"/>
                </a:solidFill>
              </a:rPr>
              <a:t>2.1 Molecules and Bonds</a:t>
            </a:r>
          </a:p>
        </p:txBody>
      </p:sp>
      <p:cxnSp>
        <p:nvCxnSpPr>
          <p:cNvPr id="12"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535CCBF-874A-4A27-B76D-F1E0A54D3817}"/>
              </a:ext>
            </a:extLst>
          </p:cNvPr>
          <p:cNvSpPr>
            <a:spLocks noGrp="1"/>
          </p:cNvSpPr>
          <p:nvPr>
            <p:ph idx="1"/>
          </p:nvPr>
        </p:nvSpPr>
        <p:spPr>
          <a:xfrm>
            <a:off x="4976031" y="963877"/>
            <a:ext cx="6377769" cy="4930246"/>
          </a:xfrm>
        </p:spPr>
        <p:txBody>
          <a:bodyPr anchor="ctr">
            <a:normAutofit/>
          </a:bodyPr>
          <a:lstStyle/>
          <a:p>
            <a:r>
              <a:rPr lang="en-US" sz="2400"/>
              <a:t>Only three—oxygen, carbon, and hydrogen—make up more than 90% of the body’s mass. </a:t>
            </a:r>
          </a:p>
          <a:p>
            <a:r>
              <a:rPr lang="en-US" sz="2400"/>
              <a:t>These three plus eight additional elements are considered </a:t>
            </a:r>
            <a:r>
              <a:rPr lang="en-US" sz="2400" i="1"/>
              <a:t>major essential elements</a:t>
            </a:r>
            <a:r>
              <a:rPr lang="en-US" sz="2400"/>
              <a:t>.</a:t>
            </a:r>
          </a:p>
          <a:p>
            <a:r>
              <a:rPr lang="en-US" sz="2400"/>
              <a:t> Some additional </a:t>
            </a:r>
            <a:r>
              <a:rPr lang="en-US" sz="2400" i="1"/>
              <a:t>minor essential elements </a:t>
            </a:r>
            <a:r>
              <a:rPr lang="en-US" sz="2400"/>
              <a:t>(trace elements) are required in minute amounts, but there is no universal agreement on which trace elements are essential for cell function in humans</a:t>
            </a:r>
          </a:p>
        </p:txBody>
      </p:sp>
    </p:spTree>
    <p:extLst>
      <p:ext uri="{BB962C8B-B14F-4D97-AF65-F5344CB8AC3E}">
        <p14:creationId xmlns:p14="http://schemas.microsoft.com/office/powerpoint/2010/main" val="3140889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A7BC0-FEE3-4C6D-83A1-CBB1C2142CFC}"/>
              </a:ext>
            </a:extLst>
          </p:cNvPr>
          <p:cNvSpPr>
            <a:spLocks noGrp="1"/>
          </p:cNvSpPr>
          <p:nvPr>
            <p:ph type="title"/>
          </p:nvPr>
        </p:nvSpPr>
        <p:spPr/>
        <p:txBody>
          <a:bodyPr/>
          <a:lstStyle/>
          <a:p>
            <a:r>
              <a:rPr lang="en-US" b="1" dirty="0"/>
              <a:t>Conjugated proteins</a:t>
            </a:r>
            <a:endParaRPr lang="en-US" dirty="0"/>
          </a:p>
        </p:txBody>
      </p:sp>
      <p:sp>
        <p:nvSpPr>
          <p:cNvPr id="3" name="Content Placeholder 2">
            <a:extLst>
              <a:ext uri="{FF2B5EF4-FFF2-40B4-BE49-F238E27FC236}">
                <a16:creationId xmlns:a16="http://schemas.microsoft.com/office/drawing/2014/main" id="{0C6EF654-1AB5-4882-A248-0A1F5756B917}"/>
              </a:ext>
            </a:extLst>
          </p:cNvPr>
          <p:cNvSpPr>
            <a:spLocks noGrp="1"/>
          </p:cNvSpPr>
          <p:nvPr>
            <p:ph idx="1"/>
          </p:nvPr>
        </p:nvSpPr>
        <p:spPr/>
        <p:txBody>
          <a:bodyPr>
            <a:normAutofit/>
          </a:bodyPr>
          <a:lstStyle/>
          <a:p>
            <a:r>
              <a:rPr lang="en-US" b="1" dirty="0"/>
              <a:t>Conjugated proteins </a:t>
            </a:r>
            <a:r>
              <a:rPr lang="en-US" dirty="0"/>
              <a:t>are protein molecules combined with another kind of biomolecule. </a:t>
            </a:r>
          </a:p>
          <a:p>
            <a:pPr lvl="1"/>
            <a:r>
              <a:rPr lang="en-US" dirty="0"/>
              <a:t>Lipoproteins – protein combined with lipid(s)</a:t>
            </a:r>
          </a:p>
          <a:p>
            <a:pPr lvl="1"/>
            <a:r>
              <a:rPr lang="en-US" dirty="0"/>
              <a:t>Glycoprotein – protein combined with carbohydrate(s)</a:t>
            </a:r>
          </a:p>
          <a:p>
            <a:endParaRPr lang="en-US" dirty="0"/>
          </a:p>
          <a:p>
            <a:pPr marL="0" indent="0">
              <a:buNone/>
            </a:pPr>
            <a:endParaRPr lang="en-US" dirty="0"/>
          </a:p>
        </p:txBody>
      </p:sp>
      <p:pic>
        <p:nvPicPr>
          <p:cNvPr id="5" name="Picture 4" descr="A close up of a logo&#10;&#10;Description automatically generated">
            <a:extLst>
              <a:ext uri="{FF2B5EF4-FFF2-40B4-BE49-F238E27FC236}">
                <a16:creationId xmlns:a16="http://schemas.microsoft.com/office/drawing/2014/main" id="{1526D011-3D6C-4137-9EE3-CAFF72570ED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65248" y="3597874"/>
            <a:ext cx="6797040" cy="3107218"/>
          </a:xfrm>
          <a:prstGeom prst="rect">
            <a:avLst/>
          </a:prstGeom>
        </p:spPr>
      </p:pic>
    </p:spTree>
    <p:extLst>
      <p:ext uri="{BB962C8B-B14F-4D97-AF65-F5344CB8AC3E}">
        <p14:creationId xmlns:p14="http://schemas.microsoft.com/office/powerpoint/2010/main" val="2177990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F6E4B-1BBB-4E6E-8FAC-12566533F2A4}"/>
              </a:ext>
            </a:extLst>
          </p:cNvPr>
          <p:cNvSpPr>
            <a:spLocks noGrp="1"/>
          </p:cNvSpPr>
          <p:nvPr>
            <p:ph type="title"/>
          </p:nvPr>
        </p:nvSpPr>
        <p:spPr/>
        <p:txBody>
          <a:bodyPr/>
          <a:lstStyle/>
          <a:p>
            <a:r>
              <a:rPr lang="en-US" dirty="0"/>
              <a:t>Conjugated Lipids</a:t>
            </a:r>
          </a:p>
        </p:txBody>
      </p:sp>
      <p:sp>
        <p:nvSpPr>
          <p:cNvPr id="3" name="Content Placeholder 2">
            <a:extLst>
              <a:ext uri="{FF2B5EF4-FFF2-40B4-BE49-F238E27FC236}">
                <a16:creationId xmlns:a16="http://schemas.microsoft.com/office/drawing/2014/main" id="{BC67CF06-080B-4B83-90F6-964DAAEA335B}"/>
              </a:ext>
            </a:extLst>
          </p:cNvPr>
          <p:cNvSpPr>
            <a:spLocks noGrp="1"/>
          </p:cNvSpPr>
          <p:nvPr>
            <p:ph idx="1"/>
          </p:nvPr>
        </p:nvSpPr>
        <p:spPr/>
        <p:txBody>
          <a:bodyPr>
            <a:normAutofit/>
          </a:bodyPr>
          <a:lstStyle/>
          <a:p>
            <a:r>
              <a:rPr lang="en-US" dirty="0"/>
              <a:t>Lipids bound to carbohydrates become </a:t>
            </a:r>
            <a:r>
              <a:rPr lang="en-US" b="1" dirty="0"/>
              <a:t>glycolipids.</a:t>
            </a:r>
          </a:p>
          <a:p>
            <a:pPr lvl="1"/>
            <a:r>
              <a:rPr lang="en-US" dirty="0"/>
              <a:t>Glycoproteins, glycolipids and lipoproteins, are important components of cell membranes.</a:t>
            </a:r>
          </a:p>
          <a:p>
            <a:pPr marL="0" indent="0">
              <a:buNone/>
            </a:pPr>
            <a:endParaRPr lang="en-US" dirty="0"/>
          </a:p>
        </p:txBody>
      </p:sp>
      <p:pic>
        <p:nvPicPr>
          <p:cNvPr id="4" name="Picture 3" descr="A close up of a logo&#10;&#10;Description automatically generated">
            <a:extLst>
              <a:ext uri="{FF2B5EF4-FFF2-40B4-BE49-F238E27FC236}">
                <a16:creationId xmlns:a16="http://schemas.microsoft.com/office/drawing/2014/main" id="{E1506E7F-91A6-4DAD-B809-69873E7CC91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65248" y="3597874"/>
            <a:ext cx="6797040" cy="3107218"/>
          </a:xfrm>
          <a:prstGeom prst="rect">
            <a:avLst/>
          </a:prstGeom>
        </p:spPr>
      </p:pic>
    </p:spTree>
    <p:extLst>
      <p:ext uri="{BB962C8B-B14F-4D97-AF65-F5344CB8AC3E}">
        <p14:creationId xmlns:p14="http://schemas.microsoft.com/office/powerpoint/2010/main" val="1328930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A45A61-74B8-4AE8-91AE-0B0F35E053BC}"/>
              </a:ext>
            </a:extLst>
          </p:cNvPr>
          <p:cNvSpPr>
            <a:spLocks noGrp="1"/>
          </p:cNvSpPr>
          <p:nvPr>
            <p:ph idx="1"/>
          </p:nvPr>
        </p:nvSpPr>
        <p:spPr>
          <a:xfrm>
            <a:off x="735563" y="267413"/>
            <a:ext cx="10515600" cy="917575"/>
          </a:xfrm>
        </p:spPr>
        <p:txBody>
          <a:bodyPr/>
          <a:lstStyle/>
          <a:p>
            <a:r>
              <a:rPr lang="en-US" dirty="0"/>
              <a:t>Many biomolecules are </a:t>
            </a:r>
            <a:r>
              <a:rPr lang="en-US" b="1" dirty="0"/>
              <a:t>polymers, </a:t>
            </a:r>
            <a:r>
              <a:rPr lang="en-US" dirty="0"/>
              <a:t>large molecules made up of repeating units of </a:t>
            </a:r>
            <a:r>
              <a:rPr lang="en-US" b="1" dirty="0"/>
              <a:t>monomers. </a:t>
            </a:r>
            <a:endParaRPr lang="en-US" dirty="0"/>
          </a:p>
        </p:txBody>
      </p:sp>
      <p:pic>
        <p:nvPicPr>
          <p:cNvPr id="4" name="Picture 2" descr="Picture">
            <a:extLst>
              <a:ext uri="{FF2B5EF4-FFF2-40B4-BE49-F238E27FC236}">
                <a16:creationId xmlns:a16="http://schemas.microsoft.com/office/drawing/2014/main" id="{6D26DE14-683C-42E2-A803-26878ADC27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5396"/>
          <a:stretch/>
        </p:blipFill>
        <p:spPr bwMode="auto">
          <a:xfrm>
            <a:off x="922002" y="1331505"/>
            <a:ext cx="10142721" cy="5181607"/>
          </a:xfrm>
          <a:prstGeom prst="rect">
            <a:avLst/>
          </a:prstGeom>
          <a:noFill/>
          <a:ln w="190500">
            <a:solidFill>
              <a:srgbClr val="FFFFFF"/>
            </a:solidFill>
            <a:miter lim="800000"/>
          </a:ln>
          <a:effectLst>
            <a:outerShdw blurRad="76200" dist="19050" dir="5400000" algn="t" rotWithShape="0">
              <a:prstClr val="black">
                <a:alpha val="5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354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01D919-8997-4F40-BA91-0E9FBD9D869E}"/>
              </a:ext>
            </a:extLst>
          </p:cNvPr>
          <p:cNvSpPr>
            <a:spLocks noGrp="1"/>
          </p:cNvSpPr>
          <p:nvPr>
            <p:ph type="title"/>
          </p:nvPr>
        </p:nvSpPr>
        <p:spPr>
          <a:xfrm>
            <a:off x="838200" y="365125"/>
            <a:ext cx="5558489" cy="1325563"/>
          </a:xfrm>
        </p:spPr>
        <p:txBody>
          <a:bodyPr>
            <a:normAutofit/>
          </a:bodyPr>
          <a:lstStyle/>
          <a:p>
            <a:r>
              <a:rPr lang="en-US" dirty="0"/>
              <a:t>Lipids</a:t>
            </a:r>
            <a:endParaRPr lang="en-US"/>
          </a:p>
        </p:txBody>
      </p:sp>
      <p:sp>
        <p:nvSpPr>
          <p:cNvPr id="17" name="Freeform: Shape 16">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C152664-91A3-49B9-825B-43276E225E72}"/>
              </a:ext>
            </a:extLst>
          </p:cNvPr>
          <p:cNvSpPr>
            <a:spLocks noGrp="1"/>
          </p:cNvSpPr>
          <p:nvPr>
            <p:ph idx="1"/>
          </p:nvPr>
        </p:nvSpPr>
        <p:spPr>
          <a:xfrm>
            <a:off x="838200" y="1825625"/>
            <a:ext cx="5558489" cy="4351338"/>
          </a:xfrm>
        </p:spPr>
        <p:txBody>
          <a:bodyPr>
            <a:normAutofit/>
          </a:bodyPr>
          <a:lstStyle/>
          <a:p>
            <a:r>
              <a:rPr lang="en-US"/>
              <a:t>Lipids are biomolecules made mostly of carbon and hydrogen. </a:t>
            </a:r>
          </a:p>
          <a:p>
            <a:pPr lvl="1"/>
            <a:r>
              <a:rPr lang="en-US" dirty="0"/>
              <a:t>Most lipids have a backbone of glycerol and 1–3 fatty acids. </a:t>
            </a:r>
          </a:p>
          <a:p>
            <a:pPr lvl="1"/>
            <a:r>
              <a:rPr lang="en-US" dirty="0"/>
              <a:t>An important characteristic of lipids is that they are nonpolar (hydrophobic) and therefore not very soluble in water. </a:t>
            </a:r>
          </a:p>
        </p:txBody>
      </p:sp>
      <p:sp>
        <p:nvSpPr>
          <p:cNvPr id="19" name="Oval 18">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Block Arc 20">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eeform: Shape 22">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5" name="Straight Connector 24">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9" name="Arc 28">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551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C0E198F6-084C-4DAB-AA7E-0294032D4878}"/>
              </a:ext>
            </a:extLst>
          </p:cNvPr>
          <p:cNvSpPr>
            <a:spLocks noGrp="1"/>
          </p:cNvSpPr>
          <p:nvPr>
            <p:ph idx="1"/>
          </p:nvPr>
        </p:nvSpPr>
        <p:spPr>
          <a:xfrm>
            <a:off x="838201" y="317240"/>
            <a:ext cx="3920412" cy="5859723"/>
          </a:xfrm>
        </p:spPr>
        <p:txBody>
          <a:bodyPr>
            <a:normAutofit lnSpcReduction="10000"/>
          </a:bodyPr>
          <a:lstStyle/>
          <a:p>
            <a:r>
              <a:rPr lang="en-US" sz="3600" dirty="0"/>
              <a:t>Lipids can be divided into two broad categories.</a:t>
            </a:r>
          </a:p>
          <a:p>
            <a:pPr lvl="1"/>
            <a:r>
              <a:rPr lang="en-US" sz="3200" dirty="0"/>
              <a:t>• Fats are solid at room temperature. Most fats are derived from animal sources.</a:t>
            </a:r>
          </a:p>
          <a:p>
            <a:pPr lvl="1"/>
            <a:r>
              <a:rPr lang="en-US" sz="3200" dirty="0"/>
              <a:t>• Oils are liquid at room temperature. Most plant lipids are oils.</a:t>
            </a:r>
          </a:p>
          <a:p>
            <a:endParaRPr lang="en-US" sz="3600" dirty="0"/>
          </a:p>
        </p:txBody>
      </p:sp>
      <p:pic>
        <p:nvPicPr>
          <p:cNvPr id="33794" name="Picture 2" descr="Image result for oil fats">
            <a:extLst>
              <a:ext uri="{FF2B5EF4-FFF2-40B4-BE49-F238E27FC236}">
                <a16:creationId xmlns:a16="http://schemas.microsoft.com/office/drawing/2014/main" id="{B0A17EDC-AF26-4695-8970-70C68976C5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85" r="24290" b="-1"/>
          <a:stretch/>
        </p:blipFill>
        <p:spPr bwMode="auto">
          <a:xfrm>
            <a:off x="5609685" y="317240"/>
            <a:ext cx="5968049" cy="5968049"/>
          </a:xfrm>
          <a:custGeom>
            <a:avLst/>
            <a:gdLst>
              <a:gd name="connsiteX0" fmla="*/ 1331584 w 2663168"/>
              <a:gd name="connsiteY0" fmla="*/ 0 h 2663168"/>
              <a:gd name="connsiteX1" fmla="*/ 2663168 w 2663168"/>
              <a:gd name="connsiteY1" fmla="*/ 1331584 h 2663168"/>
              <a:gd name="connsiteX2" fmla="*/ 1331584 w 2663168"/>
              <a:gd name="connsiteY2" fmla="*/ 2663168 h 2663168"/>
              <a:gd name="connsiteX3" fmla="*/ 0 w 2663168"/>
              <a:gd name="connsiteY3" fmla="*/ 1331584 h 2663168"/>
              <a:gd name="connsiteX4" fmla="*/ 1331584 w 2663168"/>
              <a:gd name="connsiteY4" fmla="*/ 0 h 2663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73" name="Arc 7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5" name="Oval 7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241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2E86BA-7A99-410A-9ECB-B2098BA3BBA4}"/>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Saturated Fats</a:t>
            </a:r>
          </a:p>
        </p:txBody>
      </p:sp>
      <p:pic>
        <p:nvPicPr>
          <p:cNvPr id="4" name="Picture 3">
            <a:extLst>
              <a:ext uri="{FF2B5EF4-FFF2-40B4-BE49-F238E27FC236}">
                <a16:creationId xmlns:a16="http://schemas.microsoft.com/office/drawing/2014/main" id="{E585BFF7-6D1F-48B1-BC61-8AACE5DAF15F}"/>
              </a:ext>
            </a:extLst>
          </p:cNvPr>
          <p:cNvPicPr>
            <a:picLocks noChangeAspect="1"/>
          </p:cNvPicPr>
          <p:nvPr/>
        </p:nvPicPr>
        <p:blipFill>
          <a:blip r:embed="rId2"/>
          <a:stretch>
            <a:fillRect/>
          </a:stretch>
        </p:blipFill>
        <p:spPr>
          <a:xfrm>
            <a:off x="5622925" y="533400"/>
            <a:ext cx="5613400" cy="2019300"/>
          </a:xfrm>
          <a:prstGeom prst="rect">
            <a:avLst/>
          </a:prstGeom>
        </p:spPr>
      </p:pic>
      <p:pic>
        <p:nvPicPr>
          <p:cNvPr id="5" name="Picture 4">
            <a:extLst>
              <a:ext uri="{FF2B5EF4-FFF2-40B4-BE49-F238E27FC236}">
                <a16:creationId xmlns:a16="http://schemas.microsoft.com/office/drawing/2014/main" id="{A0ECCAB2-8CB0-4D8E-92B0-2A1E73D08E7F}"/>
              </a:ext>
            </a:extLst>
          </p:cNvPr>
          <p:cNvPicPr>
            <a:picLocks noChangeAspect="1"/>
          </p:cNvPicPr>
          <p:nvPr/>
        </p:nvPicPr>
        <p:blipFill>
          <a:blip r:embed="rId3"/>
          <a:stretch>
            <a:fillRect/>
          </a:stretch>
        </p:blipFill>
        <p:spPr>
          <a:xfrm>
            <a:off x="5622925" y="2635250"/>
            <a:ext cx="5613400" cy="1908175"/>
          </a:xfrm>
          <a:prstGeom prst="rect">
            <a:avLst/>
          </a:prstGeom>
        </p:spPr>
      </p:pic>
      <p:pic>
        <p:nvPicPr>
          <p:cNvPr id="6" name="Picture 5">
            <a:extLst>
              <a:ext uri="{FF2B5EF4-FFF2-40B4-BE49-F238E27FC236}">
                <a16:creationId xmlns:a16="http://schemas.microsoft.com/office/drawing/2014/main" id="{5F2DAEA6-0C6F-46D6-9DB6-409B5A6A3AA8}"/>
              </a:ext>
            </a:extLst>
          </p:cNvPr>
          <p:cNvPicPr>
            <a:picLocks noChangeAspect="1"/>
          </p:cNvPicPr>
          <p:nvPr/>
        </p:nvPicPr>
        <p:blipFill>
          <a:blip r:embed="rId4"/>
          <a:stretch>
            <a:fillRect/>
          </a:stretch>
        </p:blipFill>
        <p:spPr>
          <a:xfrm>
            <a:off x="5622925" y="4627563"/>
            <a:ext cx="5613400" cy="1703388"/>
          </a:xfrm>
          <a:prstGeom prst="rect">
            <a:avLst/>
          </a:prstGeom>
        </p:spPr>
      </p:pic>
    </p:spTree>
    <p:extLst>
      <p:ext uri="{BB962C8B-B14F-4D97-AF65-F5344CB8AC3E}">
        <p14:creationId xmlns:p14="http://schemas.microsoft.com/office/powerpoint/2010/main" val="202824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F4331C-3E57-4745-972A-D1FA133CD56A}"/>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Fatty Acids</a:t>
            </a:r>
          </a:p>
        </p:txBody>
      </p:sp>
      <p:cxnSp>
        <p:nvCxnSpPr>
          <p:cNvPr id="13"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024ADB0-7721-4878-9E25-A0ADDECA03F4}"/>
              </a:ext>
            </a:extLst>
          </p:cNvPr>
          <p:cNvPicPr>
            <a:picLocks noChangeAspect="1"/>
          </p:cNvPicPr>
          <p:nvPr/>
        </p:nvPicPr>
        <p:blipFill>
          <a:blip r:embed="rId2"/>
          <a:stretch>
            <a:fillRect/>
          </a:stretch>
        </p:blipFill>
        <p:spPr>
          <a:xfrm>
            <a:off x="5975362" y="492573"/>
            <a:ext cx="4910464" cy="5880796"/>
          </a:xfrm>
          <a:prstGeom prst="rect">
            <a:avLst/>
          </a:prstGeom>
        </p:spPr>
      </p:pic>
    </p:spTree>
    <p:extLst>
      <p:ext uri="{BB962C8B-B14F-4D97-AF65-F5344CB8AC3E}">
        <p14:creationId xmlns:p14="http://schemas.microsoft.com/office/powerpoint/2010/main" val="3202811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6202744-9B4A-4B42-B417-0055F87879D9}"/>
              </a:ext>
            </a:extLst>
          </p:cNvPr>
          <p:cNvPicPr>
            <a:picLocks noChangeAspect="1"/>
          </p:cNvPicPr>
          <p:nvPr/>
        </p:nvPicPr>
        <p:blipFill>
          <a:blip r:embed="rId2"/>
          <a:stretch>
            <a:fillRect/>
          </a:stretch>
        </p:blipFill>
        <p:spPr>
          <a:xfrm>
            <a:off x="643467" y="1098043"/>
            <a:ext cx="10905066" cy="4661914"/>
          </a:xfrm>
          <a:prstGeom prst="rect">
            <a:avLst/>
          </a:prstGeom>
        </p:spPr>
      </p:pic>
    </p:spTree>
    <p:extLst>
      <p:ext uri="{BB962C8B-B14F-4D97-AF65-F5344CB8AC3E}">
        <p14:creationId xmlns:p14="http://schemas.microsoft.com/office/powerpoint/2010/main" val="1946751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2ED665-88D6-48FA-9DB9-FAF8DE3842D7}"/>
              </a:ext>
            </a:extLst>
          </p:cNvPr>
          <p:cNvPicPr>
            <a:picLocks noChangeAspect="1"/>
          </p:cNvPicPr>
          <p:nvPr/>
        </p:nvPicPr>
        <p:blipFill>
          <a:blip r:embed="rId2"/>
          <a:stretch>
            <a:fillRect/>
          </a:stretch>
        </p:blipFill>
        <p:spPr>
          <a:xfrm>
            <a:off x="3004245" y="198514"/>
            <a:ext cx="8220075" cy="1162050"/>
          </a:xfrm>
          <a:prstGeom prst="rect">
            <a:avLst/>
          </a:prstGeom>
        </p:spPr>
        <p:style>
          <a:lnRef idx="2">
            <a:schemeClr val="accent1"/>
          </a:lnRef>
          <a:fillRef idx="1">
            <a:schemeClr val="lt1"/>
          </a:fillRef>
          <a:effectRef idx="0">
            <a:schemeClr val="accent1"/>
          </a:effectRef>
          <a:fontRef idx="minor">
            <a:schemeClr val="dk1"/>
          </a:fontRef>
        </p:style>
      </p:pic>
      <p:pic>
        <p:nvPicPr>
          <p:cNvPr id="5" name="Picture 4">
            <a:extLst>
              <a:ext uri="{FF2B5EF4-FFF2-40B4-BE49-F238E27FC236}">
                <a16:creationId xmlns:a16="http://schemas.microsoft.com/office/drawing/2014/main" id="{FE4D279E-25B8-4B38-86DE-EE807D43E0C7}"/>
              </a:ext>
            </a:extLst>
          </p:cNvPr>
          <p:cNvPicPr>
            <a:picLocks noChangeAspect="1"/>
          </p:cNvPicPr>
          <p:nvPr/>
        </p:nvPicPr>
        <p:blipFill>
          <a:blip r:embed="rId3"/>
          <a:stretch>
            <a:fillRect/>
          </a:stretch>
        </p:blipFill>
        <p:spPr>
          <a:xfrm>
            <a:off x="5836973" y="1506102"/>
            <a:ext cx="5476040" cy="5351898"/>
          </a:xfrm>
          <a:prstGeom prst="rect">
            <a:avLst/>
          </a:prstGeom>
        </p:spPr>
      </p:pic>
      <p:sp>
        <p:nvSpPr>
          <p:cNvPr id="6" name="Title 1">
            <a:extLst>
              <a:ext uri="{FF2B5EF4-FFF2-40B4-BE49-F238E27FC236}">
                <a16:creationId xmlns:a16="http://schemas.microsoft.com/office/drawing/2014/main" id="{10D449BE-6AB6-43D0-86B2-380FC652A1C7}"/>
              </a:ext>
            </a:extLst>
          </p:cNvPr>
          <p:cNvSpPr>
            <a:spLocks noGrp="1"/>
          </p:cNvSpPr>
          <p:nvPr>
            <p:ph type="title"/>
          </p:nvPr>
        </p:nvSpPr>
        <p:spPr>
          <a:xfrm>
            <a:off x="0" y="3519269"/>
            <a:ext cx="5358384" cy="1325563"/>
          </a:xfrm>
          <a:solidFill>
            <a:srgbClr val="002060"/>
          </a:solidFill>
        </p:spPr>
        <p:txBody>
          <a:bodyPr>
            <a:normAutofit/>
          </a:bodyPr>
          <a:lstStyle/>
          <a:p>
            <a:r>
              <a:rPr lang="en-US" b="1" dirty="0">
                <a:solidFill>
                  <a:schemeClr val="bg1"/>
                </a:solidFill>
              </a:rPr>
              <a:t>Monosaccharides</a:t>
            </a:r>
          </a:p>
        </p:txBody>
      </p:sp>
    </p:spTree>
    <p:extLst>
      <p:ext uri="{BB962C8B-B14F-4D97-AF65-F5344CB8AC3E}">
        <p14:creationId xmlns:p14="http://schemas.microsoft.com/office/powerpoint/2010/main" val="579416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2ED665-88D6-48FA-9DB9-FAF8DE3842D7}"/>
              </a:ext>
            </a:extLst>
          </p:cNvPr>
          <p:cNvPicPr>
            <a:picLocks noChangeAspect="1"/>
          </p:cNvPicPr>
          <p:nvPr/>
        </p:nvPicPr>
        <p:blipFill>
          <a:blip r:embed="rId2"/>
          <a:stretch>
            <a:fillRect/>
          </a:stretch>
        </p:blipFill>
        <p:spPr>
          <a:xfrm>
            <a:off x="1157157" y="100584"/>
            <a:ext cx="9591792" cy="1355966"/>
          </a:xfrm>
          <a:prstGeom prst="rect">
            <a:avLst/>
          </a:prstGeom>
        </p:spPr>
        <p:style>
          <a:lnRef idx="2">
            <a:schemeClr val="accent1"/>
          </a:lnRef>
          <a:fillRef idx="1">
            <a:schemeClr val="lt1"/>
          </a:fillRef>
          <a:effectRef idx="0">
            <a:schemeClr val="accent1"/>
          </a:effectRef>
          <a:fontRef idx="minor">
            <a:schemeClr val="dk1"/>
          </a:fontRef>
        </p:style>
      </p:pic>
      <p:pic>
        <p:nvPicPr>
          <p:cNvPr id="2" name="Picture 1">
            <a:extLst>
              <a:ext uri="{FF2B5EF4-FFF2-40B4-BE49-F238E27FC236}">
                <a16:creationId xmlns:a16="http://schemas.microsoft.com/office/drawing/2014/main" id="{190AE3DA-1514-494E-AFEC-6047D43AAC89}"/>
              </a:ext>
            </a:extLst>
          </p:cNvPr>
          <p:cNvPicPr>
            <a:picLocks noChangeAspect="1"/>
          </p:cNvPicPr>
          <p:nvPr/>
        </p:nvPicPr>
        <p:blipFill>
          <a:blip r:embed="rId3"/>
          <a:stretch>
            <a:fillRect/>
          </a:stretch>
        </p:blipFill>
        <p:spPr>
          <a:xfrm>
            <a:off x="305847" y="1532048"/>
            <a:ext cx="11580305" cy="5122307"/>
          </a:xfrm>
          <a:prstGeom prst="rect">
            <a:avLst/>
          </a:prstGeom>
        </p:spPr>
      </p:pic>
      <p:sp>
        <p:nvSpPr>
          <p:cNvPr id="6" name="Title 1">
            <a:extLst>
              <a:ext uri="{FF2B5EF4-FFF2-40B4-BE49-F238E27FC236}">
                <a16:creationId xmlns:a16="http://schemas.microsoft.com/office/drawing/2014/main" id="{F64277B1-71AA-4F5B-AB45-C4543A14DDD6}"/>
              </a:ext>
            </a:extLst>
          </p:cNvPr>
          <p:cNvSpPr>
            <a:spLocks noGrp="1"/>
          </p:cNvSpPr>
          <p:nvPr>
            <p:ph type="title"/>
          </p:nvPr>
        </p:nvSpPr>
        <p:spPr>
          <a:xfrm>
            <a:off x="82296" y="5165725"/>
            <a:ext cx="9336024" cy="1325563"/>
          </a:xfrm>
          <a:solidFill>
            <a:srgbClr val="002060"/>
          </a:solidFill>
        </p:spPr>
        <p:txBody>
          <a:bodyPr>
            <a:normAutofit/>
          </a:bodyPr>
          <a:lstStyle/>
          <a:p>
            <a:r>
              <a:rPr lang="en-US" b="1" dirty="0">
                <a:solidFill>
                  <a:schemeClr val="bg1"/>
                </a:solidFill>
              </a:rPr>
              <a:t>Monosaccharides</a:t>
            </a:r>
          </a:p>
        </p:txBody>
      </p:sp>
    </p:spTree>
    <p:extLst>
      <p:ext uri="{BB962C8B-B14F-4D97-AF65-F5344CB8AC3E}">
        <p14:creationId xmlns:p14="http://schemas.microsoft.com/office/powerpoint/2010/main" val="3104489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keyboard&#10;&#10;Description automatically generated">
            <a:extLst>
              <a:ext uri="{FF2B5EF4-FFF2-40B4-BE49-F238E27FC236}">
                <a16:creationId xmlns:a16="http://schemas.microsoft.com/office/drawing/2014/main" id="{422F9ED6-FAF2-45B6-BBE9-9BA180D6BE0E}"/>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95"/>
          <a:stretch/>
        </p:blipFill>
        <p:spPr>
          <a:xfrm>
            <a:off x="20" y="10"/>
            <a:ext cx="12191980" cy="6857990"/>
          </a:xfrm>
          <a:prstGeom prst="rect">
            <a:avLst/>
          </a:prstGeom>
        </p:spPr>
      </p:pic>
    </p:spTree>
    <p:extLst>
      <p:ext uri="{BB962C8B-B14F-4D97-AF65-F5344CB8AC3E}">
        <p14:creationId xmlns:p14="http://schemas.microsoft.com/office/powerpoint/2010/main" val="3228579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5CCE49-72E8-4D78-BE65-293F6163FDB0}"/>
              </a:ext>
            </a:extLst>
          </p:cNvPr>
          <p:cNvPicPr>
            <a:picLocks noChangeAspect="1"/>
          </p:cNvPicPr>
          <p:nvPr/>
        </p:nvPicPr>
        <p:blipFill rotWithShape="1">
          <a:blip r:embed="rId2"/>
          <a:srcRect l="25748"/>
          <a:stretch/>
        </p:blipFill>
        <p:spPr>
          <a:xfrm>
            <a:off x="235670" y="3252247"/>
            <a:ext cx="12020443" cy="3605753"/>
          </a:xfrm>
          <a:prstGeom prst="rect">
            <a:avLst/>
          </a:prstGeom>
        </p:spPr>
      </p:pic>
      <p:pic>
        <p:nvPicPr>
          <p:cNvPr id="5" name="Picture 4">
            <a:extLst>
              <a:ext uri="{FF2B5EF4-FFF2-40B4-BE49-F238E27FC236}">
                <a16:creationId xmlns:a16="http://schemas.microsoft.com/office/drawing/2014/main" id="{5A22BC84-436C-4143-9716-B0B23883C45B}"/>
              </a:ext>
            </a:extLst>
          </p:cNvPr>
          <p:cNvPicPr>
            <a:picLocks noChangeAspect="1"/>
          </p:cNvPicPr>
          <p:nvPr/>
        </p:nvPicPr>
        <p:blipFill rotWithShape="1">
          <a:blip r:embed="rId2"/>
          <a:srcRect r="75503"/>
          <a:stretch/>
        </p:blipFill>
        <p:spPr>
          <a:xfrm>
            <a:off x="8843631" y="365125"/>
            <a:ext cx="2986726" cy="2715576"/>
          </a:xfrm>
          <a:prstGeom prst="rect">
            <a:avLst/>
          </a:prstGeom>
        </p:spPr>
      </p:pic>
      <p:sp>
        <p:nvSpPr>
          <p:cNvPr id="6" name="Title 1">
            <a:extLst>
              <a:ext uri="{FF2B5EF4-FFF2-40B4-BE49-F238E27FC236}">
                <a16:creationId xmlns:a16="http://schemas.microsoft.com/office/drawing/2014/main" id="{32D43D50-A2A1-49D9-8E34-44A10F1EB121}"/>
              </a:ext>
            </a:extLst>
          </p:cNvPr>
          <p:cNvSpPr>
            <a:spLocks noGrp="1"/>
          </p:cNvSpPr>
          <p:nvPr>
            <p:ph type="title"/>
          </p:nvPr>
        </p:nvSpPr>
        <p:spPr>
          <a:xfrm>
            <a:off x="0" y="365125"/>
            <a:ext cx="8714232" cy="1325563"/>
          </a:xfrm>
          <a:solidFill>
            <a:srgbClr val="002060"/>
          </a:solidFill>
        </p:spPr>
        <p:txBody>
          <a:bodyPr>
            <a:normAutofit/>
          </a:bodyPr>
          <a:lstStyle/>
          <a:p>
            <a:r>
              <a:rPr lang="en-US" b="1" dirty="0">
                <a:solidFill>
                  <a:schemeClr val="bg1"/>
                </a:solidFill>
              </a:rPr>
              <a:t>Disaccharides</a:t>
            </a:r>
          </a:p>
        </p:txBody>
      </p:sp>
    </p:spTree>
    <p:extLst>
      <p:ext uri="{BB962C8B-B14F-4D97-AF65-F5344CB8AC3E}">
        <p14:creationId xmlns:p14="http://schemas.microsoft.com/office/powerpoint/2010/main" val="3351921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5113-4FF3-4EE0-99AC-1EECCF3D95C5}"/>
              </a:ext>
            </a:extLst>
          </p:cNvPr>
          <p:cNvSpPr>
            <a:spLocks noGrp="1"/>
          </p:cNvSpPr>
          <p:nvPr>
            <p:ph type="title"/>
          </p:nvPr>
        </p:nvSpPr>
        <p:spPr>
          <a:xfrm>
            <a:off x="0" y="365125"/>
            <a:ext cx="11353800" cy="1325563"/>
          </a:xfrm>
          <a:solidFill>
            <a:srgbClr val="002060"/>
          </a:solidFill>
        </p:spPr>
        <p:txBody>
          <a:bodyPr>
            <a:normAutofit/>
          </a:bodyPr>
          <a:lstStyle/>
          <a:p>
            <a:r>
              <a:rPr lang="en-US" b="1" dirty="0">
                <a:solidFill>
                  <a:schemeClr val="bg1"/>
                </a:solidFill>
              </a:rPr>
              <a:t>Polysaccharides</a:t>
            </a:r>
          </a:p>
        </p:txBody>
      </p:sp>
      <p:sp>
        <p:nvSpPr>
          <p:cNvPr id="3" name="Content Placeholder 2">
            <a:extLst>
              <a:ext uri="{FF2B5EF4-FFF2-40B4-BE49-F238E27FC236}">
                <a16:creationId xmlns:a16="http://schemas.microsoft.com/office/drawing/2014/main" id="{F25AFB9A-827A-4735-9063-EA14D62FE6F1}"/>
              </a:ext>
            </a:extLst>
          </p:cNvPr>
          <p:cNvSpPr>
            <a:spLocks noGrp="1"/>
          </p:cNvSpPr>
          <p:nvPr>
            <p:ph idx="1"/>
          </p:nvPr>
        </p:nvSpPr>
        <p:spPr/>
        <p:txBody>
          <a:bodyPr/>
          <a:lstStyle/>
          <a:p>
            <a:endParaRPr lang="en-US" b="1">
              <a:solidFill>
                <a:schemeClr val="bg1"/>
              </a:solidFill>
            </a:endParaRPr>
          </a:p>
        </p:txBody>
      </p:sp>
      <p:pic>
        <p:nvPicPr>
          <p:cNvPr id="4" name="Picture 3">
            <a:extLst>
              <a:ext uri="{FF2B5EF4-FFF2-40B4-BE49-F238E27FC236}">
                <a16:creationId xmlns:a16="http://schemas.microsoft.com/office/drawing/2014/main" id="{F588320E-FA86-43F5-AFDD-FC5022836215}"/>
              </a:ext>
            </a:extLst>
          </p:cNvPr>
          <p:cNvPicPr>
            <a:picLocks noChangeAspect="1"/>
          </p:cNvPicPr>
          <p:nvPr/>
        </p:nvPicPr>
        <p:blipFill>
          <a:blip r:embed="rId2"/>
          <a:stretch>
            <a:fillRect/>
          </a:stretch>
        </p:blipFill>
        <p:spPr>
          <a:xfrm>
            <a:off x="0" y="1564761"/>
            <a:ext cx="12192000" cy="4873066"/>
          </a:xfrm>
          <a:prstGeom prst="rect">
            <a:avLst/>
          </a:prstGeom>
        </p:spPr>
      </p:pic>
    </p:spTree>
    <p:extLst>
      <p:ext uri="{BB962C8B-B14F-4D97-AF65-F5344CB8AC3E}">
        <p14:creationId xmlns:p14="http://schemas.microsoft.com/office/powerpoint/2010/main" val="2838991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C1C62E0-13D8-4323-B814-94DE9F34925B}"/>
              </a:ext>
            </a:extLst>
          </p:cNvPr>
          <p:cNvSpPr>
            <a:spLocks noGrp="1"/>
          </p:cNvSpPr>
          <p:nvPr>
            <p:ph type="title"/>
          </p:nvPr>
        </p:nvSpPr>
        <p:spPr>
          <a:xfrm>
            <a:off x="838200" y="365125"/>
            <a:ext cx="3200400" cy="1325563"/>
          </a:xfrm>
        </p:spPr>
        <p:txBody>
          <a:bodyPr>
            <a:normAutofit/>
          </a:bodyPr>
          <a:lstStyle/>
          <a:p>
            <a:r>
              <a:rPr lang="en-US" sz="3200"/>
              <a:t>Amino Acids and Proteins</a:t>
            </a:r>
          </a:p>
        </p:txBody>
      </p:sp>
      <p:sp>
        <p:nvSpPr>
          <p:cNvPr id="3" name="Content Placeholder 2">
            <a:extLst>
              <a:ext uri="{FF2B5EF4-FFF2-40B4-BE49-F238E27FC236}">
                <a16:creationId xmlns:a16="http://schemas.microsoft.com/office/drawing/2014/main" id="{BAEB9CB7-0CCC-4AC9-82C4-57993DE56ECC}"/>
              </a:ext>
            </a:extLst>
          </p:cNvPr>
          <p:cNvSpPr>
            <a:spLocks noGrp="1"/>
          </p:cNvSpPr>
          <p:nvPr>
            <p:ph idx="1"/>
          </p:nvPr>
        </p:nvSpPr>
        <p:spPr>
          <a:xfrm>
            <a:off x="838201" y="1825625"/>
            <a:ext cx="3200400" cy="4351338"/>
          </a:xfrm>
        </p:spPr>
        <p:txBody>
          <a:bodyPr>
            <a:normAutofit lnSpcReduction="10000"/>
          </a:bodyPr>
          <a:lstStyle/>
          <a:p>
            <a:r>
              <a:rPr lang="en-US" sz="4000" dirty="0"/>
              <a:t>Proteins are polymers of smaller building-block molecules called amino acids.</a:t>
            </a:r>
          </a:p>
        </p:txBody>
      </p:sp>
      <p:sp>
        <p:nvSpPr>
          <p:cNvPr id="14"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rgbClr val="FFFFFF"/>
          </a:solidFill>
          <a:ln w="15875">
            <a:solidFill>
              <a:srgbClr val="556D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device&#10;&#10;Description automatically generated">
            <a:extLst>
              <a:ext uri="{FF2B5EF4-FFF2-40B4-BE49-F238E27FC236}">
                <a16:creationId xmlns:a16="http://schemas.microsoft.com/office/drawing/2014/main" id="{87926209-DBC8-4EDF-87F1-EF31A560BB7E}"/>
              </a:ext>
            </a:extLst>
          </p:cNvPr>
          <p:cNvPicPr>
            <a:picLocks noChangeAspect="1"/>
          </p:cNvPicPr>
          <p:nvPr/>
        </p:nvPicPr>
        <p:blipFill rotWithShape="1">
          <a:blip r:embed="rId2">
            <a:extLst>
              <a:ext uri="{28A0092B-C50C-407E-A947-70E740481C1C}">
                <a14:useLocalDpi xmlns:a14="http://schemas.microsoft.com/office/drawing/2010/main" val="0"/>
              </a:ext>
            </a:extLst>
          </a:blip>
          <a:srcRect l="55" r="1" b="1"/>
          <a:stretch/>
        </p:blipFill>
        <p:spPr>
          <a:xfrm>
            <a:off x="5603706" y="1258529"/>
            <a:ext cx="5638853" cy="4330205"/>
          </a:xfrm>
          <a:prstGeom prst="rect">
            <a:avLst/>
          </a:prstGeom>
        </p:spPr>
      </p:pic>
    </p:spTree>
    <p:extLst>
      <p:ext uri="{BB962C8B-B14F-4D97-AF65-F5344CB8AC3E}">
        <p14:creationId xmlns:p14="http://schemas.microsoft.com/office/powerpoint/2010/main" val="271885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5AE3-2DDD-4E05-8F65-B19B038D4BE3}"/>
              </a:ext>
            </a:extLst>
          </p:cNvPr>
          <p:cNvSpPr>
            <a:spLocks noGrp="1"/>
          </p:cNvSpPr>
          <p:nvPr>
            <p:ph type="title"/>
          </p:nvPr>
        </p:nvSpPr>
        <p:spPr/>
        <p:txBody>
          <a:bodyPr/>
          <a:lstStyle/>
          <a:p>
            <a:r>
              <a:rPr lang="en-US" b="1" dirty="0"/>
              <a:t>Amino Acids </a:t>
            </a:r>
          </a:p>
        </p:txBody>
      </p:sp>
      <p:sp>
        <p:nvSpPr>
          <p:cNvPr id="3" name="Content Placeholder 2">
            <a:extLst>
              <a:ext uri="{FF2B5EF4-FFF2-40B4-BE49-F238E27FC236}">
                <a16:creationId xmlns:a16="http://schemas.microsoft.com/office/drawing/2014/main" id="{0D7B5FD7-6729-413F-89EA-C00CFBEB6B68}"/>
              </a:ext>
            </a:extLst>
          </p:cNvPr>
          <p:cNvSpPr>
            <a:spLocks noGrp="1"/>
          </p:cNvSpPr>
          <p:nvPr>
            <p:ph idx="1"/>
          </p:nvPr>
        </p:nvSpPr>
        <p:spPr>
          <a:xfrm>
            <a:off x="326010" y="1916063"/>
            <a:ext cx="4940934" cy="4351338"/>
          </a:xfrm>
        </p:spPr>
        <p:txBody>
          <a:bodyPr>
            <a:normAutofit/>
          </a:bodyPr>
          <a:lstStyle/>
          <a:p>
            <a:r>
              <a:rPr lang="en-US" sz="3600" dirty="0"/>
              <a:t>All amino acids have a carboxyl group, an amino group</a:t>
            </a:r>
            <a:r>
              <a:rPr lang="en-US" dirty="0"/>
              <a:t>, </a:t>
            </a:r>
            <a:r>
              <a:rPr lang="en-US" sz="3600" dirty="0"/>
              <a:t>and a hydrogen attached to the same carbon. </a:t>
            </a:r>
          </a:p>
          <a:p>
            <a:r>
              <a:rPr lang="en-US" sz="3600" dirty="0"/>
              <a:t>The fourth bond of the carbon attaches to a variable “R” group.</a:t>
            </a:r>
          </a:p>
        </p:txBody>
      </p:sp>
      <p:pic>
        <p:nvPicPr>
          <p:cNvPr id="1026" name="Picture 2">
            <a:extLst>
              <a:ext uri="{FF2B5EF4-FFF2-40B4-BE49-F238E27FC236}">
                <a16:creationId xmlns:a16="http://schemas.microsoft.com/office/drawing/2014/main" id="{6E2F01DF-A8FE-4C41-9A76-57DC041DA9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8710" y="1690688"/>
            <a:ext cx="6423290" cy="45767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23CD871-6E28-498B-B085-16EF76A096EA}"/>
              </a:ext>
            </a:extLst>
          </p:cNvPr>
          <p:cNvSpPr/>
          <p:nvPr/>
        </p:nvSpPr>
        <p:spPr>
          <a:xfrm>
            <a:off x="9491216" y="925341"/>
            <a:ext cx="2450351" cy="507831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en-US" dirty="0"/>
              <a:t>carboxyl group (–COOH)</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Rectangle 5">
            <a:extLst>
              <a:ext uri="{FF2B5EF4-FFF2-40B4-BE49-F238E27FC236}">
                <a16:creationId xmlns:a16="http://schemas.microsoft.com/office/drawing/2014/main" id="{86C1D27E-AA70-492A-94C4-AC68F5C3E135}"/>
              </a:ext>
            </a:extLst>
          </p:cNvPr>
          <p:cNvSpPr/>
          <p:nvPr/>
        </p:nvSpPr>
        <p:spPr>
          <a:xfrm>
            <a:off x="5828476" y="2831585"/>
            <a:ext cx="2099742" cy="258532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en-US" dirty="0"/>
              <a:t>amino group (–NH2)</a:t>
            </a:r>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391568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grpId="0" nodeType="withEffect">
                                  <p:stCondLst>
                                    <p:cond delay="2300"/>
                                  </p:stCondLst>
                                  <p:childTnLst>
                                    <p:set>
                                      <p:cBhvr>
                                        <p:cTn id="11" dur="1" fill="hold">
                                          <p:stCondLst>
                                            <p:cond delay="0"/>
                                          </p:stCondLst>
                                        </p:cTn>
                                        <p:tgtEl>
                                          <p:spTgt spid="5"/>
                                        </p:tgtEl>
                                        <p:attrNameLst>
                                          <p:attrName>style.visibility</p:attrName>
                                        </p:attrNameLst>
                                      </p:cBhvr>
                                      <p:to>
                                        <p:strVal val="visible"/>
                                      </p:to>
                                    </p:set>
                                    <p:anim calcmode="lin" valueType="num">
                                      <p:cBhvr>
                                        <p:cTn id="12" dur="800" fill="hold"/>
                                        <p:tgtEl>
                                          <p:spTgt spid="5"/>
                                        </p:tgtEl>
                                        <p:attrNameLst>
                                          <p:attrName>ppt_w</p:attrName>
                                        </p:attrNameLst>
                                      </p:cBhvr>
                                      <p:tavLst>
                                        <p:tav tm="0">
                                          <p:val>
                                            <p:fltVal val="0"/>
                                          </p:val>
                                        </p:tav>
                                        <p:tav tm="100000">
                                          <p:val>
                                            <p:strVal val="#ppt_w"/>
                                          </p:val>
                                        </p:tav>
                                      </p:tavLst>
                                    </p:anim>
                                    <p:anim calcmode="lin" valueType="num">
                                      <p:cBhvr>
                                        <p:cTn id="13" dur="800" fill="hold"/>
                                        <p:tgtEl>
                                          <p:spTgt spid="5"/>
                                        </p:tgtEl>
                                        <p:attrNameLst>
                                          <p:attrName>ppt_h</p:attrName>
                                        </p:attrNameLst>
                                      </p:cBhvr>
                                      <p:tavLst>
                                        <p:tav tm="0">
                                          <p:val>
                                            <p:fltVal val="0"/>
                                          </p:val>
                                        </p:tav>
                                        <p:tav tm="100000">
                                          <p:val>
                                            <p:strVal val="#ppt_h"/>
                                          </p:val>
                                        </p:tav>
                                      </p:tavLst>
                                    </p:anim>
                                    <p:animEffect transition="in" filter="fade">
                                      <p:cBhvr>
                                        <p:cTn id="14" dur="800"/>
                                        <p:tgtEl>
                                          <p:spTgt spid="5"/>
                                        </p:tgtEl>
                                      </p:cBhvr>
                                    </p:animEffect>
                                  </p:childTnLst>
                                </p:cTn>
                              </p:par>
                            </p:childTnLst>
                          </p:cTn>
                        </p:par>
                        <p:par>
                          <p:cTn id="15" fill="hold">
                            <p:stCondLst>
                              <p:cond delay="310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900" fill="hold"/>
                                        <p:tgtEl>
                                          <p:spTgt spid="6"/>
                                        </p:tgtEl>
                                        <p:attrNameLst>
                                          <p:attrName>ppt_w</p:attrName>
                                        </p:attrNameLst>
                                      </p:cBhvr>
                                      <p:tavLst>
                                        <p:tav tm="0">
                                          <p:val>
                                            <p:fltVal val="0"/>
                                          </p:val>
                                        </p:tav>
                                        <p:tav tm="100000">
                                          <p:val>
                                            <p:strVal val="#ppt_w"/>
                                          </p:val>
                                        </p:tav>
                                      </p:tavLst>
                                    </p:anim>
                                    <p:anim calcmode="lin" valueType="num">
                                      <p:cBhvr>
                                        <p:cTn id="19" dur="900" fill="hold"/>
                                        <p:tgtEl>
                                          <p:spTgt spid="6"/>
                                        </p:tgtEl>
                                        <p:attrNameLst>
                                          <p:attrName>ppt_h</p:attrName>
                                        </p:attrNameLst>
                                      </p:cBhvr>
                                      <p:tavLst>
                                        <p:tav tm="0">
                                          <p:val>
                                            <p:fltVal val="0"/>
                                          </p:val>
                                        </p:tav>
                                        <p:tav tm="100000">
                                          <p:val>
                                            <p:strVal val="#ppt_h"/>
                                          </p:val>
                                        </p:tav>
                                      </p:tavLst>
                                    </p:anim>
                                    <p:animEffect transition="in" filter="fade">
                                      <p:cBhvr>
                                        <p:cTn id="20" dur="9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5AE3-2DDD-4E05-8F65-B19B038D4BE3}"/>
              </a:ext>
            </a:extLst>
          </p:cNvPr>
          <p:cNvSpPr>
            <a:spLocks noGrp="1"/>
          </p:cNvSpPr>
          <p:nvPr>
            <p:ph type="title"/>
          </p:nvPr>
        </p:nvSpPr>
        <p:spPr/>
        <p:txBody>
          <a:bodyPr/>
          <a:lstStyle/>
          <a:p>
            <a:r>
              <a:rPr lang="en-US" b="1" dirty="0"/>
              <a:t>Amino Acids </a:t>
            </a:r>
          </a:p>
        </p:txBody>
      </p:sp>
      <p:sp>
        <p:nvSpPr>
          <p:cNvPr id="3" name="Content Placeholder 2">
            <a:extLst>
              <a:ext uri="{FF2B5EF4-FFF2-40B4-BE49-F238E27FC236}">
                <a16:creationId xmlns:a16="http://schemas.microsoft.com/office/drawing/2014/main" id="{0D7B5FD7-6729-413F-89EA-C00CFBEB6B68}"/>
              </a:ext>
            </a:extLst>
          </p:cNvPr>
          <p:cNvSpPr>
            <a:spLocks noGrp="1"/>
          </p:cNvSpPr>
          <p:nvPr>
            <p:ph idx="1"/>
          </p:nvPr>
        </p:nvSpPr>
        <p:spPr>
          <a:xfrm>
            <a:off x="326010" y="1916063"/>
            <a:ext cx="4940934" cy="4351338"/>
          </a:xfrm>
        </p:spPr>
        <p:txBody>
          <a:bodyPr>
            <a:normAutofit/>
          </a:bodyPr>
          <a:lstStyle/>
          <a:p>
            <a:r>
              <a:rPr lang="en-US" sz="3600" dirty="0"/>
              <a:t>The “R” groups are called “functional groups”</a:t>
            </a:r>
          </a:p>
          <a:p>
            <a:r>
              <a:rPr lang="en-US" sz="3600" dirty="0"/>
              <a:t>The functional groups dictate an amino acids ability to undergo chemical reactions</a:t>
            </a:r>
          </a:p>
        </p:txBody>
      </p:sp>
      <p:pic>
        <p:nvPicPr>
          <p:cNvPr id="1026" name="Picture 2">
            <a:extLst>
              <a:ext uri="{FF2B5EF4-FFF2-40B4-BE49-F238E27FC236}">
                <a16:creationId xmlns:a16="http://schemas.microsoft.com/office/drawing/2014/main" id="{6E2F01DF-A8FE-4C41-9A76-57DC041DA9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700" y="962327"/>
            <a:ext cx="6423290" cy="45767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23CD871-6E28-498B-B085-16EF76A096EA}"/>
              </a:ext>
            </a:extLst>
          </p:cNvPr>
          <p:cNvSpPr/>
          <p:nvPr/>
        </p:nvSpPr>
        <p:spPr>
          <a:xfrm>
            <a:off x="9165206" y="196980"/>
            <a:ext cx="2450351" cy="507831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en-US" dirty="0"/>
              <a:t>carboxyl group (–COOH)</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Rectangle 5">
            <a:extLst>
              <a:ext uri="{FF2B5EF4-FFF2-40B4-BE49-F238E27FC236}">
                <a16:creationId xmlns:a16="http://schemas.microsoft.com/office/drawing/2014/main" id="{86C1D27E-AA70-492A-94C4-AC68F5C3E135}"/>
              </a:ext>
            </a:extLst>
          </p:cNvPr>
          <p:cNvSpPr/>
          <p:nvPr/>
        </p:nvSpPr>
        <p:spPr>
          <a:xfrm>
            <a:off x="5502466" y="2103224"/>
            <a:ext cx="2099742" cy="258532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en-US" dirty="0"/>
              <a:t>amino group (–NH2)</a:t>
            </a:r>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p:txBody>
      </p:sp>
      <p:sp>
        <p:nvSpPr>
          <p:cNvPr id="7" name="Rectangle 6">
            <a:extLst>
              <a:ext uri="{FF2B5EF4-FFF2-40B4-BE49-F238E27FC236}">
                <a16:creationId xmlns:a16="http://schemas.microsoft.com/office/drawing/2014/main" id="{98DC26A2-9839-4FF0-A27E-ED082765EFC4}"/>
              </a:ext>
            </a:extLst>
          </p:cNvPr>
          <p:cNvSpPr/>
          <p:nvPr/>
        </p:nvSpPr>
        <p:spPr>
          <a:xfrm>
            <a:off x="7343564" y="4223212"/>
            <a:ext cx="2260042" cy="147732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endParaRPr lang="en-US" dirty="0"/>
          </a:p>
          <a:p>
            <a:endParaRPr lang="en-US" dirty="0"/>
          </a:p>
          <a:p>
            <a:endParaRPr lang="en-US" dirty="0"/>
          </a:p>
          <a:p>
            <a:endParaRPr lang="en-US" dirty="0"/>
          </a:p>
          <a:p>
            <a:r>
              <a:rPr lang="en-US" dirty="0"/>
              <a:t>Functional group (–R) </a:t>
            </a:r>
          </a:p>
        </p:txBody>
      </p:sp>
    </p:spTree>
    <p:extLst>
      <p:ext uri="{BB962C8B-B14F-4D97-AF65-F5344CB8AC3E}">
        <p14:creationId xmlns:p14="http://schemas.microsoft.com/office/powerpoint/2010/main" val="285031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grpId="0" nodeType="withEffect">
                                  <p:stCondLst>
                                    <p:cond delay="2300"/>
                                  </p:stCondLst>
                                  <p:childTnLst>
                                    <p:set>
                                      <p:cBhvr>
                                        <p:cTn id="11" dur="1" fill="hold">
                                          <p:stCondLst>
                                            <p:cond delay="0"/>
                                          </p:stCondLst>
                                        </p:cTn>
                                        <p:tgtEl>
                                          <p:spTgt spid="5"/>
                                        </p:tgtEl>
                                        <p:attrNameLst>
                                          <p:attrName>style.visibility</p:attrName>
                                        </p:attrNameLst>
                                      </p:cBhvr>
                                      <p:to>
                                        <p:strVal val="visible"/>
                                      </p:to>
                                    </p:set>
                                    <p:anim calcmode="lin" valueType="num">
                                      <p:cBhvr>
                                        <p:cTn id="12" dur="800" fill="hold"/>
                                        <p:tgtEl>
                                          <p:spTgt spid="5"/>
                                        </p:tgtEl>
                                        <p:attrNameLst>
                                          <p:attrName>ppt_w</p:attrName>
                                        </p:attrNameLst>
                                      </p:cBhvr>
                                      <p:tavLst>
                                        <p:tav tm="0">
                                          <p:val>
                                            <p:fltVal val="0"/>
                                          </p:val>
                                        </p:tav>
                                        <p:tav tm="100000">
                                          <p:val>
                                            <p:strVal val="#ppt_w"/>
                                          </p:val>
                                        </p:tav>
                                      </p:tavLst>
                                    </p:anim>
                                    <p:anim calcmode="lin" valueType="num">
                                      <p:cBhvr>
                                        <p:cTn id="13" dur="800" fill="hold"/>
                                        <p:tgtEl>
                                          <p:spTgt spid="5"/>
                                        </p:tgtEl>
                                        <p:attrNameLst>
                                          <p:attrName>ppt_h</p:attrName>
                                        </p:attrNameLst>
                                      </p:cBhvr>
                                      <p:tavLst>
                                        <p:tav tm="0">
                                          <p:val>
                                            <p:fltVal val="0"/>
                                          </p:val>
                                        </p:tav>
                                        <p:tav tm="100000">
                                          <p:val>
                                            <p:strVal val="#ppt_h"/>
                                          </p:val>
                                        </p:tav>
                                      </p:tavLst>
                                    </p:anim>
                                    <p:animEffect transition="in" filter="fade">
                                      <p:cBhvr>
                                        <p:cTn id="14" dur="800"/>
                                        <p:tgtEl>
                                          <p:spTgt spid="5"/>
                                        </p:tgtEl>
                                      </p:cBhvr>
                                    </p:animEffect>
                                  </p:childTnLst>
                                </p:cTn>
                              </p:par>
                            </p:childTnLst>
                          </p:cTn>
                        </p:par>
                        <p:par>
                          <p:cTn id="15" fill="hold">
                            <p:stCondLst>
                              <p:cond delay="310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900" fill="hold"/>
                                        <p:tgtEl>
                                          <p:spTgt spid="6"/>
                                        </p:tgtEl>
                                        <p:attrNameLst>
                                          <p:attrName>ppt_w</p:attrName>
                                        </p:attrNameLst>
                                      </p:cBhvr>
                                      <p:tavLst>
                                        <p:tav tm="0">
                                          <p:val>
                                            <p:fltVal val="0"/>
                                          </p:val>
                                        </p:tav>
                                        <p:tav tm="100000">
                                          <p:val>
                                            <p:strVal val="#ppt_w"/>
                                          </p:val>
                                        </p:tav>
                                      </p:tavLst>
                                    </p:anim>
                                    <p:anim calcmode="lin" valueType="num">
                                      <p:cBhvr>
                                        <p:cTn id="19" dur="900" fill="hold"/>
                                        <p:tgtEl>
                                          <p:spTgt spid="6"/>
                                        </p:tgtEl>
                                        <p:attrNameLst>
                                          <p:attrName>ppt_h</p:attrName>
                                        </p:attrNameLst>
                                      </p:cBhvr>
                                      <p:tavLst>
                                        <p:tav tm="0">
                                          <p:val>
                                            <p:fltVal val="0"/>
                                          </p:val>
                                        </p:tav>
                                        <p:tav tm="100000">
                                          <p:val>
                                            <p:strVal val="#ppt_h"/>
                                          </p:val>
                                        </p:tav>
                                      </p:tavLst>
                                    </p:anim>
                                    <p:animEffect transition="in" filter="fade">
                                      <p:cBhvr>
                                        <p:cTn id="20" dur="900"/>
                                        <p:tgtEl>
                                          <p:spTgt spid="6"/>
                                        </p:tgtEl>
                                      </p:cBhvr>
                                    </p:animEffect>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900" fill="hold"/>
                                        <p:tgtEl>
                                          <p:spTgt spid="7"/>
                                        </p:tgtEl>
                                        <p:attrNameLst>
                                          <p:attrName>ppt_w</p:attrName>
                                        </p:attrNameLst>
                                      </p:cBhvr>
                                      <p:tavLst>
                                        <p:tav tm="0">
                                          <p:val>
                                            <p:fltVal val="0"/>
                                          </p:val>
                                        </p:tav>
                                        <p:tav tm="100000">
                                          <p:val>
                                            <p:strVal val="#ppt_w"/>
                                          </p:val>
                                        </p:tav>
                                      </p:tavLst>
                                    </p:anim>
                                    <p:anim calcmode="lin" valueType="num">
                                      <p:cBhvr>
                                        <p:cTn id="25" dur="900" fill="hold"/>
                                        <p:tgtEl>
                                          <p:spTgt spid="7"/>
                                        </p:tgtEl>
                                        <p:attrNameLst>
                                          <p:attrName>ppt_h</p:attrName>
                                        </p:attrNameLst>
                                      </p:cBhvr>
                                      <p:tavLst>
                                        <p:tav tm="0">
                                          <p:val>
                                            <p:fltVal val="0"/>
                                          </p:val>
                                        </p:tav>
                                        <p:tav tm="100000">
                                          <p:val>
                                            <p:strVal val="#ppt_h"/>
                                          </p:val>
                                        </p:tav>
                                      </p:tavLst>
                                    </p:anim>
                                    <p:animEffect transition="in" filter="fade">
                                      <p:cBhvr>
                                        <p:cTn id="26"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A05076-5C4A-466D-9A3B-0835FE95284E}"/>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Amino Acids link together through </a:t>
            </a:r>
            <a:r>
              <a:rPr lang="en-US" sz="3600" b="1" dirty="0">
                <a:solidFill>
                  <a:srgbClr val="FFFFFF"/>
                </a:solidFill>
              </a:rPr>
              <a:t>peptide bonds</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2F8C4C07-3B45-4C20-9596-931E72539C95}"/>
              </a:ext>
            </a:extLst>
          </p:cNvPr>
          <p:cNvPicPr>
            <a:picLocks noGrp="1" noChangeAspect="1"/>
          </p:cNvPicPr>
          <p:nvPr>
            <p:ph idx="1"/>
          </p:nvPr>
        </p:nvPicPr>
        <p:blipFill rotWithShape="1">
          <a:blip r:embed="rId2"/>
          <a:srcRect l="335" r="1090" b="-2"/>
          <a:stretch/>
        </p:blipFill>
        <p:spPr>
          <a:xfrm>
            <a:off x="658835" y="942538"/>
            <a:ext cx="7801989" cy="4808332"/>
          </a:xfrm>
          <a:prstGeom prst="rect">
            <a:avLst/>
          </a:prstGeom>
          <a:effectLst/>
        </p:spPr>
      </p:pic>
    </p:spTree>
    <p:extLst>
      <p:ext uri="{BB962C8B-B14F-4D97-AF65-F5344CB8AC3E}">
        <p14:creationId xmlns:p14="http://schemas.microsoft.com/office/powerpoint/2010/main" val="668946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AFD40-DC6B-4D28-BF0C-A3724D60F081}"/>
              </a:ext>
            </a:extLst>
          </p:cNvPr>
          <p:cNvSpPr>
            <a:spLocks noGrp="1"/>
          </p:cNvSpPr>
          <p:nvPr>
            <p:ph type="title"/>
          </p:nvPr>
        </p:nvSpPr>
        <p:spPr/>
        <p:txBody>
          <a:bodyPr/>
          <a:lstStyle/>
          <a:p>
            <a:r>
              <a:rPr lang="en-US" b="1" dirty="0"/>
              <a:t>Protein Structure</a:t>
            </a:r>
          </a:p>
        </p:txBody>
      </p:sp>
      <p:sp>
        <p:nvSpPr>
          <p:cNvPr id="3" name="Content Placeholder 2">
            <a:extLst>
              <a:ext uri="{FF2B5EF4-FFF2-40B4-BE49-F238E27FC236}">
                <a16:creationId xmlns:a16="http://schemas.microsoft.com/office/drawing/2014/main" id="{EB78109C-9C9A-4805-97A4-5BD3D4B43EF7}"/>
              </a:ext>
            </a:extLst>
          </p:cNvPr>
          <p:cNvSpPr>
            <a:spLocks noGrp="1"/>
          </p:cNvSpPr>
          <p:nvPr>
            <p:ph idx="1"/>
          </p:nvPr>
        </p:nvSpPr>
        <p:spPr/>
        <p:txBody>
          <a:bodyPr/>
          <a:lstStyle/>
          <a:p>
            <a:r>
              <a:rPr lang="en-US" dirty="0"/>
              <a:t>PRIMARY STRUCTURE - The sequence of amino acids in a peptide chain is called the </a:t>
            </a:r>
            <a:r>
              <a:rPr lang="en-US" b="1" dirty="0"/>
              <a:t>primary structure. </a:t>
            </a:r>
          </a:p>
        </p:txBody>
      </p:sp>
      <p:pic>
        <p:nvPicPr>
          <p:cNvPr id="6" name="Picture 5">
            <a:extLst>
              <a:ext uri="{FF2B5EF4-FFF2-40B4-BE49-F238E27FC236}">
                <a16:creationId xmlns:a16="http://schemas.microsoft.com/office/drawing/2014/main" id="{1BB76105-DD19-4107-A1CF-D77DEFE29D50}"/>
              </a:ext>
            </a:extLst>
          </p:cNvPr>
          <p:cNvPicPr>
            <a:picLocks noChangeAspect="1"/>
          </p:cNvPicPr>
          <p:nvPr/>
        </p:nvPicPr>
        <p:blipFill rotWithShape="1">
          <a:blip r:embed="rId2"/>
          <a:srcRect t="8534" b="67644"/>
          <a:stretch/>
        </p:blipFill>
        <p:spPr>
          <a:xfrm>
            <a:off x="1548889" y="3043853"/>
            <a:ext cx="8387591" cy="3268047"/>
          </a:xfrm>
          <a:prstGeom prst="rect">
            <a:avLst/>
          </a:prstGeom>
        </p:spPr>
      </p:pic>
    </p:spTree>
    <p:extLst>
      <p:ext uri="{BB962C8B-B14F-4D97-AF65-F5344CB8AC3E}">
        <p14:creationId xmlns:p14="http://schemas.microsoft.com/office/powerpoint/2010/main" val="2479328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A20778-7F4B-4742-8DF2-EA71389121C7}"/>
              </a:ext>
            </a:extLst>
          </p:cNvPr>
          <p:cNvPicPr>
            <a:picLocks noChangeAspect="1"/>
          </p:cNvPicPr>
          <p:nvPr/>
        </p:nvPicPr>
        <p:blipFill rotWithShape="1">
          <a:blip r:embed="rId2"/>
          <a:srcRect t="33050" b="36551"/>
          <a:stretch/>
        </p:blipFill>
        <p:spPr>
          <a:xfrm>
            <a:off x="3113889" y="2007909"/>
            <a:ext cx="9228939" cy="4588661"/>
          </a:xfrm>
          <a:prstGeom prst="rect">
            <a:avLst/>
          </a:prstGeom>
        </p:spPr>
      </p:pic>
      <p:sp>
        <p:nvSpPr>
          <p:cNvPr id="2" name="Title 1">
            <a:extLst>
              <a:ext uri="{FF2B5EF4-FFF2-40B4-BE49-F238E27FC236}">
                <a16:creationId xmlns:a16="http://schemas.microsoft.com/office/drawing/2014/main" id="{218AFD40-DC6B-4D28-BF0C-A3724D60F081}"/>
              </a:ext>
            </a:extLst>
          </p:cNvPr>
          <p:cNvSpPr>
            <a:spLocks noGrp="1"/>
          </p:cNvSpPr>
          <p:nvPr>
            <p:ph type="title"/>
          </p:nvPr>
        </p:nvSpPr>
        <p:spPr>
          <a:xfrm>
            <a:off x="3273552" y="365125"/>
            <a:ext cx="8080248" cy="1325563"/>
          </a:xfrm>
        </p:spPr>
        <p:txBody>
          <a:bodyPr/>
          <a:lstStyle/>
          <a:p>
            <a:r>
              <a:rPr lang="en-US" b="1" dirty="0"/>
              <a:t>Protein Structure</a:t>
            </a:r>
          </a:p>
        </p:txBody>
      </p:sp>
      <p:sp>
        <p:nvSpPr>
          <p:cNvPr id="3" name="Content Placeholder 2">
            <a:extLst>
              <a:ext uri="{FF2B5EF4-FFF2-40B4-BE49-F238E27FC236}">
                <a16:creationId xmlns:a16="http://schemas.microsoft.com/office/drawing/2014/main" id="{EB78109C-9C9A-4805-97A4-5BD3D4B43EF7}"/>
              </a:ext>
            </a:extLst>
          </p:cNvPr>
          <p:cNvSpPr>
            <a:spLocks noGrp="1"/>
          </p:cNvSpPr>
          <p:nvPr>
            <p:ph idx="1"/>
          </p:nvPr>
        </p:nvSpPr>
        <p:spPr>
          <a:xfrm>
            <a:off x="244311" y="612648"/>
            <a:ext cx="2654030" cy="5746599"/>
          </a:xfr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endParaRPr lang="en-US" dirty="0"/>
          </a:p>
          <a:p>
            <a:pPr marL="0" indent="0">
              <a:buNone/>
            </a:pPr>
            <a:endParaRPr lang="en-US" dirty="0"/>
          </a:p>
          <a:p>
            <a:r>
              <a:rPr lang="en-US" dirty="0"/>
              <a:t>Secondary structure can be created by </a:t>
            </a:r>
            <a:r>
              <a:rPr lang="en-US" b="1" dirty="0"/>
              <a:t>hydrogen bonds </a:t>
            </a:r>
            <a:r>
              <a:rPr lang="en-US" dirty="0"/>
              <a:t>between adjacent chains or loops or </a:t>
            </a:r>
            <a:r>
              <a:rPr lang="en-US" b="1" dirty="0"/>
              <a:t>covalent bonds </a:t>
            </a:r>
            <a:r>
              <a:rPr lang="en-US" dirty="0"/>
              <a:t>between different amino acids. </a:t>
            </a:r>
          </a:p>
        </p:txBody>
      </p:sp>
    </p:spTree>
    <p:extLst>
      <p:ext uri="{BB962C8B-B14F-4D97-AF65-F5344CB8AC3E}">
        <p14:creationId xmlns:p14="http://schemas.microsoft.com/office/powerpoint/2010/main" val="4185583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AFD40-DC6B-4D28-BF0C-A3724D60F081}"/>
              </a:ext>
            </a:extLst>
          </p:cNvPr>
          <p:cNvSpPr>
            <a:spLocks noGrp="1"/>
          </p:cNvSpPr>
          <p:nvPr>
            <p:ph type="title"/>
          </p:nvPr>
        </p:nvSpPr>
        <p:spPr/>
        <p:txBody>
          <a:bodyPr/>
          <a:lstStyle/>
          <a:p>
            <a:r>
              <a:rPr lang="en-US" b="1" dirty="0"/>
              <a:t>Protein Structure</a:t>
            </a:r>
          </a:p>
        </p:txBody>
      </p:sp>
      <p:sp>
        <p:nvSpPr>
          <p:cNvPr id="3" name="Content Placeholder 2">
            <a:extLst>
              <a:ext uri="{FF2B5EF4-FFF2-40B4-BE49-F238E27FC236}">
                <a16:creationId xmlns:a16="http://schemas.microsoft.com/office/drawing/2014/main" id="{EB78109C-9C9A-4805-97A4-5BD3D4B43EF7}"/>
              </a:ext>
            </a:extLst>
          </p:cNvPr>
          <p:cNvSpPr>
            <a:spLocks noGrp="1"/>
          </p:cNvSpPr>
          <p:nvPr>
            <p:ph idx="1"/>
          </p:nvPr>
        </p:nvSpPr>
        <p:spPr>
          <a:xfrm>
            <a:off x="838200" y="1825625"/>
            <a:ext cx="4218432" cy="4351338"/>
          </a:xfrm>
        </p:spPr>
        <p:txBody>
          <a:bodyPr/>
          <a:lstStyle/>
          <a:p>
            <a:r>
              <a:rPr lang="en-US" dirty="0"/>
              <a:t>Tertiary structure is the protein’s three-dimensional shape.</a:t>
            </a:r>
          </a:p>
          <a:p>
            <a:r>
              <a:rPr lang="en-US" dirty="0"/>
              <a:t>Tertiary structures can be a mix of secondary structures. Beta-sheets are shown as flat ribbon arrows and alpha helices are shown as ribbon coils.</a:t>
            </a:r>
          </a:p>
        </p:txBody>
      </p:sp>
      <p:pic>
        <p:nvPicPr>
          <p:cNvPr id="5" name="Picture 4">
            <a:extLst>
              <a:ext uri="{FF2B5EF4-FFF2-40B4-BE49-F238E27FC236}">
                <a16:creationId xmlns:a16="http://schemas.microsoft.com/office/drawing/2014/main" id="{7853683D-D52C-486D-8ACA-EC1D3D5DD2CD}"/>
              </a:ext>
            </a:extLst>
          </p:cNvPr>
          <p:cNvPicPr>
            <a:picLocks noChangeAspect="1"/>
          </p:cNvPicPr>
          <p:nvPr/>
        </p:nvPicPr>
        <p:blipFill rotWithShape="1">
          <a:blip r:embed="rId2"/>
          <a:srcRect l="-502" t="66332" r="39860" b="5480"/>
          <a:stretch/>
        </p:blipFill>
        <p:spPr>
          <a:xfrm>
            <a:off x="5774013" y="1536192"/>
            <a:ext cx="6104044" cy="46407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69746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AFD40-DC6B-4D28-BF0C-A3724D60F081}"/>
              </a:ext>
            </a:extLst>
          </p:cNvPr>
          <p:cNvSpPr>
            <a:spLocks noGrp="1"/>
          </p:cNvSpPr>
          <p:nvPr>
            <p:ph type="title"/>
          </p:nvPr>
        </p:nvSpPr>
        <p:spPr/>
        <p:txBody>
          <a:bodyPr/>
          <a:lstStyle/>
          <a:p>
            <a:r>
              <a:rPr lang="en-US" b="1" dirty="0"/>
              <a:t>Protein Structure</a:t>
            </a:r>
          </a:p>
        </p:txBody>
      </p:sp>
      <p:sp>
        <p:nvSpPr>
          <p:cNvPr id="3" name="Content Placeholder 2">
            <a:extLst>
              <a:ext uri="{FF2B5EF4-FFF2-40B4-BE49-F238E27FC236}">
                <a16:creationId xmlns:a16="http://schemas.microsoft.com/office/drawing/2014/main" id="{EB78109C-9C9A-4805-97A4-5BD3D4B43EF7}"/>
              </a:ext>
            </a:extLst>
          </p:cNvPr>
          <p:cNvSpPr>
            <a:spLocks noGrp="1"/>
          </p:cNvSpPr>
          <p:nvPr>
            <p:ph idx="1"/>
          </p:nvPr>
        </p:nvSpPr>
        <p:spPr>
          <a:xfrm>
            <a:off x="838200" y="1825625"/>
            <a:ext cx="4218432" cy="4351338"/>
          </a:xfrm>
        </p:spPr>
        <p:txBody>
          <a:bodyPr/>
          <a:lstStyle/>
          <a:p>
            <a:r>
              <a:rPr lang="en-US" dirty="0"/>
              <a:t>Multiple</a:t>
            </a:r>
            <a:r>
              <a:rPr lang="en-US" b="1" dirty="0"/>
              <a:t> subunits </a:t>
            </a:r>
            <a:r>
              <a:rPr lang="en-US" dirty="0"/>
              <a:t>combine with noncovalent bonds.</a:t>
            </a:r>
          </a:p>
          <a:p>
            <a:endParaRPr lang="en-US" dirty="0"/>
          </a:p>
          <a:p>
            <a:r>
              <a:rPr lang="en-US" dirty="0"/>
              <a:t>Hemoglobin molecules, for Example, are made from four separate globular protein subunits that are bound together!</a:t>
            </a:r>
          </a:p>
        </p:txBody>
      </p:sp>
      <p:pic>
        <p:nvPicPr>
          <p:cNvPr id="5" name="Picture 4">
            <a:extLst>
              <a:ext uri="{FF2B5EF4-FFF2-40B4-BE49-F238E27FC236}">
                <a16:creationId xmlns:a16="http://schemas.microsoft.com/office/drawing/2014/main" id="{7853683D-D52C-486D-8ACA-EC1D3D5DD2CD}"/>
              </a:ext>
            </a:extLst>
          </p:cNvPr>
          <p:cNvPicPr>
            <a:picLocks noChangeAspect="1"/>
          </p:cNvPicPr>
          <p:nvPr/>
        </p:nvPicPr>
        <p:blipFill rotWithShape="1">
          <a:blip r:embed="rId2"/>
          <a:srcRect l="58079" t="66932" r="2313" b="9797"/>
          <a:stretch/>
        </p:blipFill>
        <p:spPr>
          <a:xfrm>
            <a:off x="6383472" y="1690688"/>
            <a:ext cx="4900225" cy="47091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57698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1" name="Rectangle 10">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4" name="Picture 2" descr="Image result for covalent bonds&quot;">
            <a:extLst>
              <a:ext uri="{FF2B5EF4-FFF2-40B4-BE49-F238E27FC236}">
                <a16:creationId xmlns:a16="http://schemas.microsoft.com/office/drawing/2014/main" id="{16CF5342-7013-4806-BD8E-D8FC3D69A05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5329"/>
          <a:stretch/>
        </p:blipFill>
        <p:spPr bwMode="auto">
          <a:xfrm rot="21480000">
            <a:off x="1137837" y="1003258"/>
            <a:ext cx="9916327" cy="4764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8668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C02248-CD02-483C-AD13-946BE3D91CE9}"/>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dirty="0">
                <a:solidFill>
                  <a:srgbClr val="FFFFFF"/>
                </a:solidFill>
                <a:latin typeface="+mj-lt"/>
                <a:ea typeface="+mj-ea"/>
                <a:cs typeface="+mj-cs"/>
              </a:rPr>
              <a:t>There are 20 Amino Acids found in nature.</a:t>
            </a:r>
          </a:p>
        </p:txBody>
      </p:sp>
      <p:pic>
        <p:nvPicPr>
          <p:cNvPr id="4" name="Picture 3">
            <a:extLst>
              <a:ext uri="{FF2B5EF4-FFF2-40B4-BE49-F238E27FC236}">
                <a16:creationId xmlns:a16="http://schemas.microsoft.com/office/drawing/2014/main" id="{F917CD26-FA3B-4167-A474-43BA6269925F}"/>
              </a:ext>
            </a:extLst>
          </p:cNvPr>
          <p:cNvPicPr>
            <a:picLocks noChangeAspect="1"/>
          </p:cNvPicPr>
          <p:nvPr/>
        </p:nvPicPr>
        <p:blipFill>
          <a:blip r:embed="rId2"/>
          <a:stretch>
            <a:fillRect/>
          </a:stretch>
        </p:blipFill>
        <p:spPr>
          <a:xfrm>
            <a:off x="5181536" y="492573"/>
            <a:ext cx="6498117" cy="5880796"/>
          </a:xfrm>
          <a:prstGeom prst="rect">
            <a:avLst/>
          </a:prstGeom>
        </p:spPr>
      </p:pic>
    </p:spTree>
    <p:extLst>
      <p:ext uri="{BB962C8B-B14F-4D97-AF65-F5344CB8AC3E}">
        <p14:creationId xmlns:p14="http://schemas.microsoft.com/office/powerpoint/2010/main" val="116423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F55E0A-826D-4F5E-8827-7030A56B45F8}"/>
              </a:ext>
            </a:extLst>
          </p:cNvPr>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kern="1200">
                <a:solidFill>
                  <a:schemeClr val="tx1"/>
                </a:solidFill>
                <a:latin typeface="+mj-lt"/>
                <a:ea typeface="+mj-ea"/>
                <a:cs typeface="+mj-cs"/>
              </a:rPr>
              <a:t>Functional Groups</a:t>
            </a:r>
          </a:p>
        </p:txBody>
      </p:sp>
      <p:sp>
        <p:nvSpPr>
          <p:cNvPr id="5" name="Rectangle 4">
            <a:extLst>
              <a:ext uri="{FF2B5EF4-FFF2-40B4-BE49-F238E27FC236}">
                <a16:creationId xmlns:a16="http://schemas.microsoft.com/office/drawing/2014/main" id="{7DB12E3F-C104-4817-9D67-C95DC811546C}"/>
              </a:ext>
            </a:extLst>
          </p:cNvPr>
          <p:cNvSpPr/>
          <p:nvPr/>
        </p:nvSpPr>
        <p:spPr>
          <a:xfrm>
            <a:off x="643468" y="2638043"/>
            <a:ext cx="3363974" cy="341562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100" dirty="0"/>
              <a:t>atoms in a functional group tend to move from molecule to molecule as a single unit. </a:t>
            </a:r>
          </a:p>
          <a:p>
            <a:pPr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r>
              <a:rPr lang="en-US" sz="1100" i="1" dirty="0"/>
              <a:t>Hydroxyl groups</a:t>
            </a:r>
            <a:r>
              <a:rPr lang="en-US" sz="1100" dirty="0"/>
              <a:t>,-OH, common in many biological molecules</a:t>
            </a:r>
          </a:p>
          <a:p>
            <a:pPr indent="-228600">
              <a:lnSpc>
                <a:spcPct val="90000"/>
              </a:lnSpc>
              <a:spcAft>
                <a:spcPts val="600"/>
              </a:spcAft>
              <a:buFont typeface="Arial" panose="020B0604020202020204" pitchFamily="34" charset="0"/>
              <a:buChar char="•"/>
            </a:pPr>
            <a:r>
              <a:rPr lang="en-US" sz="1100" i="1" dirty="0"/>
              <a:t>Amino groups</a:t>
            </a:r>
            <a:r>
              <a:rPr lang="en-US" sz="1100" dirty="0"/>
              <a:t>, -NH</a:t>
            </a:r>
            <a:r>
              <a:rPr lang="en-US" sz="1100" b="0" i="0" u="none" strike="noStrike" baseline="0" dirty="0"/>
              <a:t>2</a:t>
            </a:r>
            <a:r>
              <a:rPr lang="en-US" sz="1100" dirty="0"/>
              <a:t>, are the signature of amino acids. </a:t>
            </a:r>
          </a:p>
          <a:p>
            <a:pPr indent="-228600">
              <a:lnSpc>
                <a:spcPct val="90000"/>
              </a:lnSpc>
              <a:spcAft>
                <a:spcPts val="600"/>
              </a:spcAft>
              <a:buFont typeface="Arial" panose="020B0604020202020204" pitchFamily="34" charset="0"/>
              <a:buChar char="•"/>
            </a:pPr>
            <a:r>
              <a:rPr lang="en-US" sz="1100" i="1" dirty="0"/>
              <a:t>Phosphate groups</a:t>
            </a:r>
            <a:r>
              <a:rPr lang="en-US" sz="1100" dirty="0"/>
              <a:t>, -H</a:t>
            </a:r>
            <a:r>
              <a:rPr lang="en-US" sz="1100" b="0" i="0" u="none" strike="noStrike" baseline="0" dirty="0"/>
              <a:t>2</a:t>
            </a:r>
            <a:r>
              <a:rPr lang="en-US" sz="1100" dirty="0"/>
              <a:t>PO</a:t>
            </a:r>
            <a:r>
              <a:rPr lang="en-US" sz="1100" b="0" i="0" u="none" strike="noStrike" baseline="0" dirty="0"/>
              <a:t>4</a:t>
            </a:r>
            <a:r>
              <a:rPr lang="en-US" sz="1100" dirty="0"/>
              <a:t>, play important roles in different cell processes, such as </a:t>
            </a:r>
            <a:r>
              <a:rPr lang="en-US" sz="1100" b="1" dirty="0"/>
              <a:t>energy transfer </a:t>
            </a:r>
            <a:r>
              <a:rPr lang="en-US" sz="1100" dirty="0"/>
              <a:t>and </a:t>
            </a:r>
            <a:r>
              <a:rPr lang="en-US" sz="1100" b="1" dirty="0"/>
              <a:t>protein regulation</a:t>
            </a:r>
            <a:r>
              <a:rPr lang="en-US" sz="1100" dirty="0"/>
              <a:t>. </a:t>
            </a:r>
          </a:p>
          <a:p>
            <a:pPr lvl="1" indent="-228600">
              <a:lnSpc>
                <a:spcPct val="90000"/>
              </a:lnSpc>
              <a:spcAft>
                <a:spcPts val="600"/>
              </a:spcAft>
              <a:buFont typeface="Arial" panose="020B0604020202020204" pitchFamily="34" charset="0"/>
              <a:buChar char="•"/>
            </a:pPr>
            <a:r>
              <a:rPr lang="en-US" sz="1100" b="1" dirty="0"/>
              <a:t>Addition</a:t>
            </a:r>
            <a:r>
              <a:rPr lang="en-US" sz="1100" dirty="0"/>
              <a:t> of a phosphate group is called </a:t>
            </a:r>
            <a:r>
              <a:rPr lang="en-US" sz="1100" i="1" dirty="0"/>
              <a:t>phosphorylation</a:t>
            </a:r>
            <a:endParaRPr lang="en-US" sz="1100" dirty="0"/>
          </a:p>
          <a:p>
            <a:pPr lvl="1" indent="-228600">
              <a:lnSpc>
                <a:spcPct val="90000"/>
              </a:lnSpc>
              <a:spcAft>
                <a:spcPts val="600"/>
              </a:spcAft>
              <a:buFont typeface="Arial" panose="020B0604020202020204" pitchFamily="34" charset="0"/>
              <a:buChar char="•"/>
            </a:pPr>
            <a:r>
              <a:rPr lang="en-US" sz="1100" b="1" dirty="0"/>
              <a:t>Removal</a:t>
            </a:r>
            <a:r>
              <a:rPr lang="en-US" sz="1100" dirty="0"/>
              <a:t> of a phosphate group is </a:t>
            </a:r>
            <a:r>
              <a:rPr lang="en-US" sz="1100" i="1" dirty="0"/>
              <a:t>dephosphorylation</a:t>
            </a:r>
            <a:endParaRPr lang="en-US" sz="1100" dirty="0"/>
          </a:p>
        </p:txBody>
      </p:sp>
      <p:pic>
        <p:nvPicPr>
          <p:cNvPr id="4" name="Picture 3">
            <a:extLst>
              <a:ext uri="{FF2B5EF4-FFF2-40B4-BE49-F238E27FC236}">
                <a16:creationId xmlns:a16="http://schemas.microsoft.com/office/drawing/2014/main" id="{AFDC6155-DAB1-4E40-AA14-29587A01FDF8}"/>
              </a:ext>
            </a:extLst>
          </p:cNvPr>
          <p:cNvPicPr>
            <a:picLocks noChangeAspect="1"/>
          </p:cNvPicPr>
          <p:nvPr/>
        </p:nvPicPr>
        <p:blipFill rotWithShape="1">
          <a:blip r:embed="rId2"/>
          <a:srcRect l="836" r="1099" b="-2"/>
          <a:stretch/>
        </p:blipFill>
        <p:spPr>
          <a:xfrm>
            <a:off x="5297763" y="647484"/>
            <a:ext cx="6250769" cy="5402164"/>
          </a:xfrm>
          <a:prstGeom prst="rect">
            <a:avLst/>
          </a:prstGeom>
        </p:spPr>
      </p:pic>
    </p:spTree>
    <p:extLst>
      <p:ext uri="{BB962C8B-B14F-4D97-AF65-F5344CB8AC3E}">
        <p14:creationId xmlns:p14="http://schemas.microsoft.com/office/powerpoint/2010/main" val="223786600"/>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B41207-D5A0-4867-BCE5-AFD6A8B97F68}"/>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b="1"/>
              <a:t>Ions</a:t>
            </a:r>
            <a:endParaRPr lang="en-US" sz="2800"/>
          </a:p>
        </p:txBody>
      </p:sp>
      <p:sp>
        <p:nvSpPr>
          <p:cNvPr id="3" name="Content Placeholder 2">
            <a:extLst>
              <a:ext uri="{FF2B5EF4-FFF2-40B4-BE49-F238E27FC236}">
                <a16:creationId xmlns:a16="http://schemas.microsoft.com/office/drawing/2014/main" id="{E1418021-1FD2-409C-B8FD-8735EA5CA14C}"/>
              </a:ext>
            </a:extLst>
          </p:cNvPr>
          <p:cNvSpPr>
            <a:spLocks noGrp="1"/>
          </p:cNvSpPr>
          <p:nvPr>
            <p:ph idx="1"/>
          </p:nvPr>
        </p:nvSpPr>
        <p:spPr>
          <a:xfrm>
            <a:off x="643468" y="2638043"/>
            <a:ext cx="3363974" cy="3415623"/>
          </a:xfrm>
        </p:spPr>
        <p:txBody>
          <a:bodyPr>
            <a:normAutofit/>
          </a:bodyPr>
          <a:lstStyle/>
          <a:p>
            <a:r>
              <a:rPr lang="en-US" sz="2000"/>
              <a:t>Atoms, by definition, are NEUTRAL (have NO charge). </a:t>
            </a:r>
          </a:p>
          <a:p>
            <a:r>
              <a:rPr lang="en-US" sz="2000"/>
              <a:t>When an atom or molecule </a:t>
            </a:r>
            <a:r>
              <a:rPr lang="en-US" sz="2000" b="1" u="sng"/>
              <a:t>gains</a:t>
            </a:r>
            <a:r>
              <a:rPr lang="en-US" sz="2000"/>
              <a:t> or </a:t>
            </a:r>
            <a:r>
              <a:rPr lang="en-US" sz="2000" b="1" u="sng"/>
              <a:t>loses</a:t>
            </a:r>
            <a:r>
              <a:rPr lang="en-US" sz="2000"/>
              <a:t> one or more </a:t>
            </a:r>
            <a:r>
              <a:rPr lang="en-US" sz="2000" b="1" i="1"/>
              <a:t>electrons</a:t>
            </a:r>
            <a:r>
              <a:rPr lang="en-US" sz="2000"/>
              <a:t>, it becomes charged and becomes an </a:t>
            </a:r>
            <a:r>
              <a:rPr lang="en-US" sz="2000" b="1"/>
              <a:t>ion.</a:t>
            </a:r>
            <a:endParaRPr lang="en-US" sz="2000"/>
          </a:p>
          <a:p>
            <a:endParaRPr lang="en-US" sz="2000"/>
          </a:p>
        </p:txBody>
      </p:sp>
      <p:pic>
        <p:nvPicPr>
          <p:cNvPr id="12" name="Picture 11" descr="A screenshot of a cell phone&#10;&#10;Description automatically generated">
            <a:extLst>
              <a:ext uri="{FF2B5EF4-FFF2-40B4-BE49-F238E27FC236}">
                <a16:creationId xmlns:a16="http://schemas.microsoft.com/office/drawing/2014/main" id="{D2DC0AF5-4517-4216-ACC8-BB3A69E3F768}"/>
              </a:ext>
            </a:extLst>
          </p:cNvPr>
          <p:cNvPicPr>
            <a:picLocks noChangeAspect="1"/>
          </p:cNvPicPr>
          <p:nvPr/>
        </p:nvPicPr>
        <p:blipFill>
          <a:blip r:embed="rId2"/>
          <a:stretch>
            <a:fillRect/>
          </a:stretch>
        </p:blipFill>
        <p:spPr>
          <a:xfrm>
            <a:off x="5297763" y="1700747"/>
            <a:ext cx="6250769" cy="3295638"/>
          </a:xfrm>
          <a:prstGeom prst="rect">
            <a:avLst/>
          </a:prstGeom>
        </p:spPr>
      </p:pic>
    </p:spTree>
    <p:extLst>
      <p:ext uri="{BB962C8B-B14F-4D97-AF65-F5344CB8AC3E}">
        <p14:creationId xmlns:p14="http://schemas.microsoft.com/office/powerpoint/2010/main" val="4179976670"/>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3F0F5-EC6D-480C-95C3-5C33405167A7}"/>
              </a:ext>
            </a:extLst>
          </p:cNvPr>
          <p:cNvSpPr>
            <a:spLocks noGrp="1"/>
          </p:cNvSpPr>
          <p:nvPr>
            <p:ph type="ctrTitle"/>
          </p:nvPr>
        </p:nvSpPr>
        <p:spPr>
          <a:xfrm>
            <a:off x="1853063" y="458578"/>
            <a:ext cx="11139854" cy="930447"/>
          </a:xfrm>
        </p:spPr>
        <p:txBody>
          <a:bodyPr>
            <a:normAutofit/>
          </a:bodyPr>
          <a:lstStyle/>
          <a:p>
            <a:r>
              <a:rPr lang="en-US" sz="5400" b="1" spc="50" dirty="0">
                <a:ln w="19050" cmpd="sng">
                  <a:solidFill>
                    <a:schemeClr val="accent1"/>
                  </a:solidFill>
                  <a:prstDash val="solid"/>
                </a:ln>
                <a:solidFill>
                  <a:schemeClr val="accent5">
                    <a:lumMod val="60000"/>
                    <a:lumOff val="40000"/>
                  </a:schemeClr>
                </a:solidFill>
                <a:effectLst>
                  <a:glow rad="228600">
                    <a:schemeClr val="accent4">
                      <a:satMod val="175000"/>
                      <a:alpha val="40000"/>
                    </a:schemeClr>
                  </a:glow>
                  <a:reflection blurRad="6350" stA="50000" endA="300" endPos="50000" dist="29997" dir="5400000" sy="-100000" algn="bl" rotWithShape="0"/>
                </a:effectLst>
                <a:latin typeface="Britannic Bold" panose="020B0903060703020204" pitchFamily="34" charset="0"/>
              </a:rPr>
              <a:t>The 4 Macromolecules of Life</a:t>
            </a:r>
          </a:p>
        </p:txBody>
      </p:sp>
      <p:sp>
        <p:nvSpPr>
          <p:cNvPr id="5" name="Rectangle 4">
            <a:extLst>
              <a:ext uri="{FF2B5EF4-FFF2-40B4-BE49-F238E27FC236}">
                <a16:creationId xmlns:a16="http://schemas.microsoft.com/office/drawing/2014/main" id="{D2E597DC-B8B2-4BDA-9792-BDF7990117DC}"/>
              </a:ext>
            </a:extLst>
          </p:cNvPr>
          <p:cNvSpPr/>
          <p:nvPr/>
        </p:nvSpPr>
        <p:spPr>
          <a:xfrm>
            <a:off x="4296932" y="3399670"/>
            <a:ext cx="6096000" cy="49244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graphicFrame>
        <p:nvGraphicFramePr>
          <p:cNvPr id="8" name="Table 7">
            <a:extLst>
              <a:ext uri="{FF2B5EF4-FFF2-40B4-BE49-F238E27FC236}">
                <a16:creationId xmlns:a16="http://schemas.microsoft.com/office/drawing/2014/main" id="{0D71AB6E-AA24-4116-A124-3961011F803F}"/>
              </a:ext>
            </a:extLst>
          </p:cNvPr>
          <p:cNvGraphicFramePr>
            <a:graphicFrameLocks noGrp="1"/>
          </p:cNvGraphicFramePr>
          <p:nvPr/>
        </p:nvGraphicFramePr>
        <p:xfrm>
          <a:off x="2828350" y="1720122"/>
          <a:ext cx="9033164" cy="4211320"/>
        </p:xfrm>
        <a:graphic>
          <a:graphicData uri="http://schemas.openxmlformats.org/drawingml/2006/table">
            <a:tbl>
              <a:tblPr firstRow="1" bandRow="1">
                <a:tableStyleId>{5C22544A-7EE6-4342-B048-85BDC9FD1C3A}</a:tableStyleId>
              </a:tblPr>
              <a:tblGrid>
                <a:gridCol w="2078182">
                  <a:extLst>
                    <a:ext uri="{9D8B030D-6E8A-4147-A177-3AD203B41FA5}">
                      <a16:colId xmlns:a16="http://schemas.microsoft.com/office/drawing/2014/main" val="3863411400"/>
                    </a:ext>
                  </a:extLst>
                </a:gridCol>
                <a:gridCol w="2041236">
                  <a:extLst>
                    <a:ext uri="{9D8B030D-6E8A-4147-A177-3AD203B41FA5}">
                      <a16:colId xmlns:a16="http://schemas.microsoft.com/office/drawing/2014/main" val="4117131763"/>
                    </a:ext>
                  </a:extLst>
                </a:gridCol>
                <a:gridCol w="2189018">
                  <a:extLst>
                    <a:ext uri="{9D8B030D-6E8A-4147-A177-3AD203B41FA5}">
                      <a16:colId xmlns:a16="http://schemas.microsoft.com/office/drawing/2014/main" val="1243578044"/>
                    </a:ext>
                  </a:extLst>
                </a:gridCol>
                <a:gridCol w="2724728">
                  <a:extLst>
                    <a:ext uri="{9D8B030D-6E8A-4147-A177-3AD203B41FA5}">
                      <a16:colId xmlns:a16="http://schemas.microsoft.com/office/drawing/2014/main" val="4205785951"/>
                    </a:ext>
                  </a:extLst>
                </a:gridCol>
              </a:tblGrid>
              <a:tr h="370840">
                <a:tc>
                  <a:txBody>
                    <a:bodyPr/>
                    <a:lstStyle/>
                    <a:p>
                      <a:pPr algn="ctr"/>
                      <a:r>
                        <a:rPr lang="en-US" dirty="0"/>
                        <a:t>Macromolecule (or Polymer)</a:t>
                      </a:r>
                    </a:p>
                  </a:txBody>
                  <a:tcPr/>
                </a:tc>
                <a:tc>
                  <a:txBody>
                    <a:bodyPr/>
                    <a:lstStyle/>
                    <a:p>
                      <a:pPr algn="ctr"/>
                      <a:r>
                        <a:rPr lang="en-US" dirty="0"/>
                        <a:t>Examples</a:t>
                      </a:r>
                    </a:p>
                  </a:txBody>
                  <a:tcPr/>
                </a:tc>
                <a:tc>
                  <a:txBody>
                    <a:bodyPr/>
                    <a:lstStyle/>
                    <a:p>
                      <a:pPr algn="ctr"/>
                      <a:r>
                        <a:rPr lang="en-US" dirty="0"/>
                        <a:t>Subunit (or Monomer)</a:t>
                      </a:r>
                    </a:p>
                  </a:txBody>
                  <a:tcPr/>
                </a:tc>
                <a:tc>
                  <a:txBody>
                    <a:bodyPr/>
                    <a:lstStyle/>
                    <a:p>
                      <a:pPr algn="ctr"/>
                      <a:r>
                        <a:rPr lang="en-US" dirty="0"/>
                        <a:t>More Information</a:t>
                      </a:r>
                    </a:p>
                  </a:txBody>
                  <a:tcPr/>
                </a:tc>
                <a:extLst>
                  <a:ext uri="{0D108BD9-81ED-4DB2-BD59-A6C34878D82A}">
                    <a16:rowId xmlns:a16="http://schemas.microsoft.com/office/drawing/2014/main" val="1579864985"/>
                  </a:ext>
                </a:extLst>
              </a:tr>
              <a:tr h="370840">
                <a:tc>
                  <a:txBody>
                    <a:bodyPr/>
                    <a:lstStyle/>
                    <a:p>
                      <a:pPr algn="l"/>
                      <a:r>
                        <a:rPr lang="en-US" b="1" dirty="0"/>
                        <a:t>Polypeptides</a:t>
                      </a:r>
                    </a:p>
                  </a:txBody>
                  <a:tcPr anchor="ctr"/>
                </a:tc>
                <a:tc>
                  <a:txBody>
                    <a:bodyPr/>
                    <a:lstStyle/>
                    <a:p>
                      <a:pPr algn="l"/>
                      <a:r>
                        <a:rPr lang="en-US" b="1" dirty="0"/>
                        <a:t>Proteins</a:t>
                      </a:r>
                    </a:p>
                  </a:txBody>
                  <a:tcPr anchor="ctr"/>
                </a:tc>
                <a:tc>
                  <a:txBody>
                    <a:bodyPr/>
                    <a:lstStyle/>
                    <a:p>
                      <a:pPr algn="l"/>
                      <a:r>
                        <a:rPr lang="en-US" b="1" dirty="0"/>
                        <a:t>Amino Acids</a:t>
                      </a:r>
                    </a:p>
                  </a:txBody>
                  <a:tcPr anchor="ctr"/>
                </a:tc>
                <a:tc>
                  <a:txBody>
                    <a:bodyPr/>
                    <a:lstStyle/>
                    <a:p>
                      <a:pPr marL="285750" indent="-285750" algn="l">
                        <a:buFont typeface="Arial" panose="020B0604020202020204" pitchFamily="34" charset="0"/>
                        <a:buChar char="•"/>
                      </a:pPr>
                      <a:r>
                        <a:rPr lang="en-US" b="1" dirty="0"/>
                        <a:t>Numerous types that carry out almost all of the cell’s functions</a:t>
                      </a:r>
                    </a:p>
                  </a:txBody>
                  <a:tcPr anchor="ctr"/>
                </a:tc>
                <a:extLst>
                  <a:ext uri="{0D108BD9-81ED-4DB2-BD59-A6C34878D82A}">
                    <a16:rowId xmlns:a16="http://schemas.microsoft.com/office/drawing/2014/main" val="2074564317"/>
                  </a:ext>
                </a:extLst>
              </a:tr>
              <a:tr h="370840">
                <a:tc>
                  <a:txBody>
                    <a:bodyPr/>
                    <a:lstStyle/>
                    <a:p>
                      <a:pPr algn="l"/>
                      <a:r>
                        <a:rPr lang="en-US" b="1" dirty="0">
                          <a:highlight>
                            <a:srgbClr val="FFFF00"/>
                          </a:highlight>
                        </a:rPr>
                        <a:t>Nucleic Acids </a:t>
                      </a:r>
                    </a:p>
                  </a:txBody>
                  <a:tcPr anchor="ctr"/>
                </a:tc>
                <a:tc>
                  <a:txBody>
                    <a:bodyPr/>
                    <a:lstStyle/>
                    <a:p>
                      <a:pPr algn="l"/>
                      <a:r>
                        <a:rPr lang="en-US" b="1" dirty="0">
                          <a:highlight>
                            <a:srgbClr val="FFFF00"/>
                          </a:highlight>
                        </a:rPr>
                        <a:t>DNA and RNA</a:t>
                      </a:r>
                    </a:p>
                  </a:txBody>
                  <a:tcPr anchor="ctr"/>
                </a:tc>
                <a:tc>
                  <a:txBody>
                    <a:bodyPr/>
                    <a:lstStyle/>
                    <a:p>
                      <a:pPr algn="l"/>
                      <a:r>
                        <a:rPr lang="en-US" b="1" dirty="0">
                          <a:highlight>
                            <a:srgbClr val="FFFF00"/>
                          </a:highlight>
                        </a:rPr>
                        <a:t>Nucleotides</a:t>
                      </a:r>
                    </a:p>
                  </a:txBody>
                  <a:tcPr anchor="ctr"/>
                </a:tc>
                <a:tc>
                  <a:txBody>
                    <a:bodyPr/>
                    <a:lstStyle/>
                    <a:p>
                      <a:pPr marL="285750" indent="-285750" algn="l">
                        <a:buFont typeface="Arial" panose="020B0604020202020204" pitchFamily="34" charset="0"/>
                        <a:buChar char="•"/>
                      </a:pPr>
                      <a:r>
                        <a:rPr lang="en-US" sz="1400" b="1" i="1" dirty="0">
                          <a:highlight>
                            <a:srgbClr val="FFFF00"/>
                          </a:highlight>
                        </a:rPr>
                        <a:t>Deoxyribonucleic Acid (DNA) is formed from Deoxyribonucleotides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1" dirty="0">
                          <a:highlight>
                            <a:srgbClr val="FFFF00"/>
                          </a:highlight>
                        </a:rPr>
                        <a:t>Ribonucleic Acid (RNA) is formed from Ribonucleotides</a:t>
                      </a:r>
                    </a:p>
                    <a:p>
                      <a:pPr marL="285750" indent="-285750" algn="l">
                        <a:buFont typeface="Arial" panose="020B0604020202020204" pitchFamily="34" charset="0"/>
                        <a:buChar char="•"/>
                      </a:pPr>
                      <a:endParaRPr lang="en-US" sz="1400" b="1" i="1" dirty="0">
                        <a:highlight>
                          <a:srgbClr val="FFFF00"/>
                        </a:highlight>
                      </a:endParaRPr>
                    </a:p>
                  </a:txBody>
                  <a:tcPr anchor="ctr"/>
                </a:tc>
                <a:extLst>
                  <a:ext uri="{0D108BD9-81ED-4DB2-BD59-A6C34878D82A}">
                    <a16:rowId xmlns:a16="http://schemas.microsoft.com/office/drawing/2014/main" val="292100763"/>
                  </a:ext>
                </a:extLst>
              </a:tr>
              <a:tr h="370840">
                <a:tc>
                  <a:txBody>
                    <a:bodyPr/>
                    <a:lstStyle/>
                    <a:p>
                      <a:pPr algn="l"/>
                      <a:r>
                        <a:rPr lang="en-US" b="1" dirty="0"/>
                        <a:t>Polysaccharides</a:t>
                      </a:r>
                    </a:p>
                  </a:txBody>
                  <a:tcPr anchor="ctr"/>
                </a:tc>
                <a:tc>
                  <a:txBody>
                    <a:bodyPr/>
                    <a:lstStyle/>
                    <a:p>
                      <a:pPr algn="l"/>
                      <a:r>
                        <a:rPr lang="en-US" b="1" dirty="0"/>
                        <a:t>Sugars, Starch</a:t>
                      </a:r>
                    </a:p>
                  </a:txBody>
                  <a:tcPr anchor="ctr"/>
                </a:tc>
                <a:tc>
                  <a:txBody>
                    <a:bodyPr/>
                    <a:lstStyle/>
                    <a:p>
                      <a:pPr algn="l"/>
                      <a:r>
                        <a:rPr lang="en-US" b="1" dirty="0"/>
                        <a:t>Monosaccharides</a:t>
                      </a:r>
                    </a:p>
                  </a:txBody>
                  <a:tcPr anchor="ctr"/>
                </a:tc>
                <a:tc>
                  <a:txBody>
                    <a:bodyPr/>
                    <a:lstStyle/>
                    <a:p>
                      <a:pPr marL="285750" indent="-285750" algn="l">
                        <a:buFont typeface="Arial" panose="020B0604020202020204" pitchFamily="34" charset="0"/>
                        <a:buChar char="•"/>
                      </a:pPr>
                      <a:r>
                        <a:rPr lang="en-US" b="1" i="1" dirty="0"/>
                        <a:t>Energy</a:t>
                      </a:r>
                    </a:p>
                  </a:txBody>
                  <a:tcPr anchor="ctr"/>
                </a:tc>
                <a:extLst>
                  <a:ext uri="{0D108BD9-81ED-4DB2-BD59-A6C34878D82A}">
                    <a16:rowId xmlns:a16="http://schemas.microsoft.com/office/drawing/2014/main" val="998771739"/>
                  </a:ext>
                </a:extLst>
              </a:tr>
              <a:tr h="370840">
                <a:tc>
                  <a:txBody>
                    <a:bodyPr/>
                    <a:lstStyle/>
                    <a:p>
                      <a:pPr algn="l"/>
                      <a:r>
                        <a:rPr lang="en-US" b="1" dirty="0"/>
                        <a:t>Lipids</a:t>
                      </a:r>
                    </a:p>
                  </a:txBody>
                  <a:tcPr anchor="ctr"/>
                </a:tc>
                <a:tc>
                  <a:txBody>
                    <a:bodyPr/>
                    <a:lstStyle/>
                    <a:p>
                      <a:pPr algn="l"/>
                      <a:r>
                        <a:rPr lang="en-US" b="1" dirty="0"/>
                        <a:t>Fats, cholesterols and steroids</a:t>
                      </a:r>
                    </a:p>
                  </a:txBody>
                  <a:tcPr anchor="ctr"/>
                </a:tc>
                <a:tc>
                  <a:txBody>
                    <a:bodyPr/>
                    <a:lstStyle/>
                    <a:p>
                      <a:pPr algn="l"/>
                      <a:r>
                        <a:rPr lang="en-US" b="1" dirty="0"/>
                        <a:t>Fatty Acids often Combined with Other Molecules</a:t>
                      </a:r>
                    </a:p>
                  </a:txBody>
                  <a:tcPr anchor="ctr"/>
                </a:tc>
                <a:tc>
                  <a:txBody>
                    <a:bodyPr/>
                    <a:lstStyle/>
                    <a:p>
                      <a:pPr marL="285750" indent="-285750" algn="l">
                        <a:buFont typeface="Arial" panose="020B0604020202020204" pitchFamily="34" charset="0"/>
                        <a:buChar char="•"/>
                      </a:pPr>
                      <a:r>
                        <a:rPr lang="en-US" b="1" i="1" dirty="0"/>
                        <a:t>Phospholipids that form cell membranes</a:t>
                      </a:r>
                    </a:p>
                  </a:txBody>
                  <a:tcPr anchor="ctr"/>
                </a:tc>
                <a:extLst>
                  <a:ext uri="{0D108BD9-81ED-4DB2-BD59-A6C34878D82A}">
                    <a16:rowId xmlns:a16="http://schemas.microsoft.com/office/drawing/2014/main" val="725816025"/>
                  </a:ext>
                </a:extLst>
              </a:tr>
            </a:tbl>
          </a:graphicData>
        </a:graphic>
      </p:graphicFrame>
      <p:pic>
        <p:nvPicPr>
          <p:cNvPr id="11" name="Picture 10" descr="A picture containing doll&#10;&#10;Description generated with high confidence">
            <a:extLst>
              <a:ext uri="{FF2B5EF4-FFF2-40B4-BE49-F238E27FC236}">
                <a16:creationId xmlns:a16="http://schemas.microsoft.com/office/drawing/2014/main" id="{CED32E9B-3922-41A2-A4B5-3FDE166BE4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28799"/>
            <a:ext cx="3309796" cy="4384978"/>
          </a:xfrm>
          <a:prstGeom prst="rect">
            <a:avLst/>
          </a:prstGeom>
        </p:spPr>
      </p:pic>
      <p:pic>
        <p:nvPicPr>
          <p:cNvPr id="15" name="Picture 14">
            <a:extLst>
              <a:ext uri="{FF2B5EF4-FFF2-40B4-BE49-F238E27FC236}">
                <a16:creationId xmlns:a16="http://schemas.microsoft.com/office/drawing/2014/main" id="{E1469240-9FAA-4E15-8140-F9995F7FA437}"/>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2828350" y="1463199"/>
            <a:ext cx="1022040" cy="182749"/>
          </a:xfrm>
          <a:prstGeom prst="rect">
            <a:avLst/>
          </a:prstGeom>
        </p:spPr>
      </p:pic>
    </p:spTree>
    <p:extLst>
      <p:ext uri="{BB962C8B-B14F-4D97-AF65-F5344CB8AC3E}">
        <p14:creationId xmlns:p14="http://schemas.microsoft.com/office/powerpoint/2010/main" val="1666932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lipart&#10;&#10;Description generated with very high confidence">
            <a:extLst>
              <a:ext uri="{FF2B5EF4-FFF2-40B4-BE49-F238E27FC236}">
                <a16:creationId xmlns:a16="http://schemas.microsoft.com/office/drawing/2014/main" id="{1E1996AF-D9D9-4B93-A77F-D922DD1DA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774958" y="-923135"/>
            <a:ext cx="2516897" cy="8704268"/>
          </a:xfrm>
          <a:prstGeom prst="rect">
            <a:avLst/>
          </a:prstGeom>
        </p:spPr>
      </p:pic>
      <p:pic>
        <p:nvPicPr>
          <p:cNvPr id="5" name="Content Placeholder 4" descr="A picture containing table&#10;&#10;Description generated with high confidence">
            <a:extLst>
              <a:ext uri="{FF2B5EF4-FFF2-40B4-BE49-F238E27FC236}">
                <a16:creationId xmlns:a16="http://schemas.microsoft.com/office/drawing/2014/main" id="{984D7A7D-CD26-46D9-9801-57D765AFA1A8}"/>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69483" b="98868" l="40224" r="55545">
                        <a14:foregroundMark x1="49562" y1="69523" x2="49562" y2="69523"/>
                        <a14:foregroundMark x1="51897" y1="97979" x2="51897" y2="97979"/>
                        <a14:foregroundMark x1="46498" y1="98868" x2="46498" y2="98868"/>
                      </a14:backgroundRemoval>
                    </a14:imgEffect>
                  </a14:imgLayer>
                </a14:imgProps>
              </a:ext>
              <a:ext uri="{28A0092B-C50C-407E-A947-70E740481C1C}">
                <a14:useLocalDpi xmlns:a14="http://schemas.microsoft.com/office/drawing/2010/main" val="0"/>
              </a:ext>
            </a:extLst>
          </a:blip>
          <a:srcRect l="38393" t="66684" r="42526" b="-386"/>
          <a:stretch/>
        </p:blipFill>
        <p:spPr>
          <a:xfrm>
            <a:off x="8456978" y="113650"/>
            <a:ext cx="3001993" cy="6379225"/>
          </a:xfrm>
        </p:spPr>
      </p:pic>
      <p:sp>
        <p:nvSpPr>
          <p:cNvPr id="2" name="Title 1">
            <a:extLst>
              <a:ext uri="{FF2B5EF4-FFF2-40B4-BE49-F238E27FC236}">
                <a16:creationId xmlns:a16="http://schemas.microsoft.com/office/drawing/2014/main" id="{C3A224D1-74C7-40C6-B6FE-F42336AECB44}"/>
              </a:ext>
            </a:extLst>
          </p:cNvPr>
          <p:cNvSpPr>
            <a:spLocks noGrp="1"/>
          </p:cNvSpPr>
          <p:nvPr>
            <p:ph type="title"/>
          </p:nvPr>
        </p:nvSpPr>
        <p:spPr>
          <a:xfrm>
            <a:off x="838200" y="365125"/>
            <a:ext cx="8222673" cy="1325563"/>
          </a:xfrm>
        </p:spPr>
        <p:txBody>
          <a:bodyPr>
            <a:normAutofit fontScale="90000"/>
          </a:bodyPr>
          <a:lstStyle/>
          <a:p>
            <a:pPr algn="ctr"/>
            <a:r>
              <a:rPr lang="en-US" sz="6600" dirty="0">
                <a:solidFill>
                  <a:srgbClr val="0070C0"/>
                </a:solidFill>
                <a:latin typeface="Ravie" panose="04040805050809020602" pitchFamily="82" charset="0"/>
              </a:rPr>
              <a:t>STRUCTURE OF Nucleic Acids</a:t>
            </a:r>
          </a:p>
        </p:txBody>
      </p:sp>
    </p:spTree>
    <p:extLst>
      <p:ext uri="{BB962C8B-B14F-4D97-AF65-F5344CB8AC3E}">
        <p14:creationId xmlns:p14="http://schemas.microsoft.com/office/powerpoint/2010/main" val="311022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C5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pic>
        <p:nvPicPr>
          <p:cNvPr id="7" name="Content Placeholder 3" descr="A picture containing vector graphics&#10;&#10;Description generated with high confidence">
            <a:extLst>
              <a:ext uri="{FF2B5EF4-FFF2-40B4-BE49-F238E27FC236}">
                <a16:creationId xmlns:a16="http://schemas.microsoft.com/office/drawing/2014/main" id="{CAA0A4EF-4237-424F-B3F6-7EEF7C6887B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595" r="61276"/>
          <a:stretch/>
        </p:blipFill>
        <p:spPr>
          <a:xfrm rot="5400000">
            <a:off x="7105388" y="-727976"/>
            <a:ext cx="2522222" cy="5791729"/>
          </a:xfrm>
          <a:prstGeom prst="rect">
            <a:avLst/>
          </a:prstGeom>
        </p:spPr>
      </p:pic>
      <p:pic>
        <p:nvPicPr>
          <p:cNvPr id="8" name="Content Placeholder 3" descr="A picture containing vector graphics&#10;&#10;Description generated with high confidence">
            <a:extLst>
              <a:ext uri="{FF2B5EF4-FFF2-40B4-BE49-F238E27FC236}">
                <a16:creationId xmlns:a16="http://schemas.microsoft.com/office/drawing/2014/main" id="{668E3122-1DEF-47EE-B28E-BD7698D50112}"/>
              </a:ext>
            </a:extLst>
          </p:cNvPr>
          <p:cNvPicPr>
            <a:picLocks noChangeAspect="1"/>
          </p:cNvPicPr>
          <p:nvPr/>
        </p:nvPicPr>
        <p:blipFill rotWithShape="1">
          <a:blip r:embed="rId2">
            <a:extLst>
              <a:ext uri="{28A0092B-C50C-407E-A947-70E740481C1C}">
                <a14:useLocalDpi xmlns:a14="http://schemas.microsoft.com/office/drawing/2010/main" val="0"/>
              </a:ext>
            </a:extLst>
          </a:blip>
          <a:srcRect l="41013" t="18068" r="42287" b="18274"/>
          <a:stretch/>
        </p:blipFill>
        <p:spPr>
          <a:xfrm rot="5400000">
            <a:off x="7210217" y="1659472"/>
            <a:ext cx="2465491" cy="5638800"/>
          </a:xfrm>
          <a:prstGeom prst="rect">
            <a:avLst/>
          </a:prstGeom>
        </p:spPr>
      </p:pic>
      <p:sp>
        <p:nvSpPr>
          <p:cNvPr id="9" name="Title 1">
            <a:extLst>
              <a:ext uri="{FF2B5EF4-FFF2-40B4-BE49-F238E27FC236}">
                <a16:creationId xmlns:a16="http://schemas.microsoft.com/office/drawing/2014/main" id="{769C15EA-7865-4531-8F59-978FD8D9089A}"/>
              </a:ext>
            </a:extLst>
          </p:cNvPr>
          <p:cNvSpPr>
            <a:spLocks noGrp="1"/>
          </p:cNvSpPr>
          <p:nvPr>
            <p:ph type="title"/>
          </p:nvPr>
        </p:nvSpPr>
        <p:spPr>
          <a:xfrm>
            <a:off x="615571" y="734058"/>
            <a:ext cx="4378051" cy="5389883"/>
          </a:xfrm>
        </p:spPr>
        <p:txBody>
          <a:bodyPr vert="horz" lIns="91440" tIns="45720" rIns="91440" bIns="45720" rtlCol="0" anchor="b">
            <a:normAutofit/>
          </a:bodyPr>
          <a:lstStyle/>
          <a:p>
            <a:pPr algn="ctr"/>
            <a:r>
              <a:rPr lang="en-US" sz="6000" dirty="0">
                <a:solidFill>
                  <a:schemeClr val="accent5">
                    <a:lumMod val="75000"/>
                  </a:schemeClr>
                </a:solidFill>
                <a:latin typeface="Ravie" panose="04040805050809020602" pitchFamily="82" charset="0"/>
              </a:rPr>
              <a:t>Nucleic Acids include </a:t>
            </a:r>
            <a:br>
              <a:rPr lang="en-US" sz="6000" dirty="0">
                <a:solidFill>
                  <a:schemeClr val="accent5">
                    <a:lumMod val="75000"/>
                  </a:schemeClr>
                </a:solidFill>
                <a:latin typeface="Ravie" panose="04040805050809020602" pitchFamily="82" charset="0"/>
              </a:rPr>
            </a:br>
            <a:r>
              <a:rPr lang="en-US" sz="6000" dirty="0">
                <a:solidFill>
                  <a:schemeClr val="accent5">
                    <a:lumMod val="75000"/>
                  </a:schemeClr>
                </a:solidFill>
                <a:latin typeface="Ravie" panose="04040805050809020602" pitchFamily="82" charset="0"/>
              </a:rPr>
              <a:t>DNA and RNA</a:t>
            </a:r>
            <a:br>
              <a:rPr lang="en-US" sz="6000" dirty="0">
                <a:latin typeface="Ravie" panose="04040805050809020602" pitchFamily="82" charset="0"/>
              </a:rPr>
            </a:br>
            <a:endParaRPr lang="en-US" sz="6000" dirty="0">
              <a:latin typeface="Ravie" panose="04040805050809020602" pitchFamily="82" charset="0"/>
            </a:endParaRPr>
          </a:p>
        </p:txBody>
      </p:sp>
      <p:sp>
        <p:nvSpPr>
          <p:cNvPr id="5" name="Rectangle 4">
            <a:extLst>
              <a:ext uri="{FF2B5EF4-FFF2-40B4-BE49-F238E27FC236}">
                <a16:creationId xmlns:a16="http://schemas.microsoft.com/office/drawing/2014/main" id="{7E2409C6-2C5E-41D6-93ED-CA8EDBE76535}"/>
              </a:ext>
            </a:extLst>
          </p:cNvPr>
          <p:cNvSpPr/>
          <p:nvPr/>
        </p:nvSpPr>
        <p:spPr>
          <a:xfrm>
            <a:off x="6129095" y="1476287"/>
            <a:ext cx="4186637"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0160">
                  <a:solidFill>
                    <a:srgbClr val="5B9BD5"/>
                  </a:solidFill>
                  <a:prstDash val="solid"/>
                </a:ln>
                <a:solidFill>
                  <a:srgbClr val="FFFFFF"/>
                </a:solidFill>
                <a:effectLst>
                  <a:glow rad="228600">
                    <a:srgbClr val="ED7D31">
                      <a:satMod val="175000"/>
                      <a:alpha val="40000"/>
                    </a:srgbClr>
                  </a:glow>
                  <a:outerShdw blurRad="38100" dist="22860" dir="5400000" algn="tl" rotWithShape="0">
                    <a:srgbClr val="000000">
                      <a:alpha val="30000"/>
                    </a:srgbClr>
                  </a:outerShdw>
                </a:effectLst>
                <a:uLnTx/>
                <a:uFillTx/>
                <a:latin typeface="Ravie" panose="04040805050809020602" pitchFamily="82" charset="0"/>
                <a:ea typeface="+mn-ea"/>
                <a:cs typeface="+mn-cs"/>
              </a:rPr>
              <a:t>DNA</a:t>
            </a:r>
            <a:endParaRPr kumimoji="0" lang="en-US" sz="7200" b="1" i="0" u="none" strike="noStrike" kern="1200" cap="none" spc="0" normalizeH="0" baseline="0" noProof="0" dirty="0">
              <a:ln w="10160">
                <a:solidFill>
                  <a:srgbClr val="5B9BD5"/>
                </a:solidFill>
                <a:prstDash val="solid"/>
              </a:ln>
              <a:solidFill>
                <a:srgbClr val="FFFFFF"/>
              </a:solidFill>
              <a:effectLst>
                <a:glow rad="228600">
                  <a:srgbClr val="ED7D31">
                    <a:satMod val="175000"/>
                    <a:alpha val="40000"/>
                  </a:srgbClr>
                </a:glow>
                <a:outerShdw blurRad="38100" dist="22860" dir="5400000" algn="tl" rotWithShape="0">
                  <a:srgbClr val="000000">
                    <a:alpha val="30000"/>
                  </a:srgbClr>
                </a:outerShdw>
              </a:effectLst>
              <a:uLnTx/>
              <a:uFillTx/>
              <a:latin typeface="Times New Roman" panose="02020603050405020304"/>
              <a:ea typeface="+mn-ea"/>
              <a:cs typeface="+mn-cs"/>
            </a:endParaRPr>
          </a:p>
        </p:txBody>
      </p:sp>
      <p:sp>
        <p:nvSpPr>
          <p:cNvPr id="11" name="Rectangle 10">
            <a:extLst>
              <a:ext uri="{FF2B5EF4-FFF2-40B4-BE49-F238E27FC236}">
                <a16:creationId xmlns:a16="http://schemas.microsoft.com/office/drawing/2014/main" id="{806A6FC1-6A17-4BC9-BE2C-447249F722E8}"/>
              </a:ext>
            </a:extLst>
          </p:cNvPr>
          <p:cNvSpPr/>
          <p:nvPr/>
        </p:nvSpPr>
        <p:spPr>
          <a:xfrm>
            <a:off x="6260986" y="4181384"/>
            <a:ext cx="4186637"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0160">
                  <a:solidFill>
                    <a:srgbClr val="5B9BD5"/>
                  </a:solidFill>
                  <a:prstDash val="solid"/>
                </a:ln>
                <a:solidFill>
                  <a:srgbClr val="FFFFFF"/>
                </a:solidFill>
                <a:effectLst>
                  <a:glow rad="228600">
                    <a:srgbClr val="ED7D31">
                      <a:satMod val="175000"/>
                      <a:alpha val="40000"/>
                    </a:srgbClr>
                  </a:glow>
                  <a:outerShdw blurRad="38100" dist="22860" dir="5400000" algn="tl" rotWithShape="0">
                    <a:srgbClr val="000000">
                      <a:alpha val="30000"/>
                    </a:srgbClr>
                  </a:outerShdw>
                </a:effectLst>
                <a:uLnTx/>
                <a:uFillTx/>
                <a:latin typeface="Ravie" panose="04040805050809020602" pitchFamily="82" charset="0"/>
                <a:ea typeface="+mn-ea"/>
                <a:cs typeface="+mn-cs"/>
              </a:rPr>
              <a:t>RNA</a:t>
            </a:r>
            <a:endParaRPr kumimoji="0" lang="en-US" sz="7200" b="1" i="0" u="none" strike="noStrike" kern="1200" cap="none" spc="0" normalizeH="0" baseline="0" noProof="0" dirty="0">
              <a:ln w="10160">
                <a:solidFill>
                  <a:srgbClr val="5B9BD5"/>
                </a:solidFill>
                <a:prstDash val="solid"/>
              </a:ln>
              <a:solidFill>
                <a:srgbClr val="FFFFFF"/>
              </a:solidFill>
              <a:effectLst>
                <a:glow rad="228600">
                  <a:srgbClr val="ED7D31">
                    <a:satMod val="175000"/>
                    <a:alpha val="40000"/>
                  </a:srgbClr>
                </a:glow>
                <a:outerShdw blurRad="38100" dist="22860" dir="5400000" algn="tl" rotWithShape="0">
                  <a:srgbClr val="000000">
                    <a:alpha val="30000"/>
                  </a:srgbClr>
                </a:outerShdw>
              </a:effectLst>
              <a:uLnTx/>
              <a:uFillTx/>
              <a:latin typeface="Times New Roman" panose="02020603050405020304"/>
              <a:ea typeface="+mn-ea"/>
              <a:cs typeface="+mn-cs"/>
            </a:endParaRPr>
          </a:p>
        </p:txBody>
      </p:sp>
    </p:spTree>
    <p:extLst>
      <p:ext uri="{BB962C8B-B14F-4D97-AF65-F5344CB8AC3E}">
        <p14:creationId xmlns:p14="http://schemas.microsoft.com/office/powerpoint/2010/main" val="3750157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C5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pic>
        <p:nvPicPr>
          <p:cNvPr id="7" name="Content Placeholder 3" descr="A picture containing vector graphics&#10;&#10;Description generated with high confidence">
            <a:extLst>
              <a:ext uri="{FF2B5EF4-FFF2-40B4-BE49-F238E27FC236}">
                <a16:creationId xmlns:a16="http://schemas.microsoft.com/office/drawing/2014/main" id="{CAA0A4EF-4237-424F-B3F6-7EEF7C6887B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595" r="61276"/>
          <a:stretch/>
        </p:blipFill>
        <p:spPr>
          <a:xfrm rot="5400000">
            <a:off x="7105388" y="-727976"/>
            <a:ext cx="2522222" cy="5791729"/>
          </a:xfrm>
          <a:prstGeom prst="rect">
            <a:avLst/>
          </a:prstGeom>
        </p:spPr>
      </p:pic>
      <p:pic>
        <p:nvPicPr>
          <p:cNvPr id="8" name="Content Placeholder 3" descr="A picture containing vector graphics&#10;&#10;Description generated with high confidence">
            <a:extLst>
              <a:ext uri="{FF2B5EF4-FFF2-40B4-BE49-F238E27FC236}">
                <a16:creationId xmlns:a16="http://schemas.microsoft.com/office/drawing/2014/main" id="{668E3122-1DEF-47EE-B28E-BD7698D50112}"/>
              </a:ext>
            </a:extLst>
          </p:cNvPr>
          <p:cNvPicPr>
            <a:picLocks noChangeAspect="1"/>
          </p:cNvPicPr>
          <p:nvPr/>
        </p:nvPicPr>
        <p:blipFill rotWithShape="1">
          <a:blip r:embed="rId2">
            <a:extLst>
              <a:ext uri="{28A0092B-C50C-407E-A947-70E740481C1C}">
                <a14:useLocalDpi xmlns:a14="http://schemas.microsoft.com/office/drawing/2010/main" val="0"/>
              </a:ext>
            </a:extLst>
          </a:blip>
          <a:srcRect l="41013" t="18068" r="42287" b="18274"/>
          <a:stretch/>
        </p:blipFill>
        <p:spPr>
          <a:xfrm rot="5400000">
            <a:off x="7210217" y="1659472"/>
            <a:ext cx="2465491" cy="5638800"/>
          </a:xfrm>
          <a:prstGeom prst="rect">
            <a:avLst/>
          </a:prstGeom>
        </p:spPr>
      </p:pic>
      <p:sp>
        <p:nvSpPr>
          <p:cNvPr id="9" name="Title 1">
            <a:extLst>
              <a:ext uri="{FF2B5EF4-FFF2-40B4-BE49-F238E27FC236}">
                <a16:creationId xmlns:a16="http://schemas.microsoft.com/office/drawing/2014/main" id="{769C15EA-7865-4531-8F59-978FD8D9089A}"/>
              </a:ext>
            </a:extLst>
          </p:cNvPr>
          <p:cNvSpPr>
            <a:spLocks noGrp="1"/>
          </p:cNvSpPr>
          <p:nvPr>
            <p:ph type="title"/>
          </p:nvPr>
        </p:nvSpPr>
        <p:spPr>
          <a:xfrm>
            <a:off x="508067" y="640928"/>
            <a:ext cx="5168403" cy="2694941"/>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a:bodyPr>
          <a:lstStyle/>
          <a:p>
            <a:pPr algn="ctr"/>
            <a:r>
              <a:rPr lang="en-US" sz="6000" dirty="0">
                <a:solidFill>
                  <a:schemeClr val="accent5">
                    <a:lumMod val="75000"/>
                  </a:schemeClr>
                </a:solidFill>
                <a:latin typeface="Ravie" panose="04040805050809020602" pitchFamily="82" charset="0"/>
              </a:rPr>
              <a:t>DNA is Double-Stranded</a:t>
            </a:r>
            <a:endParaRPr lang="en-US" sz="6000" dirty="0">
              <a:latin typeface="Ravie" panose="04040805050809020602" pitchFamily="82" charset="0"/>
            </a:endParaRPr>
          </a:p>
        </p:txBody>
      </p:sp>
      <p:sp>
        <p:nvSpPr>
          <p:cNvPr id="5" name="Rectangle 4">
            <a:extLst>
              <a:ext uri="{FF2B5EF4-FFF2-40B4-BE49-F238E27FC236}">
                <a16:creationId xmlns:a16="http://schemas.microsoft.com/office/drawing/2014/main" id="{7E2409C6-2C5E-41D6-93ED-CA8EDBE76535}"/>
              </a:ext>
            </a:extLst>
          </p:cNvPr>
          <p:cNvSpPr/>
          <p:nvPr/>
        </p:nvSpPr>
        <p:spPr>
          <a:xfrm>
            <a:off x="6129095" y="1476287"/>
            <a:ext cx="4186637"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0160">
                  <a:solidFill>
                    <a:srgbClr val="5B9BD5"/>
                  </a:solidFill>
                  <a:prstDash val="solid"/>
                </a:ln>
                <a:solidFill>
                  <a:srgbClr val="FFFFFF"/>
                </a:solidFill>
                <a:effectLst>
                  <a:glow rad="228600">
                    <a:srgbClr val="ED7D31">
                      <a:satMod val="175000"/>
                      <a:alpha val="40000"/>
                    </a:srgbClr>
                  </a:glow>
                  <a:outerShdw blurRad="38100" dist="22860" dir="5400000" algn="tl" rotWithShape="0">
                    <a:srgbClr val="000000">
                      <a:alpha val="30000"/>
                    </a:srgbClr>
                  </a:outerShdw>
                </a:effectLst>
                <a:uLnTx/>
                <a:uFillTx/>
                <a:latin typeface="Ravie" panose="04040805050809020602" pitchFamily="82" charset="0"/>
                <a:ea typeface="+mn-ea"/>
                <a:cs typeface="+mn-cs"/>
              </a:rPr>
              <a:t>DNA</a:t>
            </a:r>
            <a:endParaRPr kumimoji="0" lang="en-US" sz="7200" b="1" i="0" u="none" strike="noStrike" kern="1200" cap="none" spc="0" normalizeH="0" baseline="0" noProof="0" dirty="0">
              <a:ln w="10160">
                <a:solidFill>
                  <a:srgbClr val="5B9BD5"/>
                </a:solidFill>
                <a:prstDash val="solid"/>
              </a:ln>
              <a:solidFill>
                <a:srgbClr val="FFFFFF"/>
              </a:solidFill>
              <a:effectLst>
                <a:glow rad="228600">
                  <a:srgbClr val="ED7D31">
                    <a:satMod val="175000"/>
                    <a:alpha val="40000"/>
                  </a:srgbClr>
                </a:glow>
                <a:outerShdw blurRad="38100" dist="22860" dir="5400000" algn="tl" rotWithShape="0">
                  <a:srgbClr val="000000">
                    <a:alpha val="30000"/>
                  </a:srgbClr>
                </a:outerShdw>
              </a:effectLst>
              <a:uLnTx/>
              <a:uFillTx/>
              <a:latin typeface="Times New Roman" panose="02020603050405020304"/>
              <a:ea typeface="+mn-ea"/>
              <a:cs typeface="+mn-cs"/>
            </a:endParaRPr>
          </a:p>
        </p:txBody>
      </p:sp>
      <p:sp>
        <p:nvSpPr>
          <p:cNvPr id="11" name="Rectangle 10">
            <a:extLst>
              <a:ext uri="{FF2B5EF4-FFF2-40B4-BE49-F238E27FC236}">
                <a16:creationId xmlns:a16="http://schemas.microsoft.com/office/drawing/2014/main" id="{806A6FC1-6A17-4BC9-BE2C-447249F722E8}"/>
              </a:ext>
            </a:extLst>
          </p:cNvPr>
          <p:cNvSpPr/>
          <p:nvPr/>
        </p:nvSpPr>
        <p:spPr>
          <a:xfrm>
            <a:off x="6260986" y="4181384"/>
            <a:ext cx="4186637"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0160">
                  <a:solidFill>
                    <a:srgbClr val="5B9BD5"/>
                  </a:solidFill>
                  <a:prstDash val="solid"/>
                </a:ln>
                <a:solidFill>
                  <a:srgbClr val="FFFFFF"/>
                </a:solidFill>
                <a:effectLst>
                  <a:glow rad="228600">
                    <a:srgbClr val="ED7D31">
                      <a:satMod val="175000"/>
                      <a:alpha val="40000"/>
                    </a:srgbClr>
                  </a:glow>
                  <a:outerShdw blurRad="38100" dist="22860" dir="5400000" algn="tl" rotWithShape="0">
                    <a:srgbClr val="000000">
                      <a:alpha val="30000"/>
                    </a:srgbClr>
                  </a:outerShdw>
                </a:effectLst>
                <a:uLnTx/>
                <a:uFillTx/>
                <a:latin typeface="Ravie" panose="04040805050809020602" pitchFamily="82" charset="0"/>
                <a:ea typeface="+mn-ea"/>
                <a:cs typeface="+mn-cs"/>
              </a:rPr>
              <a:t>RNA</a:t>
            </a:r>
            <a:endParaRPr kumimoji="0" lang="en-US" sz="7200" b="1" i="0" u="none" strike="noStrike" kern="1200" cap="none" spc="0" normalizeH="0" baseline="0" noProof="0" dirty="0">
              <a:ln w="10160">
                <a:solidFill>
                  <a:srgbClr val="5B9BD5"/>
                </a:solidFill>
                <a:prstDash val="solid"/>
              </a:ln>
              <a:solidFill>
                <a:srgbClr val="FFFFFF"/>
              </a:solidFill>
              <a:effectLst>
                <a:glow rad="228600">
                  <a:srgbClr val="ED7D31">
                    <a:satMod val="175000"/>
                    <a:alpha val="40000"/>
                  </a:srgbClr>
                </a:glow>
                <a:outerShdw blurRad="38100" dist="22860" dir="5400000" algn="tl" rotWithShape="0">
                  <a:srgbClr val="000000">
                    <a:alpha val="30000"/>
                  </a:srgbClr>
                </a:outerShdw>
              </a:effectLst>
              <a:uLnTx/>
              <a:uFillTx/>
              <a:latin typeface="Times New Roman" panose="02020603050405020304"/>
              <a:ea typeface="+mn-ea"/>
              <a:cs typeface="+mn-cs"/>
            </a:endParaRPr>
          </a:p>
        </p:txBody>
      </p:sp>
      <p:sp>
        <p:nvSpPr>
          <p:cNvPr id="10" name="Title 1">
            <a:extLst>
              <a:ext uri="{FF2B5EF4-FFF2-40B4-BE49-F238E27FC236}">
                <a16:creationId xmlns:a16="http://schemas.microsoft.com/office/drawing/2014/main" id="{21A1204D-4D64-4109-88F7-822BB0F30A6E}"/>
              </a:ext>
            </a:extLst>
          </p:cNvPr>
          <p:cNvSpPr txBox="1">
            <a:spLocks/>
          </p:cNvSpPr>
          <p:nvPr/>
        </p:nvSpPr>
        <p:spPr>
          <a:xfrm>
            <a:off x="508067" y="3496737"/>
            <a:ext cx="5168403" cy="2694941"/>
          </a:xfrm>
          <a:prstGeom prst="rect">
            <a:avLst/>
          </a:prstGeom>
          <a:solidFill>
            <a:schemeClr val="accent2">
              <a:alpha val="50000"/>
            </a:schemeClr>
          </a:solidFill>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4400" b="0" i="0" u="none"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5B9BD5">
                    <a:lumMod val="75000"/>
                  </a:srgbClr>
                </a:solidFill>
                <a:effectLst/>
                <a:uLnTx/>
                <a:uFillTx/>
                <a:latin typeface="Ravie" panose="04040805050809020602" pitchFamily="82" charset="0"/>
                <a:ea typeface="+mn-ea"/>
                <a:cs typeface="+mn-cs"/>
              </a:rPr>
              <a:t>RNA is Single-Stranded</a:t>
            </a:r>
            <a:endParaRPr kumimoji="0" lang="en-US" sz="6000" b="0" i="0" u="none" strike="noStrike" kern="1200" cap="none" spc="0" normalizeH="0" baseline="0" noProof="0" dirty="0">
              <a:ln>
                <a:noFill/>
              </a:ln>
              <a:solidFill>
                <a:prstClr val="white"/>
              </a:solidFill>
              <a:effectLst/>
              <a:uLnTx/>
              <a:uFillTx/>
              <a:latin typeface="Ravie" panose="04040805050809020602" pitchFamily="82" charset="0"/>
              <a:ea typeface="+mn-ea"/>
              <a:cs typeface="+mn-cs"/>
            </a:endParaRPr>
          </a:p>
        </p:txBody>
      </p:sp>
      <p:sp>
        <p:nvSpPr>
          <p:cNvPr id="2" name="Arrow: Right 1">
            <a:extLst>
              <a:ext uri="{FF2B5EF4-FFF2-40B4-BE49-F238E27FC236}">
                <a16:creationId xmlns:a16="http://schemas.microsoft.com/office/drawing/2014/main" id="{C550E4AD-CEC6-43E8-8631-CF5BE596A88D}"/>
              </a:ext>
            </a:extLst>
          </p:cNvPr>
          <p:cNvSpPr/>
          <p:nvPr/>
        </p:nvSpPr>
        <p:spPr>
          <a:xfrm>
            <a:off x="5134358" y="172546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13" name="Arrow: Right 12">
            <a:extLst>
              <a:ext uri="{FF2B5EF4-FFF2-40B4-BE49-F238E27FC236}">
                <a16:creationId xmlns:a16="http://schemas.microsoft.com/office/drawing/2014/main" id="{62794166-0012-418C-974B-9300C0D9DE06}"/>
              </a:ext>
            </a:extLst>
          </p:cNvPr>
          <p:cNvSpPr/>
          <p:nvPr/>
        </p:nvSpPr>
        <p:spPr>
          <a:xfrm>
            <a:off x="5044072" y="451353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Tree>
    <p:extLst>
      <p:ext uri="{BB962C8B-B14F-4D97-AF65-F5344CB8AC3E}">
        <p14:creationId xmlns:p14="http://schemas.microsoft.com/office/powerpoint/2010/main" val="4269931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11" grpId="0"/>
      <p:bldP spid="10" grpId="0" animBg="1"/>
      <p:bldP spid="2"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Rounded Corners 52">
            <a:extLst>
              <a:ext uri="{FF2B5EF4-FFF2-40B4-BE49-F238E27FC236}">
                <a16:creationId xmlns:a16="http://schemas.microsoft.com/office/drawing/2014/main" id="{6B084886-49EA-4E10-BD4D-725D2DDB4C7F}"/>
              </a:ext>
            </a:extLst>
          </p:cNvPr>
          <p:cNvSpPr/>
          <p:nvPr/>
        </p:nvSpPr>
        <p:spPr>
          <a:xfrm>
            <a:off x="8247776" y="4303057"/>
            <a:ext cx="3674377" cy="2053653"/>
          </a:xfrm>
          <a:prstGeom prst="roundRect">
            <a:avLst/>
          </a:prstGeom>
          <a:solidFill>
            <a:schemeClr val="accent6">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a:ea typeface="+mn-ea"/>
              <a:cs typeface="+mn-cs"/>
            </a:endParaRPr>
          </a:p>
        </p:txBody>
      </p:sp>
      <p:sp>
        <p:nvSpPr>
          <p:cNvPr id="52" name="Rectangle: Rounded Corners 51">
            <a:extLst>
              <a:ext uri="{FF2B5EF4-FFF2-40B4-BE49-F238E27FC236}">
                <a16:creationId xmlns:a16="http://schemas.microsoft.com/office/drawing/2014/main" id="{AFE4A853-B127-4817-8878-B8201B4F55E1}"/>
              </a:ext>
            </a:extLst>
          </p:cNvPr>
          <p:cNvSpPr/>
          <p:nvPr/>
        </p:nvSpPr>
        <p:spPr>
          <a:xfrm>
            <a:off x="8247776" y="2592166"/>
            <a:ext cx="3674377" cy="1683525"/>
          </a:xfrm>
          <a:prstGeom prst="roundRect">
            <a:avLst/>
          </a:prstGeom>
          <a:solidFill>
            <a:srgbClr val="C27AD8">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a:ea typeface="+mn-ea"/>
              <a:cs typeface="+mn-cs"/>
            </a:endParaRPr>
          </a:p>
        </p:txBody>
      </p:sp>
      <p:sp>
        <p:nvSpPr>
          <p:cNvPr id="11" name="Rectangle 10">
            <a:extLst>
              <a:ext uri="{FF2B5EF4-FFF2-40B4-BE49-F238E27FC236}">
                <a16:creationId xmlns:a16="http://schemas.microsoft.com/office/drawing/2014/main" id="{6FBDFA86-51D3-4729-B154-7969183728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cxnSp>
        <p:nvCxnSpPr>
          <p:cNvPr id="13" name="Straight Connector 12">
            <a:extLst>
              <a:ext uri="{FF2B5EF4-FFF2-40B4-BE49-F238E27FC236}">
                <a16:creationId xmlns:a16="http://schemas.microsoft.com/office/drawing/2014/main" id="{0F1CE7C6-BE91-42A7-9214-F33FD918C38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C88E77-AB01-407D-89A3-2B72B8F93AD0}"/>
              </a:ext>
            </a:extLst>
          </p:cNvPr>
          <p:cNvSpPr>
            <a:spLocks noGrp="1"/>
          </p:cNvSpPr>
          <p:nvPr>
            <p:ph type="title"/>
          </p:nvPr>
        </p:nvSpPr>
        <p:spPr>
          <a:xfrm>
            <a:off x="1024129" y="585216"/>
            <a:ext cx="5062511" cy="1499616"/>
          </a:xfrm>
        </p:spPr>
        <p:txBody>
          <a:bodyPr>
            <a:normAutofit fontScale="90000"/>
          </a:bodyPr>
          <a:lstStyle/>
          <a:p>
            <a:r>
              <a:rPr lang="en-US" dirty="0">
                <a:solidFill>
                  <a:srgbClr val="FFFFFF"/>
                </a:solidFill>
                <a:latin typeface="Ravie" panose="04040805050809020602" pitchFamily="82" charset="0"/>
              </a:rPr>
              <a:t>Structure of Nucleic Acids</a:t>
            </a:r>
          </a:p>
        </p:txBody>
      </p:sp>
      <p:sp>
        <p:nvSpPr>
          <p:cNvPr id="3" name="Content Placeholder 2">
            <a:extLst>
              <a:ext uri="{FF2B5EF4-FFF2-40B4-BE49-F238E27FC236}">
                <a16:creationId xmlns:a16="http://schemas.microsoft.com/office/drawing/2014/main" id="{52ED8A71-2F84-4D15-A862-047E5410D7E2}"/>
              </a:ext>
            </a:extLst>
          </p:cNvPr>
          <p:cNvSpPr>
            <a:spLocks noGrp="1"/>
          </p:cNvSpPr>
          <p:nvPr>
            <p:ph idx="1"/>
          </p:nvPr>
        </p:nvSpPr>
        <p:spPr>
          <a:xfrm>
            <a:off x="635270" y="2084832"/>
            <a:ext cx="5081232" cy="3931920"/>
          </a:xfrm>
        </p:spPr>
        <p:txBody>
          <a:bodyPr>
            <a:normAutofit fontScale="85000" lnSpcReduction="20000"/>
          </a:bodyPr>
          <a:lstStyle/>
          <a:p>
            <a:r>
              <a:rPr lang="en-US" sz="3600" dirty="0">
                <a:solidFill>
                  <a:srgbClr val="FFFFFF"/>
                </a:solidFill>
              </a:rPr>
              <a:t>DNA and RNA are Nucleic Acids</a:t>
            </a:r>
          </a:p>
          <a:p>
            <a:r>
              <a:rPr lang="en-US" sz="3600" dirty="0">
                <a:solidFill>
                  <a:srgbClr val="FFFFFF"/>
                </a:solidFill>
              </a:rPr>
              <a:t>Nucleic Acids are composed of a String of Nucleotides </a:t>
            </a:r>
          </a:p>
          <a:p>
            <a:pPr lvl="1"/>
            <a:r>
              <a:rPr lang="en-US" sz="3600" dirty="0">
                <a:solidFill>
                  <a:srgbClr val="FFFFFF"/>
                </a:solidFill>
              </a:rPr>
              <a:t>Each nucleotide has the same general structure:</a:t>
            </a:r>
          </a:p>
          <a:p>
            <a:pPr lvl="2"/>
            <a:r>
              <a:rPr lang="en-US" sz="3600" dirty="0">
                <a:solidFill>
                  <a:srgbClr val="FFFFFF"/>
                </a:solidFill>
              </a:rPr>
              <a:t>A Phosphate Group</a:t>
            </a:r>
          </a:p>
          <a:p>
            <a:pPr lvl="2"/>
            <a:r>
              <a:rPr lang="en-US" sz="3600" dirty="0">
                <a:solidFill>
                  <a:srgbClr val="FFFFFF"/>
                </a:solidFill>
              </a:rPr>
              <a:t>A Type of Ribose Sugar</a:t>
            </a:r>
          </a:p>
          <a:p>
            <a:pPr lvl="2"/>
            <a:r>
              <a:rPr lang="en-US" sz="3600" dirty="0">
                <a:solidFill>
                  <a:srgbClr val="FFFFFF"/>
                </a:solidFill>
              </a:rPr>
              <a:t>A Nitrogenous Base</a:t>
            </a:r>
          </a:p>
          <a:p>
            <a:pPr marL="0" indent="0">
              <a:buNone/>
            </a:pPr>
            <a:endParaRPr lang="en-US" sz="3600" dirty="0">
              <a:solidFill>
                <a:srgbClr val="FFFFFF"/>
              </a:solidFill>
            </a:endParaRPr>
          </a:p>
        </p:txBody>
      </p:sp>
      <p:sp>
        <p:nvSpPr>
          <p:cNvPr id="7" name="Rectangle: Rounded Corners 6">
            <a:extLst>
              <a:ext uri="{FF2B5EF4-FFF2-40B4-BE49-F238E27FC236}">
                <a16:creationId xmlns:a16="http://schemas.microsoft.com/office/drawing/2014/main" id="{9040D798-A7A5-4EB4-8D54-D8714FC5C9EC}"/>
              </a:ext>
            </a:extLst>
          </p:cNvPr>
          <p:cNvSpPr/>
          <p:nvPr/>
        </p:nvSpPr>
        <p:spPr>
          <a:xfrm>
            <a:off x="8196044" y="792767"/>
            <a:ext cx="3674377" cy="1778403"/>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panose="02020603050405020304"/>
              <a:ea typeface="+mn-ea"/>
              <a:cs typeface="+mn-cs"/>
            </a:endParaRPr>
          </a:p>
        </p:txBody>
      </p:sp>
      <p:sp>
        <p:nvSpPr>
          <p:cNvPr id="8" name="Arrow: Right 7">
            <a:extLst>
              <a:ext uri="{FF2B5EF4-FFF2-40B4-BE49-F238E27FC236}">
                <a16:creationId xmlns:a16="http://schemas.microsoft.com/office/drawing/2014/main" id="{63255943-4E47-4398-B1B6-823369AC8C5E}"/>
              </a:ext>
            </a:extLst>
          </p:cNvPr>
          <p:cNvSpPr/>
          <p:nvPr/>
        </p:nvSpPr>
        <p:spPr>
          <a:xfrm>
            <a:off x="5878770" y="1158315"/>
            <a:ext cx="2176211" cy="1164817"/>
          </a:xfrm>
          <a:prstGeom prst="rightArrow">
            <a:avLst/>
          </a:prstGeom>
          <a:solidFill>
            <a:srgbClr val="FF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a:ea typeface="+mn-ea"/>
                <a:cs typeface="+mn-cs"/>
              </a:rPr>
              <a:t>NUCLEOTIDE</a:t>
            </a:r>
          </a:p>
        </p:txBody>
      </p:sp>
      <p:sp>
        <p:nvSpPr>
          <p:cNvPr id="4" name="Pentagon 3">
            <a:extLst>
              <a:ext uri="{FF2B5EF4-FFF2-40B4-BE49-F238E27FC236}">
                <a16:creationId xmlns:a16="http://schemas.microsoft.com/office/drawing/2014/main" id="{A60CE39B-86C9-44FF-992E-E1FF2DD2E631}"/>
              </a:ext>
            </a:extLst>
          </p:cNvPr>
          <p:cNvSpPr/>
          <p:nvPr/>
        </p:nvSpPr>
        <p:spPr>
          <a:xfrm>
            <a:off x="9135611" y="1493240"/>
            <a:ext cx="1125404" cy="1034561"/>
          </a:xfrm>
          <a:prstGeom prst="pent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dornS Condensed Sans" panose="02000506000000020004" pitchFamily="50" charset="0"/>
                <a:ea typeface="+mn-ea"/>
                <a:cs typeface="+mn-cs"/>
              </a:rPr>
              <a:t>Sugar</a:t>
            </a:r>
          </a:p>
        </p:txBody>
      </p:sp>
      <p:sp>
        <p:nvSpPr>
          <p:cNvPr id="6" name="Oval 5">
            <a:extLst>
              <a:ext uri="{FF2B5EF4-FFF2-40B4-BE49-F238E27FC236}">
                <a16:creationId xmlns:a16="http://schemas.microsoft.com/office/drawing/2014/main" id="{C8279755-2CED-4E07-BE2A-F36E14052BEA}"/>
              </a:ext>
            </a:extLst>
          </p:cNvPr>
          <p:cNvSpPr/>
          <p:nvPr/>
        </p:nvSpPr>
        <p:spPr>
          <a:xfrm>
            <a:off x="8615541" y="982138"/>
            <a:ext cx="795192" cy="692397"/>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a:ea typeface="+mn-ea"/>
                <a:cs typeface="+mn-cs"/>
              </a:rPr>
              <a:t> PO</a:t>
            </a:r>
            <a:r>
              <a:rPr kumimoji="0" lang="en-US" sz="1100" b="1" i="0" u="none" strike="noStrike" kern="1200" cap="none" spc="0" normalizeH="0" baseline="-25000" noProof="0" dirty="0">
                <a:ln>
                  <a:noFill/>
                </a:ln>
                <a:solidFill>
                  <a:prstClr val="white"/>
                </a:solidFill>
                <a:effectLst>
                  <a:outerShdw blurRad="38100" dist="38100" dir="2700000" algn="tl">
                    <a:srgbClr val="000000">
                      <a:alpha val="43137"/>
                    </a:srgbClr>
                  </a:outerShdw>
                </a:effectLst>
                <a:uLnTx/>
                <a:uFillTx/>
                <a:latin typeface="Times New Roman" panose="02020603050405020304"/>
                <a:ea typeface="+mn-ea"/>
                <a:cs typeface="+mn-cs"/>
              </a:rPr>
              <a:t>4</a:t>
            </a:r>
            <a:r>
              <a:rPr kumimoji="0" lang="en-US" sz="1100" b="1"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Times New Roman" panose="02020603050405020304"/>
                <a:ea typeface="+mn-ea"/>
                <a:cs typeface="+mn-cs"/>
              </a:rPr>
              <a:t>3−</a:t>
            </a:r>
            <a:endParaRPr kumimoji="0" lang="en-US" sz="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dornS Condensed Sans" panose="02000506000000020004" pitchFamily="50" charset="0"/>
              <a:ea typeface="+mn-ea"/>
              <a:cs typeface="+mn-cs"/>
            </a:endParaRPr>
          </a:p>
        </p:txBody>
      </p:sp>
      <p:sp>
        <p:nvSpPr>
          <p:cNvPr id="9" name="Rectangle: Rounded Corners 8">
            <a:extLst>
              <a:ext uri="{FF2B5EF4-FFF2-40B4-BE49-F238E27FC236}">
                <a16:creationId xmlns:a16="http://schemas.microsoft.com/office/drawing/2014/main" id="{68B64AB2-A934-4674-87E8-6A507CAC4F1E}"/>
              </a:ext>
            </a:extLst>
          </p:cNvPr>
          <p:cNvSpPr/>
          <p:nvPr/>
        </p:nvSpPr>
        <p:spPr>
          <a:xfrm>
            <a:off x="10399026" y="1665223"/>
            <a:ext cx="1327602" cy="487253"/>
          </a:xfrm>
          <a:prstGeom prst="roundRect">
            <a:avLst/>
          </a:prstGeom>
          <a:solidFill>
            <a:srgbClr val="FF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dornS Condensed Sans" panose="02000506000000020004" pitchFamily="50" charset="0"/>
                <a:ea typeface="+mn-ea"/>
                <a:cs typeface="+mn-cs"/>
              </a:rPr>
              <a:t>Nitrogenous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dornS Condensed Sans" panose="02000506000000020004" pitchFamily="50" charset="0"/>
                <a:ea typeface="+mn-ea"/>
                <a:cs typeface="+mn-cs"/>
              </a:rPr>
              <a:t>BASE</a:t>
            </a:r>
          </a:p>
        </p:txBody>
      </p:sp>
      <p:cxnSp>
        <p:nvCxnSpPr>
          <p:cNvPr id="22" name="Straight Connector 21">
            <a:extLst>
              <a:ext uri="{FF2B5EF4-FFF2-40B4-BE49-F238E27FC236}">
                <a16:creationId xmlns:a16="http://schemas.microsoft.com/office/drawing/2014/main" id="{19D32541-5022-4AC0-9769-59909F1505D2}"/>
              </a:ext>
            </a:extLst>
          </p:cNvPr>
          <p:cNvCxnSpPr>
            <a:cxnSpLocks/>
            <a:endCxn id="4" idx="1"/>
          </p:cNvCxnSpPr>
          <p:nvPr/>
        </p:nvCxnSpPr>
        <p:spPr>
          <a:xfrm>
            <a:off x="9048548" y="1670262"/>
            <a:ext cx="87064" cy="2181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D1D7BB7-8B27-4D89-826D-3BC0D32AE08A}"/>
              </a:ext>
            </a:extLst>
          </p:cNvPr>
          <p:cNvCxnSpPr>
            <a:cxnSpLocks/>
            <a:endCxn id="9" idx="1"/>
          </p:cNvCxnSpPr>
          <p:nvPr/>
        </p:nvCxnSpPr>
        <p:spPr>
          <a:xfrm>
            <a:off x="10256730" y="1908850"/>
            <a:ext cx="1422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1F11CC4-69FB-4C16-9EC7-FBEC50112FFD}"/>
              </a:ext>
            </a:extLst>
          </p:cNvPr>
          <p:cNvCxnSpPr>
            <a:cxnSpLocks/>
            <a:stCxn id="4" idx="2"/>
            <a:endCxn id="30" idx="7"/>
          </p:cNvCxnSpPr>
          <p:nvPr/>
        </p:nvCxnSpPr>
        <p:spPr>
          <a:xfrm flipH="1">
            <a:off x="9243601" y="2527798"/>
            <a:ext cx="106944" cy="18841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E87A1A7C-B5AC-4414-9970-A75754B19B9E}"/>
              </a:ext>
            </a:extLst>
          </p:cNvPr>
          <p:cNvSpPr/>
          <p:nvPr/>
        </p:nvSpPr>
        <p:spPr>
          <a:xfrm>
            <a:off x="8564862" y="2614816"/>
            <a:ext cx="795192" cy="692397"/>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a:ea typeface="+mn-ea"/>
                <a:cs typeface="+mn-cs"/>
              </a:rPr>
              <a:t> PO</a:t>
            </a:r>
            <a:r>
              <a:rPr kumimoji="0" lang="en-US" sz="1100" b="1" i="0" u="none" strike="noStrike" kern="1200" cap="none" spc="0" normalizeH="0" baseline="-25000" noProof="0" dirty="0">
                <a:ln>
                  <a:noFill/>
                </a:ln>
                <a:solidFill>
                  <a:prstClr val="white"/>
                </a:solidFill>
                <a:effectLst>
                  <a:outerShdw blurRad="38100" dist="38100" dir="2700000" algn="tl">
                    <a:srgbClr val="000000">
                      <a:alpha val="43137"/>
                    </a:srgbClr>
                  </a:outerShdw>
                </a:effectLst>
                <a:uLnTx/>
                <a:uFillTx/>
                <a:latin typeface="Times New Roman" panose="02020603050405020304"/>
                <a:ea typeface="+mn-ea"/>
                <a:cs typeface="+mn-cs"/>
              </a:rPr>
              <a:t>4</a:t>
            </a:r>
            <a:r>
              <a:rPr kumimoji="0" lang="en-US" sz="1100" b="1"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Times New Roman" panose="02020603050405020304"/>
                <a:ea typeface="+mn-ea"/>
                <a:cs typeface="+mn-cs"/>
              </a:rPr>
              <a:t>3−</a:t>
            </a:r>
            <a:endParaRPr kumimoji="0" lang="en-US" sz="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dornS Condensed Sans" panose="02000506000000020004" pitchFamily="50" charset="0"/>
              <a:ea typeface="+mn-ea"/>
              <a:cs typeface="+mn-cs"/>
            </a:endParaRPr>
          </a:p>
        </p:txBody>
      </p:sp>
      <p:sp>
        <p:nvSpPr>
          <p:cNvPr id="35" name="Pentagon 34">
            <a:extLst>
              <a:ext uri="{FF2B5EF4-FFF2-40B4-BE49-F238E27FC236}">
                <a16:creationId xmlns:a16="http://schemas.microsoft.com/office/drawing/2014/main" id="{0A981C62-1FD4-42BF-8679-0BFF81ACEC30}"/>
              </a:ext>
            </a:extLst>
          </p:cNvPr>
          <p:cNvSpPr/>
          <p:nvPr/>
        </p:nvSpPr>
        <p:spPr>
          <a:xfrm>
            <a:off x="9109377" y="3144258"/>
            <a:ext cx="1125404" cy="1034561"/>
          </a:xfrm>
          <a:prstGeom prst="pent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dornS Condensed Sans" panose="02000506000000020004" pitchFamily="50" charset="0"/>
                <a:ea typeface="+mn-ea"/>
                <a:cs typeface="+mn-cs"/>
              </a:rPr>
              <a:t>Sugar</a:t>
            </a:r>
          </a:p>
        </p:txBody>
      </p:sp>
      <p:sp>
        <p:nvSpPr>
          <p:cNvPr id="37" name="Rectangle: Rounded Corners 36">
            <a:extLst>
              <a:ext uri="{FF2B5EF4-FFF2-40B4-BE49-F238E27FC236}">
                <a16:creationId xmlns:a16="http://schemas.microsoft.com/office/drawing/2014/main" id="{C041C4E4-F756-4507-8FF9-F30BF6E8D99C}"/>
              </a:ext>
            </a:extLst>
          </p:cNvPr>
          <p:cNvSpPr/>
          <p:nvPr/>
        </p:nvSpPr>
        <p:spPr>
          <a:xfrm>
            <a:off x="10372792" y="3316241"/>
            <a:ext cx="1327602" cy="487253"/>
          </a:xfrm>
          <a:prstGeom prst="roundRect">
            <a:avLst/>
          </a:prstGeom>
          <a:solidFill>
            <a:srgbClr val="FF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dornS Condensed Sans" panose="02000506000000020004" pitchFamily="50" charset="0"/>
                <a:ea typeface="+mn-ea"/>
                <a:cs typeface="+mn-cs"/>
              </a:rPr>
              <a:t>Nitrogenous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dornS Condensed Sans" panose="02000506000000020004" pitchFamily="50" charset="0"/>
                <a:ea typeface="+mn-ea"/>
                <a:cs typeface="+mn-cs"/>
              </a:rPr>
              <a:t>BASE</a:t>
            </a:r>
          </a:p>
        </p:txBody>
      </p:sp>
      <p:cxnSp>
        <p:nvCxnSpPr>
          <p:cNvPr id="38" name="Straight Connector 37">
            <a:extLst>
              <a:ext uri="{FF2B5EF4-FFF2-40B4-BE49-F238E27FC236}">
                <a16:creationId xmlns:a16="http://schemas.microsoft.com/office/drawing/2014/main" id="{2910279C-A881-4915-9EEE-5C149FCCD5E5}"/>
              </a:ext>
            </a:extLst>
          </p:cNvPr>
          <p:cNvCxnSpPr>
            <a:cxnSpLocks/>
            <a:endCxn id="35" idx="1"/>
          </p:cNvCxnSpPr>
          <p:nvPr/>
        </p:nvCxnSpPr>
        <p:spPr>
          <a:xfrm>
            <a:off x="9022314" y="3321280"/>
            <a:ext cx="87064" cy="2181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2684B04-EDF2-4885-99F2-51BFCFB46020}"/>
              </a:ext>
            </a:extLst>
          </p:cNvPr>
          <p:cNvCxnSpPr>
            <a:cxnSpLocks/>
            <a:endCxn id="37" idx="1"/>
          </p:cNvCxnSpPr>
          <p:nvPr/>
        </p:nvCxnSpPr>
        <p:spPr>
          <a:xfrm>
            <a:off x="10230496" y="3559868"/>
            <a:ext cx="1422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0EF9CC4-E400-47AC-9CAC-2C762B37D8EB}"/>
              </a:ext>
            </a:extLst>
          </p:cNvPr>
          <p:cNvCxnSpPr>
            <a:cxnSpLocks/>
            <a:stCxn id="35" idx="2"/>
            <a:endCxn id="41" idx="7"/>
          </p:cNvCxnSpPr>
          <p:nvPr/>
        </p:nvCxnSpPr>
        <p:spPr>
          <a:xfrm flipH="1">
            <a:off x="9217367" y="4178816"/>
            <a:ext cx="106944" cy="18841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B4389D4C-EF8B-4074-B28E-B0155EBF6A21}"/>
              </a:ext>
            </a:extLst>
          </p:cNvPr>
          <p:cNvSpPr/>
          <p:nvPr/>
        </p:nvSpPr>
        <p:spPr>
          <a:xfrm>
            <a:off x="8538628" y="4265834"/>
            <a:ext cx="795192" cy="692397"/>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a:ea typeface="+mn-ea"/>
                <a:cs typeface="+mn-cs"/>
              </a:rPr>
              <a:t> PO</a:t>
            </a:r>
            <a:r>
              <a:rPr kumimoji="0" lang="en-US" sz="1100" b="1" i="0" u="none" strike="noStrike" kern="1200" cap="none" spc="0" normalizeH="0" baseline="-25000" noProof="0" dirty="0">
                <a:ln>
                  <a:noFill/>
                </a:ln>
                <a:solidFill>
                  <a:prstClr val="white"/>
                </a:solidFill>
                <a:effectLst>
                  <a:outerShdw blurRad="38100" dist="38100" dir="2700000" algn="tl">
                    <a:srgbClr val="000000">
                      <a:alpha val="43137"/>
                    </a:srgbClr>
                  </a:outerShdw>
                </a:effectLst>
                <a:uLnTx/>
                <a:uFillTx/>
                <a:latin typeface="Times New Roman" panose="02020603050405020304"/>
                <a:ea typeface="+mn-ea"/>
                <a:cs typeface="+mn-cs"/>
              </a:rPr>
              <a:t>4</a:t>
            </a:r>
            <a:r>
              <a:rPr kumimoji="0" lang="en-US" sz="1100" b="1"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Times New Roman" panose="02020603050405020304"/>
                <a:ea typeface="+mn-ea"/>
                <a:cs typeface="+mn-cs"/>
              </a:rPr>
              <a:t>3−</a:t>
            </a:r>
            <a:endParaRPr kumimoji="0" lang="en-US" sz="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dornS Condensed Sans" panose="02000506000000020004" pitchFamily="50" charset="0"/>
              <a:ea typeface="+mn-ea"/>
              <a:cs typeface="+mn-cs"/>
            </a:endParaRPr>
          </a:p>
        </p:txBody>
      </p:sp>
      <p:sp>
        <p:nvSpPr>
          <p:cNvPr id="42" name="Pentagon 41">
            <a:extLst>
              <a:ext uri="{FF2B5EF4-FFF2-40B4-BE49-F238E27FC236}">
                <a16:creationId xmlns:a16="http://schemas.microsoft.com/office/drawing/2014/main" id="{16783236-17B0-4B2A-AB94-F6CD5E3338DB}"/>
              </a:ext>
            </a:extLst>
          </p:cNvPr>
          <p:cNvSpPr/>
          <p:nvPr/>
        </p:nvSpPr>
        <p:spPr>
          <a:xfrm>
            <a:off x="9099868" y="4791797"/>
            <a:ext cx="1125404" cy="1034561"/>
          </a:xfrm>
          <a:prstGeom prst="pentagon">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dornS Condensed Sans" panose="02000506000000020004" pitchFamily="50" charset="0"/>
                <a:ea typeface="+mn-ea"/>
                <a:cs typeface="+mn-cs"/>
              </a:rPr>
              <a:t>Sugar</a:t>
            </a:r>
          </a:p>
        </p:txBody>
      </p:sp>
      <p:sp>
        <p:nvSpPr>
          <p:cNvPr id="44" name="Rectangle: Rounded Corners 43">
            <a:extLst>
              <a:ext uri="{FF2B5EF4-FFF2-40B4-BE49-F238E27FC236}">
                <a16:creationId xmlns:a16="http://schemas.microsoft.com/office/drawing/2014/main" id="{0A91E42E-DD81-4D84-B799-F71739718894}"/>
              </a:ext>
            </a:extLst>
          </p:cNvPr>
          <p:cNvSpPr/>
          <p:nvPr/>
        </p:nvSpPr>
        <p:spPr>
          <a:xfrm>
            <a:off x="10363283" y="4963780"/>
            <a:ext cx="1327602" cy="487253"/>
          </a:xfrm>
          <a:prstGeom prst="roundRect">
            <a:avLst/>
          </a:prstGeom>
          <a:solidFill>
            <a:srgbClr val="FF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dornS Condensed Sans" panose="02000506000000020004" pitchFamily="50" charset="0"/>
                <a:ea typeface="+mn-ea"/>
                <a:cs typeface="+mn-cs"/>
              </a:rPr>
              <a:t>Nitrogenous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dornS Condensed Sans" panose="02000506000000020004" pitchFamily="50" charset="0"/>
                <a:ea typeface="+mn-ea"/>
                <a:cs typeface="+mn-cs"/>
              </a:rPr>
              <a:t>BASE</a:t>
            </a:r>
          </a:p>
        </p:txBody>
      </p:sp>
      <p:cxnSp>
        <p:nvCxnSpPr>
          <p:cNvPr id="45" name="Straight Connector 44">
            <a:extLst>
              <a:ext uri="{FF2B5EF4-FFF2-40B4-BE49-F238E27FC236}">
                <a16:creationId xmlns:a16="http://schemas.microsoft.com/office/drawing/2014/main" id="{09BA78F0-6F75-4EC6-8F7B-194C1FE0BC07}"/>
              </a:ext>
            </a:extLst>
          </p:cNvPr>
          <p:cNvCxnSpPr>
            <a:cxnSpLocks/>
            <a:endCxn id="42" idx="1"/>
          </p:cNvCxnSpPr>
          <p:nvPr/>
        </p:nvCxnSpPr>
        <p:spPr>
          <a:xfrm>
            <a:off x="9012805" y="4968819"/>
            <a:ext cx="87064" cy="2181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80C003D-D018-4A4D-B021-BB97D5D013FE}"/>
              </a:ext>
            </a:extLst>
          </p:cNvPr>
          <p:cNvCxnSpPr>
            <a:cxnSpLocks/>
            <a:endCxn id="44" idx="1"/>
          </p:cNvCxnSpPr>
          <p:nvPr/>
        </p:nvCxnSpPr>
        <p:spPr>
          <a:xfrm>
            <a:off x="10220987" y="5207407"/>
            <a:ext cx="1422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5AC0695-488D-4F14-83BD-61BFD0901E0B}"/>
              </a:ext>
            </a:extLst>
          </p:cNvPr>
          <p:cNvCxnSpPr>
            <a:cxnSpLocks/>
            <a:stCxn id="42" idx="2"/>
            <a:endCxn id="48" idx="7"/>
          </p:cNvCxnSpPr>
          <p:nvPr/>
        </p:nvCxnSpPr>
        <p:spPr>
          <a:xfrm flipH="1">
            <a:off x="9201164" y="5826355"/>
            <a:ext cx="113638" cy="15245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53ABBF12-F345-4134-9CEA-2054C6C3C9DF}"/>
              </a:ext>
            </a:extLst>
          </p:cNvPr>
          <p:cNvSpPr/>
          <p:nvPr/>
        </p:nvSpPr>
        <p:spPr>
          <a:xfrm>
            <a:off x="8789482" y="5916852"/>
            <a:ext cx="482315" cy="423084"/>
          </a:xfrm>
          <a:prstGeom prst="ellipse">
            <a:avLst/>
          </a:prstGeom>
          <a:solidFill>
            <a:srgbClr val="C27AD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dornS Condensed Sans" panose="02000506000000020004" pitchFamily="50" charset="0"/>
                <a:ea typeface="+mn-ea"/>
                <a:cs typeface="+mn-cs"/>
              </a:rPr>
              <a:t>OH</a:t>
            </a:r>
            <a:endParaRPr kumimoji="0" lang="en-US" sz="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dornS Condensed Sans" panose="02000506000000020004" pitchFamily="50" charset="0"/>
              <a:ea typeface="+mn-ea"/>
              <a:cs typeface="+mn-cs"/>
            </a:endParaRPr>
          </a:p>
        </p:txBody>
      </p:sp>
      <p:sp>
        <p:nvSpPr>
          <p:cNvPr id="54" name="Arrow: Right 53">
            <a:extLst>
              <a:ext uri="{FF2B5EF4-FFF2-40B4-BE49-F238E27FC236}">
                <a16:creationId xmlns:a16="http://schemas.microsoft.com/office/drawing/2014/main" id="{1CF5CC9E-FA58-4E98-B5BE-019C062C127E}"/>
              </a:ext>
            </a:extLst>
          </p:cNvPr>
          <p:cNvSpPr/>
          <p:nvPr/>
        </p:nvSpPr>
        <p:spPr>
          <a:xfrm>
            <a:off x="5914067" y="2806289"/>
            <a:ext cx="2176211" cy="1164817"/>
          </a:xfrm>
          <a:prstGeom prst="rightArrow">
            <a:avLst/>
          </a:prstGeom>
          <a:solidFill>
            <a:srgbClr val="FF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a:ea typeface="+mn-ea"/>
                <a:cs typeface="+mn-cs"/>
              </a:rPr>
              <a:t>NUCLEOTIDE</a:t>
            </a:r>
          </a:p>
        </p:txBody>
      </p:sp>
      <p:sp>
        <p:nvSpPr>
          <p:cNvPr id="55" name="Arrow: Right 54">
            <a:extLst>
              <a:ext uri="{FF2B5EF4-FFF2-40B4-BE49-F238E27FC236}">
                <a16:creationId xmlns:a16="http://schemas.microsoft.com/office/drawing/2014/main" id="{9337D300-24B9-4CA9-A1CE-30B4BDC28B5D}"/>
              </a:ext>
            </a:extLst>
          </p:cNvPr>
          <p:cNvSpPr/>
          <p:nvPr/>
        </p:nvSpPr>
        <p:spPr>
          <a:xfrm>
            <a:off x="5951187" y="4661538"/>
            <a:ext cx="2176211" cy="1164817"/>
          </a:xfrm>
          <a:prstGeom prst="rightArrow">
            <a:avLst/>
          </a:prstGeom>
          <a:solidFill>
            <a:srgbClr val="FF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a:ea typeface="+mn-ea"/>
                <a:cs typeface="+mn-cs"/>
              </a:rPr>
              <a:t>NUCLEOTIDE</a:t>
            </a:r>
          </a:p>
        </p:txBody>
      </p:sp>
    </p:spTree>
    <p:extLst>
      <p:ext uri="{BB962C8B-B14F-4D97-AF65-F5344CB8AC3E}">
        <p14:creationId xmlns:p14="http://schemas.microsoft.com/office/powerpoint/2010/main" val="7873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1000" fill="hold"/>
                                        <p:tgtEl>
                                          <p:spTgt spid="52"/>
                                        </p:tgtEl>
                                        <p:attrNameLst>
                                          <p:attrName>ppt_w</p:attrName>
                                        </p:attrNameLst>
                                      </p:cBhvr>
                                      <p:tavLst>
                                        <p:tav tm="0">
                                          <p:val>
                                            <p:fltVal val="0"/>
                                          </p:val>
                                        </p:tav>
                                        <p:tav tm="100000">
                                          <p:val>
                                            <p:strVal val="#ppt_w"/>
                                          </p:val>
                                        </p:tav>
                                      </p:tavLst>
                                    </p:anim>
                                    <p:anim calcmode="lin" valueType="num">
                                      <p:cBhvr>
                                        <p:cTn id="22" dur="1000" fill="hold"/>
                                        <p:tgtEl>
                                          <p:spTgt spid="52"/>
                                        </p:tgtEl>
                                        <p:attrNameLst>
                                          <p:attrName>ppt_h</p:attrName>
                                        </p:attrNameLst>
                                      </p:cBhvr>
                                      <p:tavLst>
                                        <p:tav tm="0">
                                          <p:val>
                                            <p:fltVal val="0"/>
                                          </p:val>
                                        </p:tav>
                                        <p:tav tm="100000">
                                          <p:val>
                                            <p:strVal val="#ppt_h"/>
                                          </p:val>
                                        </p:tav>
                                      </p:tavLst>
                                    </p:anim>
                                    <p:anim calcmode="lin" valueType="num">
                                      <p:cBhvr>
                                        <p:cTn id="23" dur="1000" fill="hold"/>
                                        <p:tgtEl>
                                          <p:spTgt spid="52"/>
                                        </p:tgtEl>
                                        <p:attrNameLst>
                                          <p:attrName>style.rotation</p:attrName>
                                        </p:attrNameLst>
                                      </p:cBhvr>
                                      <p:tavLst>
                                        <p:tav tm="0">
                                          <p:val>
                                            <p:fltVal val="90"/>
                                          </p:val>
                                        </p:tav>
                                        <p:tav tm="100000">
                                          <p:val>
                                            <p:fltVal val="0"/>
                                          </p:val>
                                        </p:tav>
                                      </p:tavLst>
                                    </p:anim>
                                    <p:animEffect transition="in" filter="fade">
                                      <p:cBhvr>
                                        <p:cTn id="24" dur="1000"/>
                                        <p:tgtEl>
                                          <p:spTgt spid="52"/>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p:cTn id="28" dur="1000" fill="hold"/>
                                        <p:tgtEl>
                                          <p:spTgt spid="53"/>
                                        </p:tgtEl>
                                        <p:attrNameLst>
                                          <p:attrName>ppt_w</p:attrName>
                                        </p:attrNameLst>
                                      </p:cBhvr>
                                      <p:tavLst>
                                        <p:tav tm="0">
                                          <p:val>
                                            <p:fltVal val="0"/>
                                          </p:val>
                                        </p:tav>
                                        <p:tav tm="100000">
                                          <p:val>
                                            <p:strVal val="#ppt_w"/>
                                          </p:val>
                                        </p:tav>
                                      </p:tavLst>
                                    </p:anim>
                                    <p:anim calcmode="lin" valueType="num">
                                      <p:cBhvr>
                                        <p:cTn id="29" dur="1000" fill="hold"/>
                                        <p:tgtEl>
                                          <p:spTgt spid="53"/>
                                        </p:tgtEl>
                                        <p:attrNameLst>
                                          <p:attrName>ppt_h</p:attrName>
                                        </p:attrNameLst>
                                      </p:cBhvr>
                                      <p:tavLst>
                                        <p:tav tm="0">
                                          <p:val>
                                            <p:fltVal val="0"/>
                                          </p:val>
                                        </p:tav>
                                        <p:tav tm="100000">
                                          <p:val>
                                            <p:strVal val="#ppt_h"/>
                                          </p:val>
                                        </p:tav>
                                      </p:tavLst>
                                    </p:anim>
                                    <p:anim calcmode="lin" valueType="num">
                                      <p:cBhvr>
                                        <p:cTn id="30" dur="1000" fill="hold"/>
                                        <p:tgtEl>
                                          <p:spTgt spid="53"/>
                                        </p:tgtEl>
                                        <p:attrNameLst>
                                          <p:attrName>style.rotation</p:attrName>
                                        </p:attrNameLst>
                                      </p:cBhvr>
                                      <p:tavLst>
                                        <p:tav tm="0">
                                          <p:val>
                                            <p:fltVal val="90"/>
                                          </p:val>
                                        </p:tav>
                                        <p:tav tm="100000">
                                          <p:val>
                                            <p:fltVal val="0"/>
                                          </p:val>
                                        </p:tav>
                                      </p:tavLst>
                                    </p:anim>
                                    <p:animEffect transition="in" filter="fade">
                                      <p:cBhvr>
                                        <p:cTn id="31" dur="1000"/>
                                        <p:tgtEl>
                                          <p:spTgt spid="53"/>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1000" fill="hold"/>
                                        <p:tgtEl>
                                          <p:spTgt spid="54"/>
                                        </p:tgtEl>
                                        <p:attrNameLst>
                                          <p:attrName>ppt_w</p:attrName>
                                        </p:attrNameLst>
                                      </p:cBhvr>
                                      <p:tavLst>
                                        <p:tav tm="0">
                                          <p:val>
                                            <p:fltVal val="0"/>
                                          </p:val>
                                        </p:tav>
                                        <p:tav tm="100000">
                                          <p:val>
                                            <p:strVal val="#ppt_w"/>
                                          </p:val>
                                        </p:tav>
                                      </p:tavLst>
                                    </p:anim>
                                    <p:anim calcmode="lin" valueType="num">
                                      <p:cBhvr>
                                        <p:cTn id="36" dur="1000" fill="hold"/>
                                        <p:tgtEl>
                                          <p:spTgt spid="54"/>
                                        </p:tgtEl>
                                        <p:attrNameLst>
                                          <p:attrName>ppt_h</p:attrName>
                                        </p:attrNameLst>
                                      </p:cBhvr>
                                      <p:tavLst>
                                        <p:tav tm="0">
                                          <p:val>
                                            <p:fltVal val="0"/>
                                          </p:val>
                                        </p:tav>
                                        <p:tav tm="100000">
                                          <p:val>
                                            <p:strVal val="#ppt_h"/>
                                          </p:val>
                                        </p:tav>
                                      </p:tavLst>
                                    </p:anim>
                                    <p:anim calcmode="lin" valueType="num">
                                      <p:cBhvr>
                                        <p:cTn id="37" dur="1000" fill="hold"/>
                                        <p:tgtEl>
                                          <p:spTgt spid="54"/>
                                        </p:tgtEl>
                                        <p:attrNameLst>
                                          <p:attrName>style.rotation</p:attrName>
                                        </p:attrNameLst>
                                      </p:cBhvr>
                                      <p:tavLst>
                                        <p:tav tm="0">
                                          <p:val>
                                            <p:fltVal val="90"/>
                                          </p:val>
                                        </p:tav>
                                        <p:tav tm="100000">
                                          <p:val>
                                            <p:fltVal val="0"/>
                                          </p:val>
                                        </p:tav>
                                      </p:tavLst>
                                    </p:anim>
                                    <p:animEffect transition="in" filter="fade">
                                      <p:cBhvr>
                                        <p:cTn id="38" dur="1000"/>
                                        <p:tgtEl>
                                          <p:spTgt spid="54"/>
                                        </p:tgtEl>
                                      </p:cBhvr>
                                    </p:animEffect>
                                  </p:childTnLst>
                                </p:cTn>
                              </p:par>
                            </p:childTnLst>
                          </p:cTn>
                        </p:par>
                        <p:par>
                          <p:cTn id="39" fill="hold">
                            <p:stCondLst>
                              <p:cond delay="5000"/>
                            </p:stCondLst>
                            <p:childTnLst>
                              <p:par>
                                <p:cTn id="40" presetID="31" presetClass="entr" presetSubtype="0" fill="hold" grpId="0" nodeType="after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p:cTn id="42" dur="1000" fill="hold"/>
                                        <p:tgtEl>
                                          <p:spTgt spid="55"/>
                                        </p:tgtEl>
                                        <p:attrNameLst>
                                          <p:attrName>ppt_w</p:attrName>
                                        </p:attrNameLst>
                                      </p:cBhvr>
                                      <p:tavLst>
                                        <p:tav tm="0">
                                          <p:val>
                                            <p:fltVal val="0"/>
                                          </p:val>
                                        </p:tav>
                                        <p:tav tm="100000">
                                          <p:val>
                                            <p:strVal val="#ppt_w"/>
                                          </p:val>
                                        </p:tav>
                                      </p:tavLst>
                                    </p:anim>
                                    <p:anim calcmode="lin" valueType="num">
                                      <p:cBhvr>
                                        <p:cTn id="43" dur="1000" fill="hold"/>
                                        <p:tgtEl>
                                          <p:spTgt spid="55"/>
                                        </p:tgtEl>
                                        <p:attrNameLst>
                                          <p:attrName>ppt_h</p:attrName>
                                        </p:attrNameLst>
                                      </p:cBhvr>
                                      <p:tavLst>
                                        <p:tav tm="0">
                                          <p:val>
                                            <p:fltVal val="0"/>
                                          </p:val>
                                        </p:tav>
                                        <p:tav tm="100000">
                                          <p:val>
                                            <p:strVal val="#ppt_h"/>
                                          </p:val>
                                        </p:tav>
                                      </p:tavLst>
                                    </p:anim>
                                    <p:anim calcmode="lin" valueType="num">
                                      <p:cBhvr>
                                        <p:cTn id="44" dur="1000" fill="hold"/>
                                        <p:tgtEl>
                                          <p:spTgt spid="55"/>
                                        </p:tgtEl>
                                        <p:attrNameLst>
                                          <p:attrName>style.rotation</p:attrName>
                                        </p:attrNameLst>
                                      </p:cBhvr>
                                      <p:tavLst>
                                        <p:tav tm="0">
                                          <p:val>
                                            <p:fltVal val="90"/>
                                          </p:val>
                                        </p:tav>
                                        <p:tav tm="100000">
                                          <p:val>
                                            <p:fltVal val="0"/>
                                          </p:val>
                                        </p:tav>
                                      </p:tavLst>
                                    </p:anim>
                                    <p:animEffect transition="in" filter="fade">
                                      <p:cBhvr>
                                        <p:cTn id="4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7" grpId="0" animBg="1"/>
      <p:bldP spid="8" grpId="0" animBg="1"/>
      <p:bldP spid="54" grpId="0" animBg="1"/>
      <p:bldP spid="5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lipart&#10;&#10;Description generated with very high confidence">
            <a:extLst>
              <a:ext uri="{FF2B5EF4-FFF2-40B4-BE49-F238E27FC236}">
                <a16:creationId xmlns:a16="http://schemas.microsoft.com/office/drawing/2014/main" id="{1E1996AF-D9D9-4B93-A77F-D922DD1DA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450291" y="1133768"/>
            <a:ext cx="2516897" cy="8704268"/>
          </a:xfrm>
          <a:prstGeom prst="rect">
            <a:avLst/>
          </a:prstGeom>
        </p:spPr>
      </p:pic>
      <p:pic>
        <p:nvPicPr>
          <p:cNvPr id="5" name="Content Placeholder 4" descr="A picture containing table&#10;&#10;Description generated with high confidence">
            <a:extLst>
              <a:ext uri="{FF2B5EF4-FFF2-40B4-BE49-F238E27FC236}">
                <a16:creationId xmlns:a16="http://schemas.microsoft.com/office/drawing/2014/main" id="{984D7A7D-CD26-46D9-9801-57D765AFA1A8}"/>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69483" b="98868" l="40224" r="55545">
                        <a14:foregroundMark x1="49562" y1="69523" x2="49562" y2="69523"/>
                        <a14:foregroundMark x1="51897" y1="97979" x2="51897" y2="97979"/>
                        <a14:foregroundMark x1="46498" y1="98868" x2="46498" y2="98868"/>
                      </a14:backgroundRemoval>
                    </a14:imgEffect>
                  </a14:imgLayer>
                </a14:imgProps>
              </a:ext>
              <a:ext uri="{28A0092B-C50C-407E-A947-70E740481C1C}">
                <a14:useLocalDpi xmlns:a14="http://schemas.microsoft.com/office/drawing/2010/main" val="0"/>
              </a:ext>
            </a:extLst>
          </a:blip>
          <a:srcRect l="38393" t="66684" r="42526" b="-386"/>
          <a:stretch/>
        </p:blipFill>
        <p:spPr>
          <a:xfrm>
            <a:off x="8456978" y="113650"/>
            <a:ext cx="3001993" cy="6379225"/>
          </a:xfrm>
        </p:spPr>
      </p:pic>
      <p:sp>
        <p:nvSpPr>
          <p:cNvPr id="2" name="Title 1">
            <a:extLst>
              <a:ext uri="{FF2B5EF4-FFF2-40B4-BE49-F238E27FC236}">
                <a16:creationId xmlns:a16="http://schemas.microsoft.com/office/drawing/2014/main" id="{C3A224D1-74C7-40C6-B6FE-F42336AECB44}"/>
              </a:ext>
            </a:extLst>
          </p:cNvPr>
          <p:cNvSpPr>
            <a:spLocks noGrp="1"/>
          </p:cNvSpPr>
          <p:nvPr>
            <p:ph type="title"/>
          </p:nvPr>
        </p:nvSpPr>
        <p:spPr>
          <a:xfrm>
            <a:off x="0" y="0"/>
            <a:ext cx="8953995" cy="4658137"/>
          </a:xfrm>
        </p:spPr>
        <p:txBody>
          <a:bodyPr>
            <a:normAutofit fontScale="90000"/>
          </a:bodyPr>
          <a:lstStyle/>
          <a:p>
            <a:pPr algn="ctr"/>
            <a:r>
              <a:rPr lang="en-US" sz="6600" dirty="0">
                <a:solidFill>
                  <a:srgbClr val="0070C0"/>
                </a:solidFill>
                <a:latin typeface="Ravie" panose="04040805050809020602" pitchFamily="82" charset="0"/>
              </a:rPr>
              <a:t>The Differences Between DNA Nucleotides and RNA Nucleotides</a:t>
            </a:r>
          </a:p>
        </p:txBody>
      </p:sp>
    </p:spTree>
    <p:extLst>
      <p:ext uri="{BB962C8B-B14F-4D97-AF65-F5344CB8AC3E}">
        <p14:creationId xmlns:p14="http://schemas.microsoft.com/office/powerpoint/2010/main" val="2972231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03A2F6-A584-4AAC-BBAF-056F418B65EB}"/>
              </a:ext>
            </a:extLst>
          </p:cNvPr>
          <p:cNvSpPr>
            <a:spLocks noGrp="1"/>
          </p:cNvSpPr>
          <p:nvPr>
            <p:ph idx="1"/>
          </p:nvPr>
        </p:nvSpPr>
        <p:spPr>
          <a:xfrm>
            <a:off x="176245" y="1356494"/>
            <a:ext cx="5854698" cy="5411951"/>
          </a:xfrm>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a:normAutofit/>
          </a:bodyPr>
          <a:lstStyle/>
          <a:p>
            <a:r>
              <a:rPr lang="en-US" dirty="0"/>
              <a:t>RNA and DNA Nucleotides Both Contain a Phosphate Group</a:t>
            </a:r>
          </a:p>
          <a:p>
            <a:pPr lvl="1"/>
            <a:endParaRPr lang="en-US" b="1" dirty="0">
              <a:solidFill>
                <a:srgbClr val="C00000"/>
              </a:solidFill>
            </a:endParaRPr>
          </a:p>
          <a:p>
            <a:endParaRPr lang="en-US" dirty="0"/>
          </a:p>
        </p:txBody>
      </p:sp>
      <p:pic>
        <p:nvPicPr>
          <p:cNvPr id="13" name="Picture 12" descr="A picture containing screenshot&#10;&#10;Description generated with high confidence">
            <a:extLst>
              <a:ext uri="{FF2B5EF4-FFF2-40B4-BE49-F238E27FC236}">
                <a16:creationId xmlns:a16="http://schemas.microsoft.com/office/drawing/2014/main" id="{C5BD1ED3-58ED-44D5-A4E6-CD073196E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0943" y="0"/>
            <a:ext cx="6161057" cy="3497344"/>
          </a:xfrm>
          <a:prstGeom prst="rect">
            <a:avLst/>
          </a:prstGeom>
        </p:spPr>
      </p:pic>
      <p:pic>
        <p:nvPicPr>
          <p:cNvPr id="15" name="Picture 14" descr="A picture containing screenshot&#10;&#10;Description generated with high confidence">
            <a:extLst>
              <a:ext uri="{FF2B5EF4-FFF2-40B4-BE49-F238E27FC236}">
                <a16:creationId xmlns:a16="http://schemas.microsoft.com/office/drawing/2014/main" id="{FC31E7EC-9E10-411B-B5F0-B487502C6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7709" y="3384223"/>
            <a:ext cx="6124291" cy="3473778"/>
          </a:xfrm>
          <a:prstGeom prst="rect">
            <a:avLst/>
          </a:prstGeom>
        </p:spPr>
      </p:pic>
      <p:sp>
        <p:nvSpPr>
          <p:cNvPr id="7" name="Title 1">
            <a:extLst>
              <a:ext uri="{FF2B5EF4-FFF2-40B4-BE49-F238E27FC236}">
                <a16:creationId xmlns:a16="http://schemas.microsoft.com/office/drawing/2014/main" id="{C06601A6-10AF-4815-9213-503390CAADEE}"/>
              </a:ext>
            </a:extLst>
          </p:cNvPr>
          <p:cNvSpPr txBox="1">
            <a:spLocks/>
          </p:cNvSpPr>
          <p:nvPr/>
        </p:nvSpPr>
        <p:spPr>
          <a:xfrm>
            <a:off x="176246" y="90519"/>
            <a:ext cx="5891464" cy="1643278"/>
          </a:xfrm>
          <a:prstGeom prst="rect">
            <a:avLst/>
          </a:prstGeom>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Ravie" panose="04040805050809020602" pitchFamily="82" charset="0"/>
                <a:ea typeface="+mj-ea"/>
                <a:cs typeface="+mj-cs"/>
              </a:rPr>
              <a:t>DNA Nucleotides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Ravie" panose="04040805050809020602" pitchFamily="82" charset="0"/>
                <a:ea typeface="+mj-ea"/>
                <a:cs typeface="+mj-cs"/>
              </a:rPr>
              <a:t>vs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Ravie" panose="04040805050809020602" pitchFamily="82" charset="0"/>
                <a:ea typeface="+mj-ea"/>
                <a:cs typeface="+mj-cs"/>
              </a:rPr>
              <a:t>RNA Nucleotides</a:t>
            </a:r>
          </a:p>
        </p:txBody>
      </p:sp>
    </p:spTree>
    <p:extLst>
      <p:ext uri="{BB962C8B-B14F-4D97-AF65-F5344CB8AC3E}">
        <p14:creationId xmlns:p14="http://schemas.microsoft.com/office/powerpoint/2010/main" val="824051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73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A66F79-8892-4813-8698-AAD57B33B358}"/>
              </a:ext>
            </a:extLst>
          </p:cNvPr>
          <p:cNvSpPr>
            <a:spLocks noGrp="1"/>
          </p:cNvSpPr>
          <p:nvPr>
            <p:ph type="title"/>
          </p:nvPr>
        </p:nvSpPr>
        <p:spPr>
          <a:xfrm>
            <a:off x="524256" y="4767072"/>
            <a:ext cx="6594189" cy="1625210"/>
          </a:xfrm>
        </p:spPr>
        <p:txBody>
          <a:bodyPr>
            <a:normAutofit/>
          </a:bodyPr>
          <a:lstStyle/>
          <a:p>
            <a:pPr algn="r"/>
            <a:r>
              <a:rPr lang="en-US" b="1">
                <a:solidFill>
                  <a:srgbClr val="FFFFFF"/>
                </a:solidFill>
              </a:rPr>
              <a:t>Covalent bonds</a:t>
            </a:r>
            <a:endParaRPr lang="en-US">
              <a:solidFill>
                <a:srgbClr val="FFFFFF"/>
              </a:solidFill>
            </a:endParaRPr>
          </a:p>
        </p:txBody>
      </p:sp>
      <p:pic>
        <p:nvPicPr>
          <p:cNvPr id="5" name="Picture 2" descr="Image result for covalent bonds&quot;">
            <a:extLst>
              <a:ext uri="{FF2B5EF4-FFF2-40B4-BE49-F238E27FC236}">
                <a16:creationId xmlns:a16="http://schemas.microsoft.com/office/drawing/2014/main" id="{965CA0A1-989B-40B2-9CEF-25390B9E21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36" r="6151" b="-2"/>
          <a:stretch/>
        </p:blipFill>
        <p:spPr bwMode="auto">
          <a:xfrm rot="21600000">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463CCBC-7AEB-425A-B264-20EC7CC35F89}"/>
              </a:ext>
            </a:extLst>
          </p:cNvPr>
          <p:cNvSpPr>
            <a:spLocks noGrp="1"/>
          </p:cNvSpPr>
          <p:nvPr>
            <p:ph idx="1"/>
          </p:nvPr>
        </p:nvSpPr>
        <p:spPr>
          <a:xfrm>
            <a:off x="8029319" y="917725"/>
            <a:ext cx="3424739" cy="4852362"/>
          </a:xfrm>
        </p:spPr>
        <p:txBody>
          <a:bodyPr anchor="ctr">
            <a:normAutofit/>
          </a:bodyPr>
          <a:lstStyle/>
          <a:p>
            <a:r>
              <a:rPr lang="en-US" sz="2000">
                <a:solidFill>
                  <a:srgbClr val="FFFFFF"/>
                </a:solidFill>
              </a:rPr>
              <a:t>    In a covalent bond, electrons are SHARED between the atoms. </a:t>
            </a:r>
          </a:p>
          <a:p>
            <a:r>
              <a:rPr lang="en-US" sz="2000">
                <a:solidFill>
                  <a:srgbClr val="FFFFFF"/>
                </a:solidFill>
              </a:rPr>
              <a:t>The outer shells actual overlap in this type of bond. </a:t>
            </a:r>
          </a:p>
          <a:p>
            <a:r>
              <a:rPr lang="en-US" sz="2000">
                <a:solidFill>
                  <a:srgbClr val="FFFFFF"/>
                </a:solidFill>
              </a:rPr>
              <a:t>Covalent bonds a very strong, which makes them important for building the macromolecules that organisms need like DNA and complex proteins. </a:t>
            </a:r>
          </a:p>
          <a:p>
            <a:r>
              <a:rPr lang="en-US" sz="2000">
                <a:solidFill>
                  <a:srgbClr val="FFFFFF"/>
                </a:solidFill>
              </a:rPr>
              <a:t>The backbone of these macromolecules are held together by covalent bonds. </a:t>
            </a:r>
          </a:p>
        </p:txBody>
      </p:sp>
    </p:spTree>
    <p:extLst>
      <p:ext uri="{BB962C8B-B14F-4D97-AF65-F5344CB8AC3E}">
        <p14:creationId xmlns:p14="http://schemas.microsoft.com/office/powerpoint/2010/main" val="37112871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03A2F6-A584-4AAC-BBAF-056F418B65EB}"/>
              </a:ext>
            </a:extLst>
          </p:cNvPr>
          <p:cNvSpPr>
            <a:spLocks noGrp="1"/>
          </p:cNvSpPr>
          <p:nvPr>
            <p:ph idx="1"/>
          </p:nvPr>
        </p:nvSpPr>
        <p:spPr>
          <a:xfrm>
            <a:off x="176245" y="1960775"/>
            <a:ext cx="5854698" cy="4807670"/>
          </a:xfrm>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a:normAutofit/>
          </a:bodyPr>
          <a:lstStyle/>
          <a:p>
            <a:r>
              <a:rPr lang="en-US" dirty="0"/>
              <a:t>RNA and DNA Nucleotides Both Contain A Sugar Molecule</a:t>
            </a:r>
          </a:p>
          <a:p>
            <a:pPr lvl="1"/>
            <a:r>
              <a:rPr lang="en-US" dirty="0"/>
              <a:t>DNA Nucleotide have a </a:t>
            </a:r>
            <a:r>
              <a:rPr lang="en-US" b="1" dirty="0">
                <a:solidFill>
                  <a:srgbClr val="C00000"/>
                </a:solidFill>
              </a:rPr>
              <a:t>Deoxy-Ribose</a:t>
            </a:r>
            <a:r>
              <a:rPr lang="en-US" dirty="0"/>
              <a:t> Sugar Molecule</a:t>
            </a:r>
          </a:p>
          <a:p>
            <a:pPr lvl="1"/>
            <a:r>
              <a:rPr lang="en-US" dirty="0"/>
              <a:t>RNA Nucleotide have a </a:t>
            </a:r>
            <a:r>
              <a:rPr lang="en-US" b="1" dirty="0">
                <a:solidFill>
                  <a:srgbClr val="C00000"/>
                </a:solidFill>
              </a:rPr>
              <a:t>Ribose</a:t>
            </a:r>
            <a:r>
              <a:rPr lang="en-US" dirty="0"/>
              <a:t> Sugar Molecule</a:t>
            </a:r>
          </a:p>
          <a:p>
            <a:pPr lvl="1"/>
            <a:endParaRPr lang="en-US" dirty="0"/>
          </a:p>
          <a:p>
            <a:r>
              <a:rPr lang="en-US" dirty="0"/>
              <a:t>This is why DNA stands for </a:t>
            </a:r>
            <a:r>
              <a:rPr lang="en-US" b="1" u="sng" dirty="0">
                <a:solidFill>
                  <a:srgbClr val="C00000"/>
                </a:solidFill>
              </a:rPr>
              <a:t>D</a:t>
            </a:r>
            <a:r>
              <a:rPr lang="en-US" dirty="0"/>
              <a:t>eoxyribo</a:t>
            </a:r>
            <a:r>
              <a:rPr lang="en-US" b="1" u="sng" dirty="0">
                <a:solidFill>
                  <a:srgbClr val="C00000"/>
                </a:solidFill>
              </a:rPr>
              <a:t>n</a:t>
            </a:r>
            <a:r>
              <a:rPr lang="en-US" dirty="0"/>
              <a:t>ucleic </a:t>
            </a:r>
            <a:r>
              <a:rPr lang="en-US" b="1" u="sng" dirty="0">
                <a:solidFill>
                  <a:srgbClr val="C00000"/>
                </a:solidFill>
              </a:rPr>
              <a:t>A</a:t>
            </a:r>
            <a:r>
              <a:rPr lang="en-US" dirty="0"/>
              <a:t>cid</a:t>
            </a:r>
          </a:p>
          <a:p>
            <a:r>
              <a:rPr lang="en-US" dirty="0"/>
              <a:t>And RNA stands for </a:t>
            </a:r>
            <a:r>
              <a:rPr lang="en-US" b="1" u="sng" dirty="0">
                <a:solidFill>
                  <a:srgbClr val="C00000"/>
                </a:solidFill>
              </a:rPr>
              <a:t>R</a:t>
            </a:r>
            <a:r>
              <a:rPr lang="en-US" dirty="0"/>
              <a:t>ibo</a:t>
            </a:r>
            <a:r>
              <a:rPr lang="en-US" b="1" u="sng" dirty="0">
                <a:solidFill>
                  <a:srgbClr val="C00000"/>
                </a:solidFill>
              </a:rPr>
              <a:t>n</a:t>
            </a:r>
            <a:r>
              <a:rPr lang="en-US" dirty="0"/>
              <a:t>ucleic </a:t>
            </a:r>
            <a:r>
              <a:rPr lang="en-US" b="1" u="sng" dirty="0">
                <a:solidFill>
                  <a:srgbClr val="C00000"/>
                </a:solidFill>
              </a:rPr>
              <a:t>A</a:t>
            </a:r>
            <a:r>
              <a:rPr lang="en-US" dirty="0"/>
              <a:t>cid</a:t>
            </a:r>
          </a:p>
          <a:p>
            <a:pPr marL="0" indent="0">
              <a:buNone/>
            </a:pPr>
            <a:endParaRPr lang="en-US" dirty="0"/>
          </a:p>
          <a:p>
            <a:pPr lvl="1"/>
            <a:endParaRPr lang="en-US" b="1" dirty="0">
              <a:solidFill>
                <a:srgbClr val="C00000"/>
              </a:solidFill>
            </a:endParaRPr>
          </a:p>
          <a:p>
            <a:endParaRPr lang="en-US" dirty="0"/>
          </a:p>
        </p:txBody>
      </p:sp>
      <p:sp>
        <p:nvSpPr>
          <p:cNvPr id="6" name="Title 1">
            <a:extLst>
              <a:ext uri="{FF2B5EF4-FFF2-40B4-BE49-F238E27FC236}">
                <a16:creationId xmlns:a16="http://schemas.microsoft.com/office/drawing/2014/main" id="{3F31DAE7-17B6-44BB-9FA5-7721AABC7670}"/>
              </a:ext>
            </a:extLst>
          </p:cNvPr>
          <p:cNvSpPr txBox="1">
            <a:spLocks/>
          </p:cNvSpPr>
          <p:nvPr/>
        </p:nvSpPr>
        <p:spPr>
          <a:xfrm>
            <a:off x="176246" y="90519"/>
            <a:ext cx="5891464" cy="1643278"/>
          </a:xfrm>
          <a:prstGeom prst="rect">
            <a:avLst/>
          </a:prstGeom>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Ravie" panose="04040805050809020602" pitchFamily="82" charset="0"/>
                <a:ea typeface="+mj-ea"/>
                <a:cs typeface="+mj-cs"/>
              </a:rPr>
              <a:t>DNA Nucleotides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Ravie" panose="04040805050809020602" pitchFamily="82" charset="0"/>
                <a:ea typeface="+mj-ea"/>
                <a:cs typeface="+mj-cs"/>
              </a:rPr>
              <a:t>vs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Ravie" panose="04040805050809020602" pitchFamily="82" charset="0"/>
                <a:ea typeface="+mj-ea"/>
                <a:cs typeface="+mj-cs"/>
              </a:rPr>
              <a:t>RNA Nucleotides</a:t>
            </a:r>
          </a:p>
        </p:txBody>
      </p:sp>
      <p:pic>
        <p:nvPicPr>
          <p:cNvPr id="13" name="Picture 12" descr="A picture containing screenshot&#10;&#10;Description generated with high confidence">
            <a:extLst>
              <a:ext uri="{FF2B5EF4-FFF2-40B4-BE49-F238E27FC236}">
                <a16:creationId xmlns:a16="http://schemas.microsoft.com/office/drawing/2014/main" id="{C5BD1ED3-58ED-44D5-A4E6-CD073196E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7709" y="0"/>
            <a:ext cx="6161057" cy="3497344"/>
          </a:xfrm>
          <a:prstGeom prst="rect">
            <a:avLst/>
          </a:prstGeom>
        </p:spPr>
      </p:pic>
      <p:pic>
        <p:nvPicPr>
          <p:cNvPr id="15" name="Picture 14" descr="A picture containing screenshot&#10;&#10;Description generated with high confidence">
            <a:extLst>
              <a:ext uri="{FF2B5EF4-FFF2-40B4-BE49-F238E27FC236}">
                <a16:creationId xmlns:a16="http://schemas.microsoft.com/office/drawing/2014/main" id="{FC31E7EC-9E10-411B-B5F0-B487502C6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7709" y="3384223"/>
            <a:ext cx="6124291" cy="3473778"/>
          </a:xfrm>
          <a:prstGeom prst="rect">
            <a:avLst/>
          </a:prstGeom>
        </p:spPr>
      </p:pic>
      <p:sp>
        <p:nvSpPr>
          <p:cNvPr id="4" name="Oval 3">
            <a:extLst>
              <a:ext uri="{FF2B5EF4-FFF2-40B4-BE49-F238E27FC236}">
                <a16:creationId xmlns:a16="http://schemas.microsoft.com/office/drawing/2014/main" id="{7B52641E-66CB-4B86-8D57-4B69AC13BDDF}"/>
              </a:ext>
            </a:extLst>
          </p:cNvPr>
          <p:cNvSpPr/>
          <p:nvPr/>
        </p:nvSpPr>
        <p:spPr>
          <a:xfrm>
            <a:off x="8578390" y="1583703"/>
            <a:ext cx="2413263" cy="18005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9AB7E168-D8B4-40B3-B0A5-A4D2E434723B}"/>
              </a:ext>
            </a:extLst>
          </p:cNvPr>
          <p:cNvSpPr/>
          <p:nvPr/>
        </p:nvSpPr>
        <p:spPr>
          <a:xfrm>
            <a:off x="8476266" y="4967925"/>
            <a:ext cx="2413263" cy="18005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381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par>
                          <p:cTn id="28" fill="hold">
                            <p:stCondLst>
                              <p:cond delay="12000"/>
                            </p:stCondLst>
                            <p:childTnLst>
                              <p:par>
                                <p:cTn id="29" presetID="31"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par>
                          <p:cTn id="35" fill="hold">
                            <p:stCondLst>
                              <p:cond delay="13000"/>
                            </p:stCondLst>
                            <p:childTnLst>
                              <p:par>
                                <p:cTn id="36" presetID="31"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fltVal val="0"/>
                                          </p:val>
                                        </p:tav>
                                        <p:tav tm="100000">
                                          <p:val>
                                            <p:strVal val="#ppt_w"/>
                                          </p:val>
                                        </p:tav>
                                      </p:tavLst>
                                    </p:anim>
                                    <p:anim calcmode="lin" valueType="num">
                                      <p:cBhvr>
                                        <p:cTn id="39" dur="1000" fill="hold"/>
                                        <p:tgtEl>
                                          <p:spTgt spid="9"/>
                                        </p:tgtEl>
                                        <p:attrNameLst>
                                          <p:attrName>ppt_h</p:attrName>
                                        </p:attrNameLst>
                                      </p:cBhvr>
                                      <p:tavLst>
                                        <p:tav tm="0">
                                          <p:val>
                                            <p:fltVal val="0"/>
                                          </p:val>
                                        </p:tav>
                                        <p:tav tm="100000">
                                          <p:val>
                                            <p:strVal val="#ppt_h"/>
                                          </p:val>
                                        </p:tav>
                                      </p:tavLst>
                                    </p:anim>
                                    <p:anim calcmode="lin" valueType="num">
                                      <p:cBhvr>
                                        <p:cTn id="40" dur="1000" fill="hold"/>
                                        <p:tgtEl>
                                          <p:spTgt spid="9"/>
                                        </p:tgtEl>
                                        <p:attrNameLst>
                                          <p:attrName>style.rotation</p:attrName>
                                        </p:attrNameLst>
                                      </p:cBhvr>
                                      <p:tavLst>
                                        <p:tav tm="0">
                                          <p:val>
                                            <p:fltVal val="90"/>
                                          </p:val>
                                        </p:tav>
                                        <p:tav tm="100000">
                                          <p:val>
                                            <p:fltVal val="0"/>
                                          </p:val>
                                        </p:tav>
                                      </p:tavLst>
                                    </p:anim>
                                    <p:animEffect transition="in" filter="fade">
                                      <p:cBhvr>
                                        <p:cTn id="4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0A3F20-AF93-4850-8003-3E550D05E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808" y="1930159"/>
            <a:ext cx="9747567" cy="48373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Content Placeholder 2">
            <a:extLst>
              <a:ext uri="{FF2B5EF4-FFF2-40B4-BE49-F238E27FC236}">
                <a16:creationId xmlns:a16="http://schemas.microsoft.com/office/drawing/2014/main" id="{AF03A2F6-A584-4AAC-BBAF-056F418B65EB}"/>
              </a:ext>
            </a:extLst>
          </p:cNvPr>
          <p:cNvSpPr>
            <a:spLocks noGrp="1"/>
          </p:cNvSpPr>
          <p:nvPr>
            <p:ph idx="1"/>
          </p:nvPr>
        </p:nvSpPr>
        <p:spPr>
          <a:xfrm>
            <a:off x="0" y="0"/>
            <a:ext cx="5919754" cy="2343969"/>
          </a:xfr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dirty="0"/>
              <a:t>The 4 Nitrogenous Bases in </a:t>
            </a:r>
            <a:r>
              <a:rPr lang="en-US" b="1" u="sng" dirty="0"/>
              <a:t>DNA</a:t>
            </a:r>
            <a:r>
              <a:rPr lang="en-US" dirty="0"/>
              <a:t> are </a:t>
            </a:r>
          </a:p>
          <a:p>
            <a:pPr lvl="1"/>
            <a:r>
              <a:rPr lang="en-US" dirty="0"/>
              <a:t>Adenine (A)</a:t>
            </a:r>
          </a:p>
          <a:p>
            <a:pPr lvl="1"/>
            <a:r>
              <a:rPr lang="en-US" dirty="0"/>
              <a:t>Cytosine (C)</a:t>
            </a:r>
          </a:p>
          <a:p>
            <a:pPr lvl="1"/>
            <a:r>
              <a:rPr lang="en-US" dirty="0"/>
              <a:t>Guanine (G)</a:t>
            </a:r>
          </a:p>
          <a:p>
            <a:pPr lvl="1"/>
            <a:r>
              <a:rPr lang="en-US" b="1" dirty="0">
                <a:solidFill>
                  <a:srgbClr val="C00000"/>
                </a:solidFill>
              </a:rPr>
              <a:t>Thymine (T) in DNA ONLY </a:t>
            </a:r>
          </a:p>
          <a:p>
            <a:pPr lvl="1"/>
            <a:endParaRPr lang="en-US" b="1" dirty="0">
              <a:solidFill>
                <a:srgbClr val="C00000"/>
              </a:solidFill>
            </a:endParaRPr>
          </a:p>
          <a:p>
            <a:pPr marL="457200" lvl="1" indent="0">
              <a:buNone/>
            </a:pPr>
            <a:endParaRPr lang="en-US" b="1" dirty="0">
              <a:solidFill>
                <a:srgbClr val="C00000"/>
              </a:solidFill>
            </a:endParaRPr>
          </a:p>
        </p:txBody>
      </p:sp>
      <p:sp>
        <p:nvSpPr>
          <p:cNvPr id="7" name="Title 1">
            <a:extLst>
              <a:ext uri="{FF2B5EF4-FFF2-40B4-BE49-F238E27FC236}">
                <a16:creationId xmlns:a16="http://schemas.microsoft.com/office/drawing/2014/main" id="{0679F609-586B-46CA-B018-14C6D79B6A37}"/>
              </a:ext>
            </a:extLst>
          </p:cNvPr>
          <p:cNvSpPr txBox="1">
            <a:spLocks/>
          </p:cNvSpPr>
          <p:nvPr/>
        </p:nvSpPr>
        <p:spPr>
          <a:xfrm>
            <a:off x="6531428" y="90518"/>
            <a:ext cx="5660571" cy="1346395"/>
          </a:xfrm>
          <a:prstGeom prst="rect">
            <a:avLst/>
          </a:prstGeom>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Ravie" panose="04040805050809020602" pitchFamily="82" charset="0"/>
                <a:ea typeface="+mj-ea"/>
                <a:cs typeface="+mj-cs"/>
              </a:rPr>
              <a:t>DNA Nucleotides vs RNA Nucleotides</a:t>
            </a:r>
          </a:p>
        </p:txBody>
      </p:sp>
      <p:sp>
        <p:nvSpPr>
          <p:cNvPr id="10" name="Rectangle 9">
            <a:extLst>
              <a:ext uri="{FF2B5EF4-FFF2-40B4-BE49-F238E27FC236}">
                <a16:creationId xmlns:a16="http://schemas.microsoft.com/office/drawing/2014/main" id="{496E0E8B-A4A3-447E-A795-7657F6729106}"/>
              </a:ext>
            </a:extLst>
          </p:cNvPr>
          <p:cNvSpPr/>
          <p:nvPr/>
        </p:nvSpPr>
        <p:spPr>
          <a:xfrm>
            <a:off x="8175878" y="5064038"/>
            <a:ext cx="1380506"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Ravie" panose="04040805050809020602" pitchFamily="82" charset="0"/>
                <a:ea typeface="+mn-ea"/>
                <a:cs typeface="+mn-cs"/>
              </a:rPr>
              <a:t>DNA</a:t>
            </a:r>
            <a:endParaRPr kumimoji="0" lang="en-US" sz="36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Tree>
    <p:extLst>
      <p:ext uri="{BB962C8B-B14F-4D97-AF65-F5344CB8AC3E}">
        <p14:creationId xmlns:p14="http://schemas.microsoft.com/office/powerpoint/2010/main" val="107301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03A2F6-A584-4AAC-BBAF-056F418B65EB}"/>
              </a:ext>
            </a:extLst>
          </p:cNvPr>
          <p:cNvSpPr>
            <a:spLocks noGrp="1"/>
          </p:cNvSpPr>
          <p:nvPr>
            <p:ph idx="1"/>
          </p:nvPr>
        </p:nvSpPr>
        <p:spPr>
          <a:xfrm>
            <a:off x="213011" y="1800519"/>
            <a:ext cx="5854698" cy="4722829"/>
          </a:xfrm>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dirty="0"/>
              <a:t>The 4 Nitrogenous Bases in </a:t>
            </a:r>
            <a:r>
              <a:rPr lang="en-US" b="1" u="sng" dirty="0"/>
              <a:t>DNA</a:t>
            </a:r>
            <a:r>
              <a:rPr lang="en-US" dirty="0"/>
              <a:t> are </a:t>
            </a:r>
          </a:p>
          <a:p>
            <a:pPr lvl="1"/>
            <a:r>
              <a:rPr lang="en-US" dirty="0"/>
              <a:t>Adenine (A)</a:t>
            </a:r>
          </a:p>
          <a:p>
            <a:pPr lvl="1"/>
            <a:r>
              <a:rPr lang="en-US" dirty="0"/>
              <a:t>Cytosine (C)</a:t>
            </a:r>
          </a:p>
          <a:p>
            <a:pPr lvl="1"/>
            <a:r>
              <a:rPr lang="en-US" dirty="0"/>
              <a:t>Guanine (G)</a:t>
            </a:r>
          </a:p>
          <a:p>
            <a:pPr lvl="1"/>
            <a:r>
              <a:rPr lang="en-US" b="1" dirty="0">
                <a:solidFill>
                  <a:srgbClr val="C00000"/>
                </a:solidFill>
              </a:rPr>
              <a:t>Thymine (T) in DNA ONLY </a:t>
            </a:r>
          </a:p>
          <a:p>
            <a:pPr lvl="1"/>
            <a:endParaRPr lang="en-US" b="1" dirty="0">
              <a:solidFill>
                <a:srgbClr val="C00000"/>
              </a:solidFill>
            </a:endParaRPr>
          </a:p>
          <a:p>
            <a:r>
              <a:rPr lang="en-US" dirty="0"/>
              <a:t>The 4 Nitrogenous Bases in </a:t>
            </a:r>
            <a:r>
              <a:rPr lang="en-US" b="1" u="sng" dirty="0"/>
              <a:t>RNA</a:t>
            </a:r>
            <a:r>
              <a:rPr lang="en-US" dirty="0"/>
              <a:t> are </a:t>
            </a:r>
          </a:p>
          <a:p>
            <a:pPr marL="742950" lvl="1" indent="-285750"/>
            <a:r>
              <a:rPr lang="en-US" dirty="0"/>
              <a:t>Adenine (A)</a:t>
            </a:r>
          </a:p>
          <a:p>
            <a:pPr marL="742950" lvl="1" indent="-285750"/>
            <a:r>
              <a:rPr lang="en-US" dirty="0"/>
              <a:t>Cytosine (C)</a:t>
            </a:r>
          </a:p>
          <a:p>
            <a:pPr marL="742950" lvl="1" indent="-285750"/>
            <a:r>
              <a:rPr lang="en-US" dirty="0"/>
              <a:t>Guanine (G)</a:t>
            </a:r>
          </a:p>
          <a:p>
            <a:pPr marL="742950" lvl="1" indent="-285750"/>
            <a:r>
              <a:rPr lang="en-US" b="1" dirty="0">
                <a:solidFill>
                  <a:srgbClr val="C00000"/>
                </a:solidFill>
              </a:rPr>
              <a:t>Uracil (U) in RNA ONLY</a:t>
            </a:r>
          </a:p>
          <a:p>
            <a:pPr marL="457200" lvl="1" indent="0">
              <a:buNone/>
            </a:pPr>
            <a:endParaRPr lang="en-US" b="1" dirty="0">
              <a:solidFill>
                <a:srgbClr val="C00000"/>
              </a:solidFill>
            </a:endParaRPr>
          </a:p>
        </p:txBody>
      </p:sp>
      <p:pic>
        <p:nvPicPr>
          <p:cNvPr id="9" name="Picture 8" descr="A picture containing map&#10;&#10;Description generated with high confidence">
            <a:extLst>
              <a:ext uri="{FF2B5EF4-FFF2-40B4-BE49-F238E27FC236}">
                <a16:creationId xmlns:a16="http://schemas.microsoft.com/office/drawing/2014/main" id="{EA79E204-22D6-4F30-B89A-7903D076C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3797" y="55469"/>
            <a:ext cx="4588271" cy="6755396"/>
          </a:xfrm>
          <a:prstGeom prst="rect">
            <a:avLst/>
          </a:prstGeom>
          <a:ln>
            <a:noFill/>
          </a:ln>
          <a:effectLst>
            <a:outerShdw blurRad="190500" algn="tl" rotWithShape="0">
              <a:srgbClr val="000000">
                <a:alpha val="70000"/>
              </a:srgbClr>
            </a:outerShdw>
          </a:effectLst>
        </p:spPr>
      </p:pic>
      <p:sp>
        <p:nvSpPr>
          <p:cNvPr id="7" name="Title 1">
            <a:extLst>
              <a:ext uri="{FF2B5EF4-FFF2-40B4-BE49-F238E27FC236}">
                <a16:creationId xmlns:a16="http://schemas.microsoft.com/office/drawing/2014/main" id="{0679F609-586B-46CA-B018-14C6D79B6A37}"/>
              </a:ext>
            </a:extLst>
          </p:cNvPr>
          <p:cNvSpPr txBox="1">
            <a:spLocks/>
          </p:cNvSpPr>
          <p:nvPr/>
        </p:nvSpPr>
        <p:spPr>
          <a:xfrm>
            <a:off x="176246" y="90519"/>
            <a:ext cx="5891464" cy="1643278"/>
          </a:xfrm>
          <a:prstGeom prst="rect">
            <a:avLst/>
          </a:prstGeom>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Ravie" panose="04040805050809020602" pitchFamily="82" charset="0"/>
                <a:ea typeface="+mj-ea"/>
                <a:cs typeface="+mj-cs"/>
              </a:rPr>
              <a:t>DNA Nucleotides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Ravie" panose="04040805050809020602" pitchFamily="82" charset="0"/>
                <a:ea typeface="+mj-ea"/>
                <a:cs typeface="+mj-cs"/>
              </a:rPr>
              <a:t>vs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Ravie" panose="04040805050809020602" pitchFamily="82" charset="0"/>
                <a:ea typeface="+mj-ea"/>
                <a:cs typeface="+mj-cs"/>
              </a:rPr>
              <a:t>RNA Nucleotides</a:t>
            </a:r>
          </a:p>
        </p:txBody>
      </p:sp>
      <p:sp>
        <p:nvSpPr>
          <p:cNvPr id="2" name="Rectangle 1">
            <a:extLst>
              <a:ext uri="{FF2B5EF4-FFF2-40B4-BE49-F238E27FC236}">
                <a16:creationId xmlns:a16="http://schemas.microsoft.com/office/drawing/2014/main" id="{2230D840-DF3B-4885-B157-A0AA6C33E95E}"/>
              </a:ext>
            </a:extLst>
          </p:cNvPr>
          <p:cNvSpPr/>
          <p:nvPr/>
        </p:nvSpPr>
        <p:spPr>
          <a:xfrm>
            <a:off x="10539068" y="123903"/>
            <a:ext cx="1476686"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Ravie" panose="04040805050809020602" pitchFamily="82" charset="0"/>
                <a:ea typeface="+mn-ea"/>
                <a:cs typeface="+mn-cs"/>
              </a:rPr>
              <a:t>RNA</a:t>
            </a:r>
            <a:endParaRPr kumimoji="0" lang="en-US" sz="36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Tree>
    <p:extLst>
      <p:ext uri="{BB962C8B-B14F-4D97-AF65-F5344CB8AC3E}">
        <p14:creationId xmlns:p14="http://schemas.microsoft.com/office/powerpoint/2010/main" val="446010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ircle(in)">
                                      <p:cBhvr>
                                        <p:cTn id="29" dur="2000"/>
                                        <p:tgtEl>
                                          <p:spTgt spid="3">
                                            <p:txEl>
                                              <p:pRg st="6" end="6"/>
                                            </p:txEl>
                                          </p:spTgt>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ircle(in)">
                                      <p:cBhvr>
                                        <p:cTn id="32" dur="2000"/>
                                        <p:tgtEl>
                                          <p:spTgt spid="3">
                                            <p:txEl>
                                              <p:pRg st="7" end="7"/>
                                            </p:txEl>
                                          </p:spTgt>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circle(in)">
                                      <p:cBhvr>
                                        <p:cTn id="35" dur="2000"/>
                                        <p:tgtEl>
                                          <p:spTgt spid="3">
                                            <p:txEl>
                                              <p:pRg st="8" end="8"/>
                                            </p:txEl>
                                          </p:spTgt>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circle(in)">
                                      <p:cBhvr>
                                        <p:cTn id="38" dur="2000"/>
                                        <p:tgtEl>
                                          <p:spTgt spid="3">
                                            <p:txEl>
                                              <p:pRg st="9" end="9"/>
                                            </p:txEl>
                                          </p:spTgt>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circle(in)">
                                      <p:cBhvr>
                                        <p:cTn id="4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376EFB1-01CF-419F-ABF1-2AF02BBFCBD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6141396"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F9DEA15-78BD-4750-AA18-B9F28A6D5A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Picture">
            <a:extLst>
              <a:ext uri="{FF2B5EF4-FFF2-40B4-BE49-F238E27FC236}">
                <a16:creationId xmlns:a16="http://schemas.microsoft.com/office/drawing/2014/main" id="{1487B078-D31F-4B3B-9CE6-57095969B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511" y="484632"/>
            <a:ext cx="4700977" cy="57332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276521-46CD-4683-B24D-7143E0B7D38F}"/>
              </a:ext>
            </a:extLst>
          </p:cNvPr>
          <p:cNvSpPr>
            <a:spLocks noGrp="1"/>
          </p:cNvSpPr>
          <p:nvPr>
            <p:ph type="title"/>
          </p:nvPr>
        </p:nvSpPr>
        <p:spPr>
          <a:xfrm>
            <a:off x="6392598" y="640263"/>
            <a:ext cx="5221266" cy="1344975"/>
          </a:xfrm>
        </p:spPr>
        <p:txBody>
          <a:bodyPr>
            <a:normAutofit/>
          </a:bodyPr>
          <a:lstStyle/>
          <a:p>
            <a:pPr algn="ctr"/>
            <a:r>
              <a:rPr lang="en-US" sz="4000" dirty="0">
                <a:solidFill>
                  <a:schemeClr val="bg1"/>
                </a:solidFill>
                <a:latin typeface="Ravie" panose="04040805050809020602" pitchFamily="82" charset="0"/>
              </a:rPr>
              <a:t>DNA is Double Stranded</a:t>
            </a:r>
          </a:p>
        </p:txBody>
      </p:sp>
      <p:sp>
        <p:nvSpPr>
          <p:cNvPr id="3" name="Content Placeholder 2">
            <a:extLst>
              <a:ext uri="{FF2B5EF4-FFF2-40B4-BE49-F238E27FC236}">
                <a16:creationId xmlns:a16="http://schemas.microsoft.com/office/drawing/2014/main" id="{53FB8F52-EDA0-45D8-BB80-10CB80F19354}"/>
              </a:ext>
            </a:extLst>
          </p:cNvPr>
          <p:cNvSpPr>
            <a:spLocks noGrp="1"/>
          </p:cNvSpPr>
          <p:nvPr>
            <p:ph idx="1"/>
          </p:nvPr>
        </p:nvSpPr>
        <p:spPr>
          <a:xfrm>
            <a:off x="6391903" y="2894029"/>
            <a:ext cx="5235490" cy="3000744"/>
          </a:xfrm>
        </p:spPr>
        <p:txBody>
          <a:bodyPr>
            <a:normAutofit/>
          </a:bodyPr>
          <a:lstStyle/>
          <a:p>
            <a:r>
              <a:rPr lang="en-US" dirty="0">
                <a:solidFill>
                  <a:schemeClr val="bg1"/>
                </a:solidFill>
                <a:latin typeface="Ravie" panose="04040805050809020602" pitchFamily="82" charset="0"/>
              </a:rPr>
              <a:t>The DNA in all living organisms is DOUBLE STRANDED.</a:t>
            </a:r>
          </a:p>
        </p:txBody>
      </p:sp>
      <p:sp>
        <p:nvSpPr>
          <p:cNvPr id="8" name="Rectangle 7">
            <a:extLst>
              <a:ext uri="{FF2B5EF4-FFF2-40B4-BE49-F238E27FC236}">
                <a16:creationId xmlns:a16="http://schemas.microsoft.com/office/drawing/2014/main" id="{26B3707D-FEF8-469C-93FB-73DEA6FAE5CA}"/>
              </a:ext>
            </a:extLst>
          </p:cNvPr>
          <p:cNvSpPr/>
          <p:nvPr/>
        </p:nvSpPr>
        <p:spPr>
          <a:xfrm rot="16200000">
            <a:off x="-1462968" y="1862402"/>
            <a:ext cx="6159611" cy="2862322"/>
          </a:xfrm>
          <a:prstGeom prst="rect">
            <a:avLst/>
          </a:prstGeom>
          <a:solidFill>
            <a:schemeClr val="accent1">
              <a:lumMod val="60000"/>
              <a:lumOff val="40000"/>
              <a:alpha val="53000"/>
            </a:schemeClr>
          </a:solidFill>
          <a:ln>
            <a:solidFill>
              <a:srgbClr val="C00000"/>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Calibri" panose="020F0502020204030204"/>
                <a:ea typeface="+mn-ea"/>
                <a:cs typeface="+mn-cs"/>
              </a:rPr>
              <a:t>DNA Strand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D413245-19CA-4872-8BE1-19EC95FA95AA}"/>
              </a:ext>
            </a:extLst>
          </p:cNvPr>
          <p:cNvSpPr/>
          <p:nvPr/>
        </p:nvSpPr>
        <p:spPr>
          <a:xfrm rot="5400000">
            <a:off x="1509631" y="1862401"/>
            <a:ext cx="6159611" cy="2862322"/>
          </a:xfrm>
          <a:prstGeom prst="rect">
            <a:avLst/>
          </a:prstGeom>
          <a:solidFill>
            <a:schemeClr val="accent1">
              <a:lumMod val="60000"/>
              <a:lumOff val="40000"/>
              <a:alpha val="53000"/>
            </a:schemeClr>
          </a:solidFill>
          <a:ln>
            <a:solidFill>
              <a:srgbClr val="C00000"/>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Calibri" panose="020F0502020204030204"/>
                <a:ea typeface="+mn-ea"/>
                <a:cs typeface="+mn-cs"/>
              </a:rPr>
              <a:t>DNA Strand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15662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500"/>
                            </p:stCondLst>
                            <p:childTnLst>
                              <p:par>
                                <p:cTn id="12" presetID="15"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376EFB1-01CF-419F-ABF1-2AF02BBFCBD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6141396"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F9DEA15-78BD-4750-AA18-B9F28A6D5A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Picture">
            <a:extLst>
              <a:ext uri="{FF2B5EF4-FFF2-40B4-BE49-F238E27FC236}">
                <a16:creationId xmlns:a16="http://schemas.microsoft.com/office/drawing/2014/main" id="{1487B078-D31F-4B3B-9CE6-57095969B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511" y="484632"/>
            <a:ext cx="4700977" cy="57332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276521-46CD-4683-B24D-7143E0B7D38F}"/>
              </a:ext>
            </a:extLst>
          </p:cNvPr>
          <p:cNvSpPr>
            <a:spLocks noGrp="1"/>
          </p:cNvSpPr>
          <p:nvPr>
            <p:ph type="title"/>
          </p:nvPr>
        </p:nvSpPr>
        <p:spPr>
          <a:xfrm>
            <a:off x="6392598" y="640263"/>
            <a:ext cx="5613726" cy="1344975"/>
          </a:xfrm>
        </p:spPr>
        <p:txBody>
          <a:bodyPr>
            <a:normAutofit fontScale="90000"/>
          </a:bodyPr>
          <a:lstStyle/>
          <a:p>
            <a:pPr algn="ctr"/>
            <a:r>
              <a:rPr lang="en-US" sz="4000" dirty="0">
                <a:solidFill>
                  <a:schemeClr val="bg1"/>
                </a:solidFill>
                <a:latin typeface="Ravie" panose="04040805050809020602" pitchFamily="82" charset="0"/>
              </a:rPr>
              <a:t>DNA Strands are Anti-Parallel</a:t>
            </a:r>
          </a:p>
        </p:txBody>
      </p:sp>
      <p:sp>
        <p:nvSpPr>
          <p:cNvPr id="3" name="Content Placeholder 2">
            <a:extLst>
              <a:ext uri="{FF2B5EF4-FFF2-40B4-BE49-F238E27FC236}">
                <a16:creationId xmlns:a16="http://schemas.microsoft.com/office/drawing/2014/main" id="{53FB8F52-EDA0-45D8-BB80-10CB80F19354}"/>
              </a:ext>
            </a:extLst>
          </p:cNvPr>
          <p:cNvSpPr>
            <a:spLocks noGrp="1"/>
          </p:cNvSpPr>
          <p:nvPr>
            <p:ph idx="1"/>
          </p:nvPr>
        </p:nvSpPr>
        <p:spPr>
          <a:xfrm>
            <a:off x="6391903" y="2268187"/>
            <a:ext cx="5235490" cy="3949550"/>
          </a:xfrm>
        </p:spPr>
        <p:txBody>
          <a:bodyPr>
            <a:normAutofit/>
          </a:bodyPr>
          <a:lstStyle/>
          <a:p>
            <a:pPr algn="ctr"/>
            <a:r>
              <a:rPr lang="en-US" dirty="0">
                <a:solidFill>
                  <a:schemeClr val="bg1"/>
                </a:solidFill>
                <a:latin typeface="Ravie" panose="04040805050809020602" pitchFamily="82" charset="0"/>
              </a:rPr>
              <a:t>The DNA in all living organisms is oriented with one DNA strand positioned in the 5’ to 3’ direction and the other strand positioned in the 3’ to 5’ direction.</a:t>
            </a:r>
          </a:p>
        </p:txBody>
      </p:sp>
      <p:sp>
        <p:nvSpPr>
          <p:cNvPr id="8" name="Rectangle 7">
            <a:extLst>
              <a:ext uri="{FF2B5EF4-FFF2-40B4-BE49-F238E27FC236}">
                <a16:creationId xmlns:a16="http://schemas.microsoft.com/office/drawing/2014/main" id="{26B3707D-FEF8-469C-93FB-73DEA6FAE5CA}"/>
              </a:ext>
            </a:extLst>
          </p:cNvPr>
          <p:cNvSpPr/>
          <p:nvPr/>
        </p:nvSpPr>
        <p:spPr>
          <a:xfrm rot="16200000">
            <a:off x="-1462968" y="1862402"/>
            <a:ext cx="6159611" cy="2862322"/>
          </a:xfrm>
          <a:prstGeom prst="rect">
            <a:avLst/>
          </a:prstGeom>
          <a:solidFill>
            <a:schemeClr val="accent1">
              <a:lumMod val="60000"/>
              <a:lumOff val="40000"/>
              <a:alpha val="53000"/>
            </a:schemeClr>
          </a:solidFill>
          <a:ln>
            <a:solidFill>
              <a:srgbClr val="C00000"/>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Calibri" panose="020F0502020204030204"/>
                <a:ea typeface="+mn-ea"/>
                <a:cs typeface="+mn-cs"/>
              </a:rPr>
              <a:t>5’ to 3’ direction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D413245-19CA-4872-8BE1-19EC95FA95AA}"/>
              </a:ext>
            </a:extLst>
          </p:cNvPr>
          <p:cNvSpPr/>
          <p:nvPr/>
        </p:nvSpPr>
        <p:spPr>
          <a:xfrm rot="5400000">
            <a:off x="1509631" y="1862401"/>
            <a:ext cx="6159611" cy="2862322"/>
          </a:xfrm>
          <a:prstGeom prst="rect">
            <a:avLst/>
          </a:prstGeom>
          <a:solidFill>
            <a:schemeClr val="accent1">
              <a:lumMod val="60000"/>
              <a:lumOff val="40000"/>
              <a:alpha val="53000"/>
            </a:schemeClr>
          </a:solidFill>
          <a:ln>
            <a:solidFill>
              <a:srgbClr val="C00000"/>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Calibri" panose="020F0502020204030204"/>
                <a:ea typeface="+mn-ea"/>
                <a:cs typeface="+mn-cs"/>
              </a:rPr>
              <a:t>3’ to 5’ direction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35005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500"/>
                            </p:stCondLst>
                            <p:childTnLst>
                              <p:par>
                                <p:cTn id="12" presetID="15"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376EFB1-01CF-419F-ABF1-2AF02BBFCBD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6141396"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73" name="Freeform: Shape 72">
            <a:extLst>
              <a:ext uri="{FF2B5EF4-FFF2-40B4-BE49-F238E27FC236}">
                <a16:creationId xmlns:a16="http://schemas.microsoft.com/office/drawing/2014/main" id="{FF9DEA15-78BD-4750-AA18-B9F28A6D5A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pic>
        <p:nvPicPr>
          <p:cNvPr id="2050" name="Picture 2" descr="Picture">
            <a:extLst>
              <a:ext uri="{FF2B5EF4-FFF2-40B4-BE49-F238E27FC236}">
                <a16:creationId xmlns:a16="http://schemas.microsoft.com/office/drawing/2014/main" id="{1487B078-D31F-4B3B-9CE6-57095969B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511" y="484632"/>
            <a:ext cx="4700977" cy="57332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276521-46CD-4683-B24D-7143E0B7D38F}"/>
              </a:ext>
            </a:extLst>
          </p:cNvPr>
          <p:cNvSpPr>
            <a:spLocks noGrp="1"/>
          </p:cNvSpPr>
          <p:nvPr>
            <p:ph type="title"/>
          </p:nvPr>
        </p:nvSpPr>
        <p:spPr>
          <a:xfrm>
            <a:off x="6391903" y="429440"/>
            <a:ext cx="5613355" cy="1344975"/>
          </a:xfrm>
        </p:spPr>
        <p:txBody>
          <a:bodyPr>
            <a:normAutofit fontScale="90000"/>
          </a:bodyPr>
          <a:lstStyle/>
          <a:p>
            <a:pPr algn="ctr"/>
            <a:r>
              <a:rPr lang="en-US" sz="4000" dirty="0">
                <a:solidFill>
                  <a:schemeClr val="bg1"/>
                </a:solidFill>
                <a:latin typeface="Ravie" panose="04040805050809020602" pitchFamily="82" charset="0"/>
              </a:rPr>
              <a:t>The Sugar-Phosphate Backbone of DNA</a:t>
            </a:r>
          </a:p>
        </p:txBody>
      </p:sp>
      <p:sp>
        <p:nvSpPr>
          <p:cNvPr id="3" name="Content Placeholder 2">
            <a:extLst>
              <a:ext uri="{FF2B5EF4-FFF2-40B4-BE49-F238E27FC236}">
                <a16:creationId xmlns:a16="http://schemas.microsoft.com/office/drawing/2014/main" id="{53FB8F52-EDA0-45D8-BB80-10CB80F19354}"/>
              </a:ext>
            </a:extLst>
          </p:cNvPr>
          <p:cNvSpPr>
            <a:spLocks noGrp="1"/>
          </p:cNvSpPr>
          <p:nvPr>
            <p:ph idx="1"/>
          </p:nvPr>
        </p:nvSpPr>
        <p:spPr>
          <a:xfrm>
            <a:off x="6580835" y="2338856"/>
            <a:ext cx="5235490" cy="3000744"/>
          </a:xfrm>
        </p:spPr>
        <p:txBody>
          <a:bodyPr>
            <a:normAutofit fontScale="92500" lnSpcReduction="10000"/>
          </a:bodyPr>
          <a:lstStyle/>
          <a:p>
            <a:r>
              <a:rPr lang="en-US" dirty="0">
                <a:solidFill>
                  <a:schemeClr val="bg1"/>
                </a:solidFill>
                <a:latin typeface="Abadi" panose="020B0604020104020204" pitchFamily="34" charset="0"/>
              </a:rPr>
              <a:t> In a molecule of DNA (or RNA), individual nucleotides are linked together to make a sugar-phosphate backbone. </a:t>
            </a:r>
          </a:p>
          <a:p>
            <a:r>
              <a:rPr lang="en-US" dirty="0">
                <a:solidFill>
                  <a:schemeClr val="bg1"/>
                </a:solidFill>
                <a:latin typeface="Abadi" panose="020B0604020104020204" pitchFamily="34" charset="0"/>
              </a:rPr>
              <a:t>The bond used in the sugar-phosphate backbone are phospho-diester bonds.</a:t>
            </a:r>
          </a:p>
          <a:p>
            <a:r>
              <a:rPr lang="en-US" dirty="0">
                <a:solidFill>
                  <a:schemeClr val="bg1"/>
                </a:solidFill>
                <a:latin typeface="Abadi" panose="020B0604020104020204" pitchFamily="34" charset="0"/>
              </a:rPr>
              <a:t>These are very strong bonds.</a:t>
            </a:r>
          </a:p>
        </p:txBody>
      </p:sp>
      <p:sp>
        <p:nvSpPr>
          <p:cNvPr id="8" name="Rectangle 7">
            <a:extLst>
              <a:ext uri="{FF2B5EF4-FFF2-40B4-BE49-F238E27FC236}">
                <a16:creationId xmlns:a16="http://schemas.microsoft.com/office/drawing/2014/main" id="{26B3707D-FEF8-469C-93FB-73DEA6FAE5CA}"/>
              </a:ext>
            </a:extLst>
          </p:cNvPr>
          <p:cNvSpPr/>
          <p:nvPr/>
        </p:nvSpPr>
        <p:spPr>
          <a:xfrm>
            <a:off x="836378" y="1233506"/>
            <a:ext cx="1314078" cy="400110"/>
          </a:xfrm>
          <a:prstGeom prst="rect">
            <a:avLst/>
          </a:prstGeom>
          <a:solidFill>
            <a:schemeClr val="bg1">
              <a:alpha val="53000"/>
            </a:schemeClr>
          </a:solidFill>
          <a:ln>
            <a:solidFill>
              <a:srgbClr val="C00000"/>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Times New Roman" panose="02020603050405020304"/>
                <a:ea typeface="+mn-ea"/>
                <a:cs typeface="+mn-cs"/>
              </a:rPr>
              <a:t>Phosphate</a:t>
            </a:r>
          </a:p>
        </p:txBody>
      </p:sp>
      <p:sp>
        <p:nvSpPr>
          <p:cNvPr id="9" name="Rectangle 8">
            <a:extLst>
              <a:ext uri="{FF2B5EF4-FFF2-40B4-BE49-F238E27FC236}">
                <a16:creationId xmlns:a16="http://schemas.microsoft.com/office/drawing/2014/main" id="{D98337A2-040C-4181-8736-C0022278D510}"/>
              </a:ext>
            </a:extLst>
          </p:cNvPr>
          <p:cNvSpPr/>
          <p:nvPr/>
        </p:nvSpPr>
        <p:spPr>
          <a:xfrm>
            <a:off x="1367366" y="2108024"/>
            <a:ext cx="897553" cy="461665"/>
          </a:xfrm>
          <a:prstGeom prst="rect">
            <a:avLst/>
          </a:prstGeom>
          <a:solidFill>
            <a:schemeClr val="bg1">
              <a:alpha val="53000"/>
            </a:schemeClr>
          </a:solidFill>
          <a:ln>
            <a:solidFill>
              <a:srgbClr val="C00000"/>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3462">
                  <a:solidFill>
                    <a:srgbClr val="C00000"/>
                  </a:solidFill>
                  <a:prstDash val="solid"/>
                </a:ln>
                <a:solidFill>
                  <a:srgbClr val="FF0000"/>
                </a:solidFill>
                <a:effectLst>
                  <a:outerShdw dist="38100" dir="2700000" algn="bl" rotWithShape="0">
                    <a:srgbClr val="5B9BD5"/>
                  </a:outerShdw>
                </a:effectLst>
                <a:uLnTx/>
                <a:uFillTx/>
                <a:latin typeface="Times New Roman" panose="02020603050405020304"/>
                <a:ea typeface="+mn-ea"/>
                <a:cs typeface="+mn-cs"/>
              </a:rPr>
              <a:t>Sugar</a:t>
            </a:r>
          </a:p>
        </p:txBody>
      </p:sp>
      <p:sp>
        <p:nvSpPr>
          <p:cNvPr id="10" name="Rectangle 9">
            <a:extLst>
              <a:ext uri="{FF2B5EF4-FFF2-40B4-BE49-F238E27FC236}">
                <a16:creationId xmlns:a16="http://schemas.microsoft.com/office/drawing/2014/main" id="{8B651DED-F6CB-4639-99A1-986B280C46B5}"/>
              </a:ext>
            </a:extLst>
          </p:cNvPr>
          <p:cNvSpPr/>
          <p:nvPr/>
        </p:nvSpPr>
        <p:spPr>
          <a:xfrm>
            <a:off x="3749719" y="1312750"/>
            <a:ext cx="897553" cy="461665"/>
          </a:xfrm>
          <a:prstGeom prst="rect">
            <a:avLst/>
          </a:prstGeom>
          <a:solidFill>
            <a:schemeClr val="bg1">
              <a:alpha val="53000"/>
            </a:schemeClr>
          </a:solidFill>
          <a:ln>
            <a:solidFill>
              <a:srgbClr val="C00000"/>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3462">
                  <a:solidFill>
                    <a:srgbClr val="C00000"/>
                  </a:solidFill>
                  <a:prstDash val="solid"/>
                </a:ln>
                <a:solidFill>
                  <a:srgbClr val="FF0000"/>
                </a:solidFill>
                <a:effectLst>
                  <a:outerShdw dist="38100" dir="2700000" algn="bl" rotWithShape="0">
                    <a:srgbClr val="5B9BD5"/>
                  </a:outerShdw>
                </a:effectLst>
                <a:uLnTx/>
                <a:uFillTx/>
                <a:latin typeface="Times New Roman" panose="02020603050405020304"/>
                <a:ea typeface="+mn-ea"/>
                <a:cs typeface="+mn-cs"/>
              </a:rPr>
              <a:t>Sugar</a:t>
            </a:r>
          </a:p>
        </p:txBody>
      </p:sp>
      <p:sp>
        <p:nvSpPr>
          <p:cNvPr id="11" name="Rectangle 10">
            <a:extLst>
              <a:ext uri="{FF2B5EF4-FFF2-40B4-BE49-F238E27FC236}">
                <a16:creationId xmlns:a16="http://schemas.microsoft.com/office/drawing/2014/main" id="{7ED56EE9-FA40-486F-90CB-E8414E426D28}"/>
              </a:ext>
            </a:extLst>
          </p:cNvPr>
          <p:cNvSpPr/>
          <p:nvPr/>
        </p:nvSpPr>
        <p:spPr>
          <a:xfrm>
            <a:off x="1630259" y="4462874"/>
            <a:ext cx="897553" cy="461665"/>
          </a:xfrm>
          <a:prstGeom prst="rect">
            <a:avLst/>
          </a:prstGeom>
          <a:solidFill>
            <a:schemeClr val="bg1">
              <a:alpha val="53000"/>
            </a:schemeClr>
          </a:solidFill>
          <a:ln>
            <a:solidFill>
              <a:srgbClr val="C00000"/>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3462">
                  <a:solidFill>
                    <a:srgbClr val="C00000"/>
                  </a:solidFill>
                  <a:prstDash val="solid"/>
                </a:ln>
                <a:solidFill>
                  <a:srgbClr val="FF0000"/>
                </a:solidFill>
                <a:effectLst>
                  <a:outerShdw dist="38100" dir="2700000" algn="bl" rotWithShape="0">
                    <a:srgbClr val="5B9BD5"/>
                  </a:outerShdw>
                </a:effectLst>
                <a:uLnTx/>
                <a:uFillTx/>
                <a:latin typeface="Times New Roman" panose="02020603050405020304"/>
                <a:ea typeface="+mn-ea"/>
                <a:cs typeface="+mn-cs"/>
              </a:rPr>
              <a:t>Sugar</a:t>
            </a:r>
          </a:p>
        </p:txBody>
      </p:sp>
      <p:sp>
        <p:nvSpPr>
          <p:cNvPr id="12" name="Rectangle 11">
            <a:extLst>
              <a:ext uri="{FF2B5EF4-FFF2-40B4-BE49-F238E27FC236}">
                <a16:creationId xmlns:a16="http://schemas.microsoft.com/office/drawing/2014/main" id="{D9C1F093-C8AB-47BB-989A-E4091E59E806}"/>
              </a:ext>
            </a:extLst>
          </p:cNvPr>
          <p:cNvSpPr/>
          <p:nvPr/>
        </p:nvSpPr>
        <p:spPr>
          <a:xfrm>
            <a:off x="4008819" y="3653010"/>
            <a:ext cx="897553" cy="461665"/>
          </a:xfrm>
          <a:prstGeom prst="rect">
            <a:avLst/>
          </a:prstGeom>
          <a:solidFill>
            <a:schemeClr val="bg1">
              <a:alpha val="53000"/>
            </a:schemeClr>
          </a:solidFill>
          <a:ln>
            <a:solidFill>
              <a:srgbClr val="C00000"/>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3462">
                  <a:solidFill>
                    <a:srgbClr val="C00000"/>
                  </a:solidFill>
                  <a:prstDash val="solid"/>
                </a:ln>
                <a:solidFill>
                  <a:srgbClr val="FF0000"/>
                </a:solidFill>
                <a:effectLst>
                  <a:outerShdw dist="38100" dir="2700000" algn="bl" rotWithShape="0">
                    <a:srgbClr val="5B9BD5"/>
                  </a:outerShdw>
                </a:effectLst>
                <a:uLnTx/>
                <a:uFillTx/>
                <a:latin typeface="Times New Roman" panose="02020603050405020304"/>
                <a:ea typeface="+mn-ea"/>
                <a:cs typeface="+mn-cs"/>
              </a:rPr>
              <a:t>Sugar</a:t>
            </a:r>
          </a:p>
        </p:txBody>
      </p:sp>
      <p:sp>
        <p:nvSpPr>
          <p:cNvPr id="13" name="Rectangle 12">
            <a:extLst>
              <a:ext uri="{FF2B5EF4-FFF2-40B4-BE49-F238E27FC236}">
                <a16:creationId xmlns:a16="http://schemas.microsoft.com/office/drawing/2014/main" id="{D074413E-0852-459E-8243-78B8F38A9D13}"/>
              </a:ext>
            </a:extLst>
          </p:cNvPr>
          <p:cNvSpPr/>
          <p:nvPr/>
        </p:nvSpPr>
        <p:spPr>
          <a:xfrm>
            <a:off x="973220" y="3169494"/>
            <a:ext cx="1314078" cy="400110"/>
          </a:xfrm>
          <a:prstGeom prst="rect">
            <a:avLst/>
          </a:prstGeom>
          <a:solidFill>
            <a:schemeClr val="bg1">
              <a:alpha val="53000"/>
            </a:schemeClr>
          </a:solidFill>
          <a:ln>
            <a:solidFill>
              <a:srgbClr val="C00000"/>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Times New Roman" panose="02020603050405020304"/>
                <a:ea typeface="+mn-ea"/>
                <a:cs typeface="+mn-cs"/>
              </a:rPr>
              <a:t>Phosphate</a:t>
            </a:r>
          </a:p>
        </p:txBody>
      </p:sp>
      <p:sp>
        <p:nvSpPr>
          <p:cNvPr id="14" name="Rectangle 13">
            <a:extLst>
              <a:ext uri="{FF2B5EF4-FFF2-40B4-BE49-F238E27FC236}">
                <a16:creationId xmlns:a16="http://schemas.microsoft.com/office/drawing/2014/main" id="{FCB579CB-EF6A-4485-9AAB-3CCE30332FE7}"/>
              </a:ext>
            </a:extLst>
          </p:cNvPr>
          <p:cNvSpPr/>
          <p:nvPr/>
        </p:nvSpPr>
        <p:spPr>
          <a:xfrm>
            <a:off x="3990233" y="2693974"/>
            <a:ext cx="1314078" cy="400110"/>
          </a:xfrm>
          <a:prstGeom prst="rect">
            <a:avLst/>
          </a:prstGeom>
          <a:solidFill>
            <a:schemeClr val="bg1">
              <a:alpha val="53000"/>
            </a:schemeClr>
          </a:solidFill>
          <a:ln>
            <a:solidFill>
              <a:srgbClr val="C00000"/>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Times New Roman" panose="02020603050405020304"/>
                <a:ea typeface="+mn-ea"/>
                <a:cs typeface="+mn-cs"/>
              </a:rPr>
              <a:t>Phosphate</a:t>
            </a:r>
          </a:p>
        </p:txBody>
      </p:sp>
      <p:sp>
        <p:nvSpPr>
          <p:cNvPr id="15" name="Rectangle 14">
            <a:extLst>
              <a:ext uri="{FF2B5EF4-FFF2-40B4-BE49-F238E27FC236}">
                <a16:creationId xmlns:a16="http://schemas.microsoft.com/office/drawing/2014/main" id="{56370155-0E44-438C-B6D3-6F6AC3EF37CE}"/>
              </a:ext>
            </a:extLst>
          </p:cNvPr>
          <p:cNvSpPr/>
          <p:nvPr/>
        </p:nvSpPr>
        <p:spPr>
          <a:xfrm>
            <a:off x="4086454" y="4966242"/>
            <a:ext cx="1314078" cy="400110"/>
          </a:xfrm>
          <a:prstGeom prst="rect">
            <a:avLst/>
          </a:prstGeom>
          <a:solidFill>
            <a:schemeClr val="bg1">
              <a:alpha val="53000"/>
            </a:schemeClr>
          </a:solidFill>
          <a:ln>
            <a:solidFill>
              <a:srgbClr val="C00000"/>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Times New Roman" panose="02020603050405020304"/>
                <a:ea typeface="+mn-ea"/>
                <a:cs typeface="+mn-cs"/>
              </a:rPr>
              <a:t>Phosphate</a:t>
            </a:r>
          </a:p>
        </p:txBody>
      </p:sp>
    </p:spTree>
    <p:extLst>
      <p:ext uri="{BB962C8B-B14F-4D97-AF65-F5344CB8AC3E}">
        <p14:creationId xmlns:p14="http://schemas.microsoft.com/office/powerpoint/2010/main" val="891577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par>
                          <p:cTn id="39" fill="hold">
                            <p:stCondLst>
                              <p:cond delay="5000"/>
                            </p:stCondLst>
                            <p:childTnLst>
                              <p:par>
                                <p:cTn id="40" presetID="31"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childTnLst>
                          </p:cTn>
                        </p:par>
                        <p:par>
                          <p:cTn id="46" fill="hold">
                            <p:stCondLst>
                              <p:cond delay="6000"/>
                            </p:stCondLst>
                            <p:childTnLst>
                              <p:par>
                                <p:cTn id="47" presetID="31"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childTnLst>
                          </p:cTn>
                        </p:par>
                        <p:par>
                          <p:cTn id="53" fill="hold">
                            <p:stCondLst>
                              <p:cond delay="7000"/>
                            </p:stCondLst>
                            <p:childTnLst>
                              <p:par>
                                <p:cTn id="54" presetID="31"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1000" fill="hold"/>
                                        <p:tgtEl>
                                          <p:spTgt spid="15"/>
                                        </p:tgtEl>
                                        <p:attrNameLst>
                                          <p:attrName>ppt_w</p:attrName>
                                        </p:attrNameLst>
                                      </p:cBhvr>
                                      <p:tavLst>
                                        <p:tav tm="0">
                                          <p:val>
                                            <p:fltVal val="0"/>
                                          </p:val>
                                        </p:tav>
                                        <p:tav tm="100000">
                                          <p:val>
                                            <p:strVal val="#ppt_w"/>
                                          </p:val>
                                        </p:tav>
                                      </p:tavLst>
                                    </p:anim>
                                    <p:anim calcmode="lin" valueType="num">
                                      <p:cBhvr>
                                        <p:cTn id="57" dur="1000" fill="hold"/>
                                        <p:tgtEl>
                                          <p:spTgt spid="15"/>
                                        </p:tgtEl>
                                        <p:attrNameLst>
                                          <p:attrName>ppt_h</p:attrName>
                                        </p:attrNameLst>
                                      </p:cBhvr>
                                      <p:tavLst>
                                        <p:tav tm="0">
                                          <p:val>
                                            <p:fltVal val="0"/>
                                          </p:val>
                                        </p:tav>
                                        <p:tav tm="100000">
                                          <p:val>
                                            <p:strVal val="#ppt_h"/>
                                          </p:val>
                                        </p:tav>
                                      </p:tavLst>
                                    </p:anim>
                                    <p:anim calcmode="lin" valueType="num">
                                      <p:cBhvr>
                                        <p:cTn id="58" dur="1000" fill="hold"/>
                                        <p:tgtEl>
                                          <p:spTgt spid="15"/>
                                        </p:tgtEl>
                                        <p:attrNameLst>
                                          <p:attrName>style.rotation</p:attrName>
                                        </p:attrNameLst>
                                      </p:cBhvr>
                                      <p:tavLst>
                                        <p:tav tm="0">
                                          <p:val>
                                            <p:fltVal val="90"/>
                                          </p:val>
                                        </p:tav>
                                        <p:tav tm="100000">
                                          <p:val>
                                            <p:fltVal val="0"/>
                                          </p:val>
                                        </p:tav>
                                      </p:tavLst>
                                    </p:anim>
                                    <p:animEffect transition="in" filter="fade">
                                      <p:cBhvr>
                                        <p:cTn id="5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376EFB1-01CF-419F-ABF1-2AF02BBFCBD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6141396"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73" name="Freeform: Shape 72">
            <a:extLst>
              <a:ext uri="{FF2B5EF4-FFF2-40B4-BE49-F238E27FC236}">
                <a16:creationId xmlns:a16="http://schemas.microsoft.com/office/drawing/2014/main" id="{FF9DEA15-78BD-4750-AA18-B9F28A6D5A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604"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pic>
        <p:nvPicPr>
          <p:cNvPr id="2050" name="Picture 2" descr="Picture">
            <a:extLst>
              <a:ext uri="{FF2B5EF4-FFF2-40B4-BE49-F238E27FC236}">
                <a16:creationId xmlns:a16="http://schemas.microsoft.com/office/drawing/2014/main" id="{1487B078-D31F-4B3B-9CE6-57095969B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511" y="484632"/>
            <a:ext cx="4700977" cy="57332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276521-46CD-4683-B24D-7143E0B7D38F}"/>
              </a:ext>
            </a:extLst>
          </p:cNvPr>
          <p:cNvSpPr>
            <a:spLocks noGrp="1"/>
          </p:cNvSpPr>
          <p:nvPr>
            <p:ph type="title"/>
          </p:nvPr>
        </p:nvSpPr>
        <p:spPr>
          <a:xfrm>
            <a:off x="6391903" y="429440"/>
            <a:ext cx="5613355" cy="1344975"/>
          </a:xfrm>
        </p:spPr>
        <p:txBody>
          <a:bodyPr>
            <a:normAutofit fontScale="90000"/>
          </a:bodyPr>
          <a:lstStyle/>
          <a:p>
            <a:pPr algn="ctr"/>
            <a:r>
              <a:rPr lang="en-US" sz="4000" dirty="0">
                <a:solidFill>
                  <a:schemeClr val="bg1"/>
                </a:solidFill>
                <a:latin typeface="Ravie" panose="04040805050809020602" pitchFamily="82" charset="0"/>
              </a:rPr>
              <a:t>Base-Pairing and Hydrogen Bonding in DNA</a:t>
            </a:r>
          </a:p>
        </p:txBody>
      </p:sp>
      <p:sp>
        <p:nvSpPr>
          <p:cNvPr id="3" name="Content Placeholder 2">
            <a:extLst>
              <a:ext uri="{FF2B5EF4-FFF2-40B4-BE49-F238E27FC236}">
                <a16:creationId xmlns:a16="http://schemas.microsoft.com/office/drawing/2014/main" id="{53FB8F52-EDA0-45D8-BB80-10CB80F19354}"/>
              </a:ext>
            </a:extLst>
          </p:cNvPr>
          <p:cNvSpPr>
            <a:spLocks noGrp="1"/>
          </p:cNvSpPr>
          <p:nvPr>
            <p:ph idx="1"/>
          </p:nvPr>
        </p:nvSpPr>
        <p:spPr>
          <a:xfrm>
            <a:off x="6580835" y="2338856"/>
            <a:ext cx="5235490" cy="3000744"/>
          </a:xfrm>
        </p:spPr>
        <p:txBody>
          <a:bodyPr>
            <a:normAutofit/>
          </a:bodyPr>
          <a:lstStyle/>
          <a:p>
            <a:r>
              <a:rPr lang="en-US" dirty="0">
                <a:solidFill>
                  <a:schemeClr val="bg1"/>
                </a:solidFill>
                <a:latin typeface="Abadi" panose="020B0604020104020204" pitchFamily="34" charset="0"/>
              </a:rPr>
              <a:t> In a molecule of DNA, the 2 DNA strands are connected to each through hydrogen bonds.</a:t>
            </a:r>
          </a:p>
          <a:p>
            <a:r>
              <a:rPr lang="en-US" dirty="0">
                <a:solidFill>
                  <a:schemeClr val="bg1"/>
                </a:solidFill>
                <a:latin typeface="Abadi" panose="020B0604020104020204" pitchFamily="34" charset="0"/>
              </a:rPr>
              <a:t>These hydrogen bonds occur between nitrogenous bases that exist on opposing strands.</a:t>
            </a:r>
          </a:p>
        </p:txBody>
      </p:sp>
      <p:sp>
        <p:nvSpPr>
          <p:cNvPr id="8" name="Rectangle 7">
            <a:extLst>
              <a:ext uri="{FF2B5EF4-FFF2-40B4-BE49-F238E27FC236}">
                <a16:creationId xmlns:a16="http://schemas.microsoft.com/office/drawing/2014/main" id="{26B3707D-FEF8-469C-93FB-73DEA6FAE5CA}"/>
              </a:ext>
            </a:extLst>
          </p:cNvPr>
          <p:cNvSpPr/>
          <p:nvPr/>
        </p:nvSpPr>
        <p:spPr>
          <a:xfrm>
            <a:off x="2175361" y="1431633"/>
            <a:ext cx="800219" cy="461665"/>
          </a:xfrm>
          <a:prstGeom prst="rect">
            <a:avLst/>
          </a:prstGeom>
          <a:solidFill>
            <a:schemeClr val="bg1">
              <a:alpha val="53000"/>
            </a:schemeClr>
          </a:solidFill>
          <a:ln>
            <a:solidFill>
              <a:srgbClr val="C00000"/>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Times New Roman" panose="02020603050405020304"/>
                <a:ea typeface="+mn-ea"/>
                <a:cs typeface="+mn-cs"/>
              </a:rPr>
              <a:t>Base</a:t>
            </a:r>
          </a:p>
        </p:txBody>
      </p:sp>
      <p:sp>
        <p:nvSpPr>
          <p:cNvPr id="9" name="Rectangle 8">
            <a:extLst>
              <a:ext uri="{FF2B5EF4-FFF2-40B4-BE49-F238E27FC236}">
                <a16:creationId xmlns:a16="http://schemas.microsoft.com/office/drawing/2014/main" id="{D98337A2-040C-4181-8736-C0022278D510}"/>
              </a:ext>
            </a:extLst>
          </p:cNvPr>
          <p:cNvSpPr/>
          <p:nvPr/>
        </p:nvSpPr>
        <p:spPr>
          <a:xfrm>
            <a:off x="2244674" y="3651487"/>
            <a:ext cx="800219" cy="461665"/>
          </a:xfrm>
          <a:prstGeom prst="rect">
            <a:avLst/>
          </a:prstGeom>
          <a:solidFill>
            <a:schemeClr val="bg1">
              <a:alpha val="53000"/>
            </a:schemeClr>
          </a:solidFill>
          <a:ln>
            <a:solidFill>
              <a:srgbClr val="C00000"/>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3462">
                  <a:solidFill>
                    <a:srgbClr val="C00000"/>
                  </a:solidFill>
                  <a:prstDash val="solid"/>
                </a:ln>
                <a:solidFill>
                  <a:srgbClr val="FF0000"/>
                </a:solidFill>
                <a:effectLst>
                  <a:outerShdw dist="38100" dir="2700000" algn="bl" rotWithShape="0">
                    <a:srgbClr val="5B9BD5"/>
                  </a:outerShdw>
                </a:effectLst>
                <a:uLnTx/>
                <a:uFillTx/>
                <a:latin typeface="Times New Roman" panose="02020603050405020304"/>
                <a:ea typeface="+mn-ea"/>
                <a:cs typeface="+mn-cs"/>
              </a:rPr>
              <a:t>Base</a:t>
            </a:r>
          </a:p>
        </p:txBody>
      </p:sp>
      <p:sp>
        <p:nvSpPr>
          <p:cNvPr id="10" name="Rectangle 9">
            <a:extLst>
              <a:ext uri="{FF2B5EF4-FFF2-40B4-BE49-F238E27FC236}">
                <a16:creationId xmlns:a16="http://schemas.microsoft.com/office/drawing/2014/main" id="{8B651DED-F6CB-4639-99A1-986B280C46B5}"/>
              </a:ext>
            </a:extLst>
          </p:cNvPr>
          <p:cNvSpPr/>
          <p:nvPr/>
        </p:nvSpPr>
        <p:spPr>
          <a:xfrm>
            <a:off x="3181480" y="1431632"/>
            <a:ext cx="800219" cy="461665"/>
          </a:xfrm>
          <a:prstGeom prst="rect">
            <a:avLst/>
          </a:prstGeom>
          <a:solidFill>
            <a:schemeClr val="bg1">
              <a:alpha val="53000"/>
            </a:schemeClr>
          </a:solidFill>
          <a:ln>
            <a:solidFill>
              <a:srgbClr val="C00000"/>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3462">
                  <a:solidFill>
                    <a:srgbClr val="C00000"/>
                  </a:solidFill>
                  <a:prstDash val="solid"/>
                </a:ln>
                <a:solidFill>
                  <a:srgbClr val="FF0000"/>
                </a:solidFill>
                <a:effectLst>
                  <a:outerShdw dist="38100" dir="2700000" algn="bl" rotWithShape="0">
                    <a:srgbClr val="5B9BD5"/>
                  </a:outerShdw>
                </a:effectLst>
                <a:uLnTx/>
                <a:uFillTx/>
                <a:latin typeface="Times New Roman" panose="02020603050405020304"/>
                <a:ea typeface="+mn-ea"/>
                <a:cs typeface="+mn-cs"/>
              </a:rPr>
              <a:t>Base</a:t>
            </a:r>
          </a:p>
        </p:txBody>
      </p:sp>
      <p:sp>
        <p:nvSpPr>
          <p:cNvPr id="12" name="Rectangle 11">
            <a:extLst>
              <a:ext uri="{FF2B5EF4-FFF2-40B4-BE49-F238E27FC236}">
                <a16:creationId xmlns:a16="http://schemas.microsoft.com/office/drawing/2014/main" id="{D9C1F093-C8AB-47BB-989A-E4091E59E806}"/>
              </a:ext>
            </a:extLst>
          </p:cNvPr>
          <p:cNvSpPr/>
          <p:nvPr/>
        </p:nvSpPr>
        <p:spPr>
          <a:xfrm>
            <a:off x="3286235" y="3663718"/>
            <a:ext cx="800219" cy="461665"/>
          </a:xfrm>
          <a:prstGeom prst="rect">
            <a:avLst/>
          </a:prstGeom>
          <a:solidFill>
            <a:schemeClr val="bg1">
              <a:alpha val="53000"/>
            </a:schemeClr>
          </a:solidFill>
          <a:ln>
            <a:solidFill>
              <a:srgbClr val="C00000"/>
            </a:solid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3462">
                  <a:solidFill>
                    <a:srgbClr val="C00000"/>
                  </a:solidFill>
                  <a:prstDash val="solid"/>
                </a:ln>
                <a:solidFill>
                  <a:srgbClr val="FF0000"/>
                </a:solidFill>
                <a:effectLst>
                  <a:outerShdw dist="38100" dir="2700000" algn="bl" rotWithShape="0">
                    <a:srgbClr val="5B9BD5"/>
                  </a:outerShdw>
                </a:effectLst>
                <a:uLnTx/>
                <a:uFillTx/>
                <a:latin typeface="Times New Roman" panose="02020603050405020304"/>
                <a:ea typeface="+mn-ea"/>
                <a:cs typeface="+mn-cs"/>
              </a:rPr>
              <a:t>Base</a:t>
            </a:r>
          </a:p>
        </p:txBody>
      </p:sp>
      <p:sp>
        <p:nvSpPr>
          <p:cNvPr id="16" name="Rectangle 15">
            <a:extLst>
              <a:ext uri="{FF2B5EF4-FFF2-40B4-BE49-F238E27FC236}">
                <a16:creationId xmlns:a16="http://schemas.microsoft.com/office/drawing/2014/main" id="{56AFD315-48C5-4EDC-BA06-CEE6B6DA9A39}"/>
              </a:ext>
            </a:extLst>
          </p:cNvPr>
          <p:cNvSpPr/>
          <p:nvPr/>
        </p:nvSpPr>
        <p:spPr>
          <a:xfrm rot="16200000">
            <a:off x="-1432436" y="1845775"/>
            <a:ext cx="6159611" cy="2862322"/>
          </a:xfrm>
          <a:prstGeom prst="rect">
            <a:avLst/>
          </a:prstGeom>
          <a:solidFill>
            <a:schemeClr val="accent1">
              <a:lumMod val="60000"/>
              <a:lumOff val="40000"/>
              <a:alpha val="53000"/>
            </a:schemeClr>
          </a:solidFill>
          <a:ln>
            <a:solidFill>
              <a:srgbClr val="C00000"/>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Times New Roman" panose="020206030504050203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Times New Roman" panose="020206030504050203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Times New Roman" panose="02020603050405020304"/>
                <a:ea typeface="+mn-ea"/>
                <a:cs typeface="+mn-cs"/>
              </a:rPr>
              <a:t>DNA Strand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Times New Roman" panose="020206030504050203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Times New Roman" panose="02020603050405020304"/>
              <a:ea typeface="+mn-ea"/>
              <a:cs typeface="+mn-cs"/>
            </a:endParaRPr>
          </a:p>
        </p:txBody>
      </p:sp>
      <p:sp>
        <p:nvSpPr>
          <p:cNvPr id="17" name="Rectangle 16">
            <a:extLst>
              <a:ext uri="{FF2B5EF4-FFF2-40B4-BE49-F238E27FC236}">
                <a16:creationId xmlns:a16="http://schemas.microsoft.com/office/drawing/2014/main" id="{B515F6A8-419A-4935-B169-C7C2B82BAF7C}"/>
              </a:ext>
            </a:extLst>
          </p:cNvPr>
          <p:cNvSpPr/>
          <p:nvPr/>
        </p:nvSpPr>
        <p:spPr>
          <a:xfrm rot="5400000">
            <a:off x="1467675" y="1845774"/>
            <a:ext cx="6159611" cy="2862322"/>
          </a:xfrm>
          <a:prstGeom prst="rect">
            <a:avLst/>
          </a:prstGeom>
          <a:solidFill>
            <a:schemeClr val="accent1">
              <a:lumMod val="60000"/>
              <a:lumOff val="40000"/>
              <a:alpha val="53000"/>
            </a:schemeClr>
          </a:solidFill>
          <a:ln>
            <a:solidFill>
              <a:srgbClr val="C00000"/>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Times New Roman" panose="020206030504050203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Times New Roman" panose="020206030504050203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Times New Roman" panose="02020603050405020304"/>
                <a:ea typeface="+mn-ea"/>
                <a:cs typeface="+mn-cs"/>
              </a:rPr>
              <a:t>DNA Strand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Times New Roman" panose="020206030504050203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w="13462">
                <a:solidFill>
                  <a:srgbClr val="C00000"/>
                </a:solidFill>
                <a:prstDash val="solid"/>
              </a:ln>
              <a:solidFill>
                <a:srgbClr val="FF0066"/>
              </a:solidFill>
              <a:effectLst>
                <a:outerShdw dist="38100" dir="2700000" algn="bl" rotWithShape="0">
                  <a:srgbClr val="5B9BD5"/>
                </a:outerShdw>
              </a:effectLst>
              <a:uLnTx/>
              <a:uFillTx/>
              <a:latin typeface="Times New Roman" panose="02020603050405020304"/>
              <a:ea typeface="+mn-ea"/>
              <a:cs typeface="+mn-cs"/>
            </a:endParaRPr>
          </a:p>
        </p:txBody>
      </p:sp>
      <p:pic>
        <p:nvPicPr>
          <p:cNvPr id="5" name="Graphic 4" descr="Heart">
            <a:extLst>
              <a:ext uri="{FF2B5EF4-FFF2-40B4-BE49-F238E27FC236}">
                <a16:creationId xmlns:a16="http://schemas.microsoft.com/office/drawing/2014/main" id="{CBBA5A0A-ABB4-44FC-8F54-E5C3F189DA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78202" y="2025165"/>
            <a:ext cx="914400" cy="914400"/>
          </a:xfrm>
          <a:prstGeom prst="rect">
            <a:avLst/>
          </a:prstGeom>
        </p:spPr>
      </p:pic>
      <p:pic>
        <p:nvPicPr>
          <p:cNvPr id="19" name="Graphic 18" descr="Heart">
            <a:extLst>
              <a:ext uri="{FF2B5EF4-FFF2-40B4-BE49-F238E27FC236}">
                <a16:creationId xmlns:a16="http://schemas.microsoft.com/office/drawing/2014/main" id="{1EC101C9-DF1C-49FB-90AA-AF518DD1CB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53138" y="4251135"/>
            <a:ext cx="914400" cy="914400"/>
          </a:xfrm>
          <a:prstGeom prst="rect">
            <a:avLst/>
          </a:prstGeom>
        </p:spPr>
      </p:pic>
    </p:spTree>
    <p:extLst>
      <p:ext uri="{BB962C8B-B14F-4D97-AF65-F5344CB8AC3E}">
        <p14:creationId xmlns:p14="http://schemas.microsoft.com/office/powerpoint/2010/main" val="1712639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2000"/>
                            </p:stCondLst>
                            <p:childTnLst>
                              <p:par>
                                <p:cTn id="12" presetID="31"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par>
                          <p:cTn id="18" fill="hold">
                            <p:stCondLst>
                              <p:cond delay="3000"/>
                            </p:stCondLst>
                            <p:childTnLst>
                              <p:par>
                                <p:cTn id="19" presetID="31"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par>
                          <p:cTn id="25" fill="hold">
                            <p:stCondLst>
                              <p:cond delay="4000"/>
                            </p:stCondLst>
                            <p:childTnLst>
                              <p:par>
                                <p:cTn id="26" presetID="31"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style.rotation</p:attrName>
                                        </p:attrNameLst>
                                      </p:cBhvr>
                                      <p:tavLst>
                                        <p:tav tm="0">
                                          <p:val>
                                            <p:fltVal val="90"/>
                                          </p:val>
                                        </p:tav>
                                        <p:tav tm="100000">
                                          <p:val>
                                            <p:fltVal val="0"/>
                                          </p:val>
                                        </p:tav>
                                      </p:tavLst>
                                    </p:anim>
                                    <p:animEffect transition="in" filter="fade">
                                      <p:cBhvr>
                                        <p:cTn id="31" dur="1000"/>
                                        <p:tgtEl>
                                          <p:spTgt spid="12"/>
                                        </p:tgtEl>
                                      </p:cBhvr>
                                    </p:animEffect>
                                  </p:childTnLst>
                                </p:cTn>
                              </p:par>
                            </p:childTnLst>
                          </p:cTn>
                        </p:par>
                        <p:par>
                          <p:cTn id="32" fill="hold">
                            <p:stCondLst>
                              <p:cond delay="5000"/>
                            </p:stCondLst>
                            <p:childTnLst>
                              <p:par>
                                <p:cTn id="33" presetID="15" presetClass="entr" presetSubtype="0"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 calcmode="lin" valueType="num">
                                      <p:cBhvr>
                                        <p:cTn id="35" dur="1000" fill="hold"/>
                                        <p:tgtEl>
                                          <p:spTgt spid="16"/>
                                        </p:tgtEl>
                                        <p:attrNameLst>
                                          <p:attrName>ppt_w</p:attrName>
                                        </p:attrNameLst>
                                      </p:cBhvr>
                                      <p:tavLst>
                                        <p:tav tm="0">
                                          <p:val>
                                            <p:fltVal val="0"/>
                                          </p:val>
                                        </p:tav>
                                        <p:tav tm="100000">
                                          <p:val>
                                            <p:strVal val="#ppt_w"/>
                                          </p:val>
                                        </p:tav>
                                      </p:tavLst>
                                    </p:anim>
                                    <p:anim calcmode="lin" valueType="num">
                                      <p:cBhvr>
                                        <p:cTn id="36" dur="1000" fill="hold"/>
                                        <p:tgtEl>
                                          <p:spTgt spid="16"/>
                                        </p:tgtEl>
                                        <p:attrNameLst>
                                          <p:attrName>ppt_h</p:attrName>
                                        </p:attrNameLst>
                                      </p:cBhvr>
                                      <p:tavLst>
                                        <p:tav tm="0">
                                          <p:val>
                                            <p:fltVal val="0"/>
                                          </p:val>
                                        </p:tav>
                                        <p:tav tm="100000">
                                          <p:val>
                                            <p:strVal val="#ppt_h"/>
                                          </p:val>
                                        </p:tav>
                                      </p:tavLst>
                                    </p:anim>
                                    <p:anim calcmode="lin" valueType="num">
                                      <p:cBhvr>
                                        <p:cTn id="37"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6500"/>
                            </p:stCondLst>
                            <p:childTnLst>
                              <p:par>
                                <p:cTn id="40" presetID="15"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ppt_w</p:attrName>
                                        </p:attrNameLst>
                                      </p:cBhvr>
                                      <p:tavLst>
                                        <p:tav tm="0">
                                          <p:val>
                                            <p:fltVal val="0"/>
                                          </p:val>
                                        </p:tav>
                                        <p:tav tm="100000">
                                          <p:val>
                                            <p:strVal val="#ppt_w"/>
                                          </p:val>
                                        </p:tav>
                                      </p:tavLst>
                                    </p:anim>
                                    <p:anim calcmode="lin" valueType="num">
                                      <p:cBhvr>
                                        <p:cTn id="43" dur="1000" fill="hold"/>
                                        <p:tgtEl>
                                          <p:spTgt spid="17"/>
                                        </p:tgtEl>
                                        <p:attrNameLst>
                                          <p:attrName>ppt_h</p:attrName>
                                        </p:attrNameLst>
                                      </p:cBhvr>
                                      <p:tavLst>
                                        <p:tav tm="0">
                                          <p:val>
                                            <p:fltVal val="0"/>
                                          </p:val>
                                        </p:tav>
                                        <p:tav tm="100000">
                                          <p:val>
                                            <p:strVal val="#ppt_h"/>
                                          </p:val>
                                        </p:tav>
                                      </p:tavLst>
                                    </p:anim>
                                    <p:anim calcmode="lin" valueType="num">
                                      <p:cBhvr>
                                        <p:cTn id="44"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6" grpId="0" animBg="1"/>
      <p:bldP spid="1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2" name="Title 1">
            <a:extLst>
              <a:ext uri="{FF2B5EF4-FFF2-40B4-BE49-F238E27FC236}">
                <a16:creationId xmlns:a16="http://schemas.microsoft.com/office/drawing/2014/main" id="{93689EDD-FA40-4C99-AA9A-50F4E1DED8BE}"/>
              </a:ext>
            </a:extLst>
          </p:cNvPr>
          <p:cNvSpPr>
            <a:spLocks noGrp="1"/>
          </p:cNvSpPr>
          <p:nvPr>
            <p:ph type="title"/>
          </p:nvPr>
        </p:nvSpPr>
        <p:spPr>
          <a:xfrm>
            <a:off x="298534" y="447719"/>
            <a:ext cx="4053840" cy="1597315"/>
          </a:xfr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normAutofit/>
          </a:bodyPr>
          <a:lstStyle/>
          <a:p>
            <a:pPr algn="ctr"/>
            <a:r>
              <a:rPr lang="en-US" sz="2000" dirty="0">
                <a:solidFill>
                  <a:schemeClr val="tx1"/>
                </a:solidFill>
                <a:latin typeface="Ravie" panose="04040805050809020602" pitchFamily="82" charset="0"/>
              </a:rPr>
              <a:t>The Bases CANNOT Just “pair up” with Anyone…. </a:t>
            </a:r>
            <a:br>
              <a:rPr lang="en-US" sz="2000" dirty="0">
                <a:solidFill>
                  <a:schemeClr val="tx1"/>
                </a:solidFill>
                <a:latin typeface="Ravie" panose="04040805050809020602" pitchFamily="82" charset="0"/>
              </a:rPr>
            </a:br>
            <a:r>
              <a:rPr lang="en-US" sz="2000" dirty="0">
                <a:solidFill>
                  <a:schemeClr val="tx1"/>
                </a:solidFill>
                <a:latin typeface="Ravie" panose="04040805050809020602" pitchFamily="82" charset="0"/>
              </a:rPr>
              <a:t>THERE ARE RULES!</a:t>
            </a:r>
          </a:p>
        </p:txBody>
      </p:sp>
      <p:sp>
        <p:nvSpPr>
          <p:cNvPr id="3" name="Content Placeholder 2">
            <a:extLst>
              <a:ext uri="{FF2B5EF4-FFF2-40B4-BE49-F238E27FC236}">
                <a16:creationId xmlns:a16="http://schemas.microsoft.com/office/drawing/2014/main" id="{CB335236-54F4-4203-9E0C-BC3960F166C4}"/>
              </a:ext>
            </a:extLst>
          </p:cNvPr>
          <p:cNvSpPr>
            <a:spLocks noGrp="1"/>
          </p:cNvSpPr>
          <p:nvPr>
            <p:ph idx="1"/>
          </p:nvPr>
        </p:nvSpPr>
        <p:spPr>
          <a:xfrm>
            <a:off x="298534" y="2492753"/>
            <a:ext cx="4053840" cy="4113276"/>
          </a:xfrm>
        </p:spPr>
        <p:txBody>
          <a:bodyPr>
            <a:normAutofit/>
          </a:bodyPr>
          <a:lstStyle/>
          <a:p>
            <a:r>
              <a:rPr lang="en-US" sz="2400" b="1" dirty="0">
                <a:solidFill>
                  <a:schemeClr val="bg1"/>
                </a:solidFill>
                <a:latin typeface="Abadi" panose="020B0604020104020204" pitchFamily="34" charset="0"/>
              </a:rPr>
              <a:t>Adenine (A) can only pair with Thymine (T)</a:t>
            </a:r>
          </a:p>
          <a:p>
            <a:pPr lvl="1"/>
            <a:r>
              <a:rPr lang="en-US" b="1" dirty="0">
                <a:solidFill>
                  <a:schemeClr val="bg1"/>
                </a:solidFill>
                <a:latin typeface="Abadi" panose="020B0604020104020204" pitchFamily="34" charset="0"/>
              </a:rPr>
              <a:t>Adenine (A) and Thymine (T) bond using 2 hydrogen bonds</a:t>
            </a:r>
          </a:p>
          <a:p>
            <a:pPr marL="457200" lvl="1" indent="0">
              <a:buNone/>
            </a:pPr>
            <a:endParaRPr lang="en-US" b="1" dirty="0">
              <a:solidFill>
                <a:schemeClr val="bg1"/>
              </a:solidFill>
              <a:latin typeface="Abadi" panose="020B0604020104020204" pitchFamily="34" charset="0"/>
            </a:endParaRPr>
          </a:p>
          <a:p>
            <a:r>
              <a:rPr lang="en-US" sz="2400" b="1" dirty="0">
                <a:solidFill>
                  <a:schemeClr val="bg1"/>
                </a:solidFill>
                <a:latin typeface="Abadi" panose="020B0604020104020204" pitchFamily="34" charset="0"/>
              </a:rPr>
              <a:t>Guanine (G) can only pair with Cytosine (C)</a:t>
            </a:r>
          </a:p>
          <a:p>
            <a:pPr lvl="1"/>
            <a:r>
              <a:rPr lang="en-US" b="1" dirty="0">
                <a:solidFill>
                  <a:schemeClr val="bg1"/>
                </a:solidFill>
                <a:latin typeface="Abadi" panose="020B0604020104020204" pitchFamily="34" charset="0"/>
              </a:rPr>
              <a:t>Guanine (G) and Cytosine (C) bond using 3 hydrogen bonds</a:t>
            </a:r>
          </a:p>
        </p:txBody>
      </p:sp>
      <p:pic>
        <p:nvPicPr>
          <p:cNvPr id="7" name="Picture 6">
            <a:extLst>
              <a:ext uri="{FF2B5EF4-FFF2-40B4-BE49-F238E27FC236}">
                <a16:creationId xmlns:a16="http://schemas.microsoft.com/office/drawing/2014/main" id="{DAF01471-861B-4509-9DF7-C728C47D66C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981" r="2" b="2259"/>
          <a:stretch/>
        </p:blipFill>
        <p:spPr>
          <a:xfrm>
            <a:off x="5297763" y="1529836"/>
            <a:ext cx="6250769" cy="3637460"/>
          </a:xfrm>
          <a:prstGeom prst="rect">
            <a:avLst/>
          </a:prstGeom>
        </p:spPr>
      </p:pic>
    </p:spTree>
    <p:extLst>
      <p:ext uri="{BB962C8B-B14F-4D97-AF65-F5344CB8AC3E}">
        <p14:creationId xmlns:p14="http://schemas.microsoft.com/office/powerpoint/2010/main" val="380849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54B8614-E987-4F5D-AD37-AE329F09D58B}"/>
              </a:ext>
            </a:extLst>
          </p:cNvPr>
          <p:cNvSpPr>
            <a:spLocks noGrp="1"/>
          </p:cNvSpPr>
          <p:nvPr>
            <p:ph type="title"/>
          </p:nvPr>
        </p:nvSpPr>
        <p:spPr>
          <a:xfrm>
            <a:off x="6414739" y="565448"/>
            <a:ext cx="4977976" cy="1454051"/>
          </a:xfrm>
        </p:spPr>
        <p:txBody>
          <a:bodyPr>
            <a:normAutofit/>
          </a:bodyPr>
          <a:lstStyle/>
          <a:p>
            <a:pPr algn="ctr"/>
            <a:r>
              <a:rPr lang="en-US" sz="3700" dirty="0">
                <a:solidFill>
                  <a:schemeClr val="accent1">
                    <a:lumMod val="75000"/>
                  </a:schemeClr>
                </a:solidFill>
                <a:latin typeface="Ravie" panose="04040805050809020602" pitchFamily="82" charset="0"/>
              </a:rPr>
              <a:t>Hydrogen Bonding in DNA</a:t>
            </a:r>
          </a:p>
        </p:txBody>
      </p:sp>
      <p:sp>
        <p:nvSpPr>
          <p:cNvPr id="32"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logo&#10;&#10;Description generated with high confidence">
            <a:extLst>
              <a:ext uri="{FF2B5EF4-FFF2-40B4-BE49-F238E27FC236}">
                <a16:creationId xmlns:a16="http://schemas.microsoft.com/office/drawing/2014/main" id="{245284CB-07C6-4732-BA0D-EABFFBA803A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54" r="2399" b="-3"/>
          <a:stretch/>
        </p:blipFill>
        <p:spPr>
          <a:xfrm>
            <a:off x="-614438" y="277986"/>
            <a:ext cx="5614874" cy="5876835"/>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9CE47726-E578-49EF-9007-3DE4B9742756}"/>
              </a:ext>
            </a:extLst>
          </p:cNvPr>
          <p:cNvSpPr>
            <a:spLocks noGrp="1"/>
          </p:cNvSpPr>
          <p:nvPr>
            <p:ph idx="1"/>
          </p:nvPr>
        </p:nvSpPr>
        <p:spPr>
          <a:xfrm>
            <a:off x="6090573" y="2421682"/>
            <a:ext cx="5614875" cy="4216624"/>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p>
            <a:r>
              <a:rPr lang="en-US" sz="2000" i="1" dirty="0">
                <a:solidFill>
                  <a:schemeClr val="tx1"/>
                </a:solidFill>
                <a:latin typeface="Aharoni" panose="02010803020104030203" pitchFamily="2" charset="-79"/>
                <a:cs typeface="Aharoni" panose="02010803020104030203" pitchFamily="2" charset="-79"/>
              </a:rPr>
              <a:t>Hydrogen bonds are relatively weak.</a:t>
            </a:r>
          </a:p>
          <a:p>
            <a:r>
              <a:rPr lang="en-US" sz="2000" i="1" dirty="0">
                <a:solidFill>
                  <a:schemeClr val="tx1"/>
                </a:solidFill>
                <a:latin typeface="Aharoni" panose="02010803020104030203" pitchFamily="2" charset="-79"/>
                <a:cs typeface="Aharoni" panose="02010803020104030203" pitchFamily="2" charset="-79"/>
              </a:rPr>
              <a:t> It is important for the hydrogen bonds to be able to be broken when the cell needs access to the individual DNA strands.</a:t>
            </a:r>
          </a:p>
          <a:p>
            <a:r>
              <a:rPr lang="en-US" sz="2000" i="1" dirty="0">
                <a:solidFill>
                  <a:schemeClr val="tx1"/>
                </a:solidFill>
                <a:latin typeface="Aharoni" panose="02010803020104030203" pitchFamily="2" charset="-79"/>
                <a:cs typeface="Aharoni" panose="02010803020104030203" pitchFamily="2" charset="-79"/>
              </a:rPr>
              <a:t> For example, the two DNA strands need to be separated for DNA replication for cellular division and to make the mRNA template during transcription. </a:t>
            </a:r>
          </a:p>
        </p:txBody>
      </p:sp>
    </p:spTree>
    <p:extLst>
      <p:ext uri="{BB962C8B-B14F-4D97-AF65-F5344CB8AC3E}">
        <p14:creationId xmlns:p14="http://schemas.microsoft.com/office/powerpoint/2010/main" val="3443330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BB52E4-DDD3-44D9-8D37-58C1DA0D3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545" y="4992515"/>
            <a:ext cx="10324255" cy="1670220"/>
          </a:xfrm>
          <a:prstGeom prst="rect">
            <a:avLst/>
          </a:prstGeom>
        </p:spPr>
      </p:pic>
      <p:sp>
        <p:nvSpPr>
          <p:cNvPr id="2" name="Title 1">
            <a:extLst>
              <a:ext uri="{FF2B5EF4-FFF2-40B4-BE49-F238E27FC236}">
                <a16:creationId xmlns:a16="http://schemas.microsoft.com/office/drawing/2014/main" id="{03AE4D9C-3F9B-4CF6-9719-4F318B3BA5C1}"/>
              </a:ext>
            </a:extLst>
          </p:cNvPr>
          <p:cNvSpPr>
            <a:spLocks noGrp="1"/>
          </p:cNvSpPr>
          <p:nvPr>
            <p:ph type="title"/>
          </p:nvPr>
        </p:nvSpPr>
        <p:spPr>
          <a:solidFill>
            <a:schemeClr val="accent1">
              <a:alpha val="19000"/>
            </a:schemeClr>
          </a:solidFill>
        </p:spPr>
        <p:txBody>
          <a:bodyPr/>
          <a:lstStyle/>
          <a:p>
            <a:pPr algn="ctr"/>
            <a:r>
              <a:rPr lang="en-US" b="1" dirty="0"/>
              <a:t>Central Dogma Of Molecular Biology</a:t>
            </a:r>
          </a:p>
        </p:txBody>
      </p:sp>
      <p:sp>
        <p:nvSpPr>
          <p:cNvPr id="3" name="Content Placeholder 2">
            <a:extLst>
              <a:ext uri="{FF2B5EF4-FFF2-40B4-BE49-F238E27FC236}">
                <a16:creationId xmlns:a16="http://schemas.microsoft.com/office/drawing/2014/main" id="{775DA781-602C-4D9A-8263-F775E30A41E0}"/>
              </a:ext>
            </a:extLst>
          </p:cNvPr>
          <p:cNvSpPr>
            <a:spLocks noGrp="1"/>
          </p:cNvSpPr>
          <p:nvPr>
            <p:ph idx="1"/>
          </p:nvPr>
        </p:nvSpPr>
        <p:spPr>
          <a:xfrm>
            <a:off x="838200" y="1866899"/>
            <a:ext cx="10515600" cy="3822699"/>
          </a:xfrm>
        </p:spPr>
        <p:txBody>
          <a:bodyPr/>
          <a:lstStyle/>
          <a:p>
            <a:pPr marL="0" indent="0">
              <a:buNone/>
            </a:pPr>
            <a:r>
              <a:rPr lang="en-US" dirty="0"/>
              <a:t>The </a:t>
            </a:r>
            <a:r>
              <a:rPr lang="en-US" b="1" dirty="0"/>
              <a:t>central dogma of molecular biology </a:t>
            </a:r>
            <a:r>
              <a:rPr lang="en-US" dirty="0"/>
              <a:t>explains how the information encoded in DNA sequences (genes) is expressed as proteins in a two-step process: </a:t>
            </a:r>
          </a:p>
          <a:p>
            <a:r>
              <a:rPr lang="en-US" dirty="0"/>
              <a:t>Step One) </a:t>
            </a:r>
            <a:r>
              <a:rPr lang="en-US" b="1" u="sng" dirty="0"/>
              <a:t>Transcription</a:t>
            </a:r>
            <a:r>
              <a:rPr lang="en-US" dirty="0"/>
              <a:t> </a:t>
            </a:r>
          </a:p>
          <a:p>
            <a:pPr lvl="1"/>
            <a:r>
              <a:rPr lang="en-US" dirty="0"/>
              <a:t>Transcription involves making mRNA using DNA as a template. </a:t>
            </a:r>
          </a:p>
          <a:p>
            <a:r>
              <a:rPr lang="en-US" dirty="0"/>
              <a:t>Step Two) </a:t>
            </a:r>
            <a:r>
              <a:rPr lang="en-US" b="1" u="sng" dirty="0"/>
              <a:t>Translation</a:t>
            </a:r>
            <a:r>
              <a:rPr lang="en-US" dirty="0"/>
              <a:t>. </a:t>
            </a:r>
          </a:p>
          <a:p>
            <a:pPr lvl="1"/>
            <a:r>
              <a:rPr lang="en-US" dirty="0"/>
              <a:t>Translation then translates the mRNA sequence into an amino acid sequence to form a protein. </a:t>
            </a:r>
          </a:p>
        </p:txBody>
      </p:sp>
    </p:spTree>
    <p:extLst>
      <p:ext uri="{BB962C8B-B14F-4D97-AF65-F5344CB8AC3E}">
        <p14:creationId xmlns:p14="http://schemas.microsoft.com/office/powerpoint/2010/main" val="3099660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EFFF4A2-EB01-4738-9824-8D9A72A51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770" name="Picture 2" descr="Picture">
            <a:extLst>
              <a:ext uri="{FF2B5EF4-FFF2-40B4-BE49-F238E27FC236}">
                <a16:creationId xmlns:a16="http://schemas.microsoft.com/office/drawing/2014/main" id="{493B328C-2942-4EED-82E5-17E56CCD31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2815" y="643467"/>
            <a:ext cx="3372968" cy="3280212"/>
          </a:xfrm>
          <a:prstGeom prst="rect">
            <a:avLst/>
          </a:prstGeom>
          <a:noFill/>
          <a:extLst>
            <a:ext uri="{909E8E84-426E-40DD-AFC4-6F175D3DCCD1}">
              <a14:hiddenFill xmlns:a14="http://schemas.microsoft.com/office/drawing/2010/main">
                <a:solidFill>
                  <a:srgbClr val="FFFFFF"/>
                </a:solidFill>
              </a14:hiddenFill>
            </a:ext>
          </a:extLst>
        </p:spPr>
      </p:pic>
      <p:pic>
        <p:nvPicPr>
          <p:cNvPr id="32769" name="Picture 1" descr="Picture">
            <a:extLst>
              <a:ext uri="{FF2B5EF4-FFF2-40B4-BE49-F238E27FC236}">
                <a16:creationId xmlns:a16="http://schemas.microsoft.com/office/drawing/2014/main" id="{E89C4BD6-A974-4E33-81CE-D12399D6CD4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80802" y="643467"/>
            <a:ext cx="3443792" cy="328021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23D97D8B-CFC5-431A-AA32-93C4522A6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33674"/>
            <a:ext cx="12192000" cy="26243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F4DC1D-4B55-41CD-8D6E-BB6E48B66CC3}"/>
              </a:ext>
            </a:extLst>
          </p:cNvPr>
          <p:cNvSpPr>
            <a:spLocks noGrp="1"/>
          </p:cNvSpPr>
          <p:nvPr>
            <p:ph type="title"/>
          </p:nvPr>
        </p:nvSpPr>
        <p:spPr>
          <a:xfrm>
            <a:off x="969264" y="4535424"/>
            <a:ext cx="3685032" cy="1586162"/>
          </a:xfrm>
        </p:spPr>
        <p:txBody>
          <a:bodyPr anchor="t">
            <a:normAutofit fontScale="90000"/>
          </a:bodyPr>
          <a:lstStyle/>
          <a:p>
            <a:r>
              <a:rPr lang="en-US" sz="3400" dirty="0">
                <a:solidFill>
                  <a:schemeClr val="bg1"/>
                </a:solidFill>
              </a:rPr>
              <a:t>Carbon is the only atom capable of forming 4 STRONG COVALENT BONDS!</a:t>
            </a:r>
          </a:p>
        </p:txBody>
      </p:sp>
      <p:sp>
        <p:nvSpPr>
          <p:cNvPr id="3" name="Content Placeholder 2">
            <a:extLst>
              <a:ext uri="{FF2B5EF4-FFF2-40B4-BE49-F238E27FC236}">
                <a16:creationId xmlns:a16="http://schemas.microsoft.com/office/drawing/2014/main" id="{0020A892-5EBC-4279-9D9C-76CBB60EA394}"/>
              </a:ext>
            </a:extLst>
          </p:cNvPr>
          <p:cNvSpPr>
            <a:spLocks noGrp="1"/>
          </p:cNvSpPr>
          <p:nvPr>
            <p:ph idx="1"/>
          </p:nvPr>
        </p:nvSpPr>
        <p:spPr>
          <a:xfrm>
            <a:off x="5074920" y="4535423"/>
            <a:ext cx="4930626" cy="1586163"/>
          </a:xfrm>
        </p:spPr>
        <p:txBody>
          <a:bodyPr>
            <a:normAutofit/>
          </a:bodyPr>
          <a:lstStyle/>
          <a:p>
            <a:r>
              <a:rPr lang="en-US" sz="2000">
                <a:solidFill>
                  <a:schemeClr val="bg1"/>
                </a:solidFill>
              </a:rPr>
              <a:t>Carbon is great at covalently bonding to other atoms and it is the only element that has the ability to do so with as many as 4 different atoms at a time!</a:t>
            </a:r>
          </a:p>
          <a:p>
            <a:endParaRPr lang="en-US" sz="2000">
              <a:solidFill>
                <a:schemeClr val="bg1"/>
              </a:solidFill>
            </a:endParaRPr>
          </a:p>
        </p:txBody>
      </p:sp>
      <p:grpSp>
        <p:nvGrpSpPr>
          <p:cNvPr id="75" name="Group 74">
            <a:extLst>
              <a:ext uri="{FF2B5EF4-FFF2-40B4-BE49-F238E27FC236}">
                <a16:creationId xmlns:a16="http://schemas.microsoft.com/office/drawing/2014/main" id="{F91EAA54-AC0A-4AEF-ACE5-B1DD3DC817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08171" y="4821439"/>
            <a:ext cx="1128382" cy="847206"/>
            <a:chOff x="8183879" y="1000124"/>
            <a:chExt cx="1562267" cy="1172973"/>
          </a:xfrm>
        </p:grpSpPr>
        <p:sp>
          <p:nvSpPr>
            <p:cNvPr id="76" name="Freeform 5">
              <a:extLst>
                <a:ext uri="{FF2B5EF4-FFF2-40B4-BE49-F238E27FC236}">
                  <a16:creationId xmlns:a16="http://schemas.microsoft.com/office/drawing/2014/main" id="{57EE6F04-B543-44E1-BA29-3DD44C5AED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5">
              <a:extLst>
                <a:ext uri="{FF2B5EF4-FFF2-40B4-BE49-F238E27FC236}">
                  <a16:creationId xmlns:a16="http://schemas.microsoft.com/office/drawing/2014/main" id="{D5559A4F-CFAC-4ECC-B04A-670D559B96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286477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5AB85A-A08A-4F8A-A5EA-69FD80C8AE2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useBgFill="1">
        <p:nvSpPr>
          <p:cNvPr id="12" name="Freeform 23">
            <a:extLst>
              <a:ext uri="{FF2B5EF4-FFF2-40B4-BE49-F238E27FC236}">
                <a16:creationId xmlns:a16="http://schemas.microsoft.com/office/drawing/2014/main" id="{1AB1F50C-9536-4023-B698-A8BCC3E3304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14" name="Rounded Rectangle 17">
            <a:extLst>
              <a:ext uri="{FF2B5EF4-FFF2-40B4-BE49-F238E27FC236}">
                <a16:creationId xmlns:a16="http://schemas.microsoft.com/office/drawing/2014/main" id="{018DF060-36A7-44DF-9E9A-E7C71624E28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2" name="Title 1">
            <a:extLst>
              <a:ext uri="{FF2B5EF4-FFF2-40B4-BE49-F238E27FC236}">
                <a16:creationId xmlns:a16="http://schemas.microsoft.com/office/drawing/2014/main" id="{67C0A5F2-319D-4C64-8E90-8EF1EB63BAF6}"/>
              </a:ext>
            </a:extLst>
          </p:cNvPr>
          <p:cNvSpPr>
            <a:spLocks noGrp="1"/>
          </p:cNvSpPr>
          <p:nvPr>
            <p:ph type="title"/>
          </p:nvPr>
        </p:nvSpPr>
        <p:spPr>
          <a:xfrm>
            <a:off x="6874102" y="107701"/>
            <a:ext cx="3200400" cy="743239"/>
          </a:xfrm>
        </p:spPr>
        <p:txBody>
          <a:bodyPr>
            <a:normAutofit fontScale="90000"/>
          </a:bodyPr>
          <a:lstStyle/>
          <a:p>
            <a:pPr algn="ctr"/>
            <a:r>
              <a:rPr lang="en-US" sz="3200" b="1" dirty="0">
                <a:solidFill>
                  <a:srgbClr val="FF0000"/>
                </a:solidFill>
              </a:rPr>
              <a:t>Gene Expression</a:t>
            </a: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C81A636B-0D41-41D2-8A96-17F8AA4AFEB5}"/>
                  </a:ext>
                </a:extLst>
              </p14:cNvPr>
              <p14:cNvContentPartPr/>
              <p14:nvPr/>
            </p14:nvContentPartPr>
            <p14:xfrm>
              <a:off x="6811068" y="3702137"/>
              <a:ext cx="1365023" cy="628200"/>
            </p14:xfrm>
          </p:contentPart>
        </mc:Choice>
        <mc:Fallback xmlns="">
          <p:pic>
            <p:nvPicPr>
              <p:cNvPr id="8" name="Ink 7">
                <a:extLst>
                  <a:ext uri="{FF2B5EF4-FFF2-40B4-BE49-F238E27FC236}">
                    <a16:creationId xmlns:a16="http://schemas.microsoft.com/office/drawing/2014/main" id="{C81A636B-0D41-41D2-8A96-17F8AA4AFEB5}"/>
                  </a:ext>
                </a:extLst>
              </p:cNvPr>
              <p:cNvPicPr/>
              <p:nvPr/>
            </p:nvPicPr>
            <p:blipFill>
              <a:blip r:embed="rId4"/>
              <a:stretch>
                <a:fillRect/>
              </a:stretch>
            </p:blipFill>
            <p:spPr>
              <a:xfrm>
                <a:off x="6748432" y="3639497"/>
                <a:ext cx="1490654" cy="753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E8B64EC8-7657-42E3-A920-28524D665877}"/>
                  </a:ext>
                </a:extLst>
              </p14:cNvPr>
              <p14:cNvContentPartPr/>
              <p14:nvPr/>
            </p14:nvContentPartPr>
            <p14:xfrm>
              <a:off x="6811068" y="3702137"/>
              <a:ext cx="1365023" cy="628200"/>
            </p14:xfrm>
          </p:contentPart>
        </mc:Choice>
        <mc:Fallback xmlns="">
          <p:pic>
            <p:nvPicPr>
              <p:cNvPr id="9" name="Ink 8">
                <a:extLst>
                  <a:ext uri="{FF2B5EF4-FFF2-40B4-BE49-F238E27FC236}">
                    <a16:creationId xmlns:a16="http://schemas.microsoft.com/office/drawing/2014/main" id="{E8B64EC8-7657-42E3-A920-28524D665877}"/>
                  </a:ext>
                </a:extLst>
              </p:cNvPr>
              <p:cNvPicPr/>
              <p:nvPr/>
            </p:nvPicPr>
            <p:blipFill>
              <a:blip r:embed="rId6"/>
              <a:stretch>
                <a:fillRect/>
              </a:stretch>
            </p:blipFill>
            <p:spPr>
              <a:xfrm>
                <a:off x="6748056" y="3639137"/>
                <a:ext cx="1490687" cy="753840"/>
              </a:xfrm>
              <a:prstGeom prst="rect">
                <a:avLst/>
              </a:prstGeom>
            </p:spPr>
          </p:pic>
        </mc:Fallback>
      </mc:AlternateContent>
      <p:pic>
        <p:nvPicPr>
          <p:cNvPr id="11" name="Picture 10">
            <a:extLst>
              <a:ext uri="{FF2B5EF4-FFF2-40B4-BE49-F238E27FC236}">
                <a16:creationId xmlns:a16="http://schemas.microsoft.com/office/drawing/2014/main" id="{08BB972C-AFFC-4725-B9F5-F281FE0159B0}"/>
              </a:ext>
            </a:extLst>
          </p:cNvPr>
          <p:cNvPicPr>
            <a:picLocks noChangeAspect="1"/>
          </p:cNvPicPr>
          <p:nvPr/>
        </p:nvPicPr>
        <p:blipFill rotWithShape="1">
          <a:blip r:embed="rId7">
            <a:extLst>
              <a:ext uri="{28A0092B-C50C-407E-A947-70E740481C1C}">
                <a14:useLocalDpi xmlns:a14="http://schemas.microsoft.com/office/drawing/2010/main" val="0"/>
              </a:ext>
            </a:extLst>
          </a:blip>
          <a:srcRect l="12244" t="385" r="7989" b="-2134"/>
          <a:stretch/>
        </p:blipFill>
        <p:spPr>
          <a:xfrm>
            <a:off x="5455745" y="1097357"/>
            <a:ext cx="6092791" cy="4663286"/>
          </a:xfrm>
          <a:prstGeom prst="rect">
            <a:avLst/>
          </a:prstGeom>
        </p:spPr>
      </p:pic>
      <p:sp>
        <p:nvSpPr>
          <p:cNvPr id="13" name="Rectangle 12">
            <a:extLst>
              <a:ext uri="{FF2B5EF4-FFF2-40B4-BE49-F238E27FC236}">
                <a16:creationId xmlns:a16="http://schemas.microsoft.com/office/drawing/2014/main" id="{04C55D84-8BCB-4B47-9ED6-02C6EBC1FC40}"/>
              </a:ext>
            </a:extLst>
          </p:cNvPr>
          <p:cNvSpPr/>
          <p:nvPr/>
        </p:nvSpPr>
        <p:spPr>
          <a:xfrm>
            <a:off x="8002363" y="4709510"/>
            <a:ext cx="96385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oper Black" panose="0208090404030B020404" pitchFamily="18" charset="0"/>
                <a:ea typeface="+mn-ea"/>
                <a:cs typeface="+mn-cs"/>
              </a:rPr>
              <a:t>mRNA</a:t>
            </a:r>
            <a:endPar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
        <p:nvSpPr>
          <p:cNvPr id="15" name="Rectangle 14">
            <a:extLst>
              <a:ext uri="{FF2B5EF4-FFF2-40B4-BE49-F238E27FC236}">
                <a16:creationId xmlns:a16="http://schemas.microsoft.com/office/drawing/2014/main" id="{27642E8D-0F66-4C47-8754-FB63FD1CDBDA}"/>
              </a:ext>
            </a:extLst>
          </p:cNvPr>
          <p:cNvSpPr/>
          <p:nvPr/>
        </p:nvSpPr>
        <p:spPr>
          <a:xfrm>
            <a:off x="6126653" y="1012095"/>
            <a:ext cx="74744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oper Black" panose="0208090404030B020404" pitchFamily="18" charset="0"/>
                <a:ea typeface="+mn-ea"/>
                <a:cs typeface="+mn-cs"/>
              </a:rPr>
              <a:t>DNA</a:t>
            </a:r>
            <a:endPar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
        <p:nvSpPr>
          <p:cNvPr id="16" name="Arrow: Right 15">
            <a:extLst>
              <a:ext uri="{FF2B5EF4-FFF2-40B4-BE49-F238E27FC236}">
                <a16:creationId xmlns:a16="http://schemas.microsoft.com/office/drawing/2014/main" id="{98D06F75-CFA5-4907-BAF3-C4C250D958F2}"/>
              </a:ext>
            </a:extLst>
          </p:cNvPr>
          <p:cNvSpPr/>
          <p:nvPr/>
        </p:nvSpPr>
        <p:spPr>
          <a:xfrm>
            <a:off x="8696914" y="3186684"/>
            <a:ext cx="978408" cy="484632"/>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17" name="Arrow: Right 16">
            <a:extLst>
              <a:ext uri="{FF2B5EF4-FFF2-40B4-BE49-F238E27FC236}">
                <a16:creationId xmlns:a16="http://schemas.microsoft.com/office/drawing/2014/main" id="{619E553A-6EE0-4F23-8FD0-8A6567C2D3C8}"/>
              </a:ext>
            </a:extLst>
          </p:cNvPr>
          <p:cNvSpPr/>
          <p:nvPr/>
        </p:nvSpPr>
        <p:spPr>
          <a:xfrm>
            <a:off x="7023955" y="3213404"/>
            <a:ext cx="978408" cy="484632"/>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a:ea typeface="+mn-ea"/>
              <a:cs typeface="+mn-cs"/>
            </a:endParaRPr>
          </a:p>
        </p:txBody>
      </p:sp>
      <p:sp>
        <p:nvSpPr>
          <p:cNvPr id="18" name="Rectangle 17">
            <a:extLst>
              <a:ext uri="{FF2B5EF4-FFF2-40B4-BE49-F238E27FC236}">
                <a16:creationId xmlns:a16="http://schemas.microsoft.com/office/drawing/2014/main" id="{590E8FCA-FC04-4D50-8B3B-5503745FE6D1}"/>
              </a:ext>
            </a:extLst>
          </p:cNvPr>
          <p:cNvSpPr/>
          <p:nvPr/>
        </p:nvSpPr>
        <p:spPr>
          <a:xfrm>
            <a:off x="10074502" y="988590"/>
            <a:ext cx="106503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oper Black" panose="0208090404030B020404" pitchFamily="18" charset="0"/>
                <a:ea typeface="+mn-ea"/>
                <a:cs typeface="+mn-cs"/>
              </a:rPr>
              <a:t>Protein</a:t>
            </a:r>
            <a:endParaRPr kumimoji="0" lang="en-US" sz="18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
        <p:nvSpPr>
          <p:cNvPr id="19" name="Rectangle 18">
            <a:extLst>
              <a:ext uri="{FF2B5EF4-FFF2-40B4-BE49-F238E27FC236}">
                <a16:creationId xmlns:a16="http://schemas.microsoft.com/office/drawing/2014/main" id="{FD34C64C-00F0-4451-AD32-F78E1C722343}"/>
              </a:ext>
            </a:extLst>
          </p:cNvPr>
          <p:cNvSpPr/>
          <p:nvPr/>
        </p:nvSpPr>
        <p:spPr>
          <a:xfrm rot="16200000">
            <a:off x="6699932" y="3290499"/>
            <a:ext cx="1587294" cy="276999"/>
          </a:xfrm>
          <a:prstGeom prst="rect">
            <a:avLst/>
          </a:prstGeom>
          <a:solidFill>
            <a:srgbClr val="FFFFFF">
              <a:alpha val="49020"/>
            </a:srgb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oper Black" panose="0208090404030B020404" pitchFamily="18" charset="0"/>
                <a:ea typeface="+mn-ea"/>
                <a:cs typeface="+mn-cs"/>
              </a:rPr>
              <a:t>TRANSCRIPTION</a:t>
            </a:r>
            <a:endParaRPr kumimoji="0" lang="en-US" sz="12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
        <p:nvSpPr>
          <p:cNvPr id="20" name="Rectangle 19">
            <a:extLst>
              <a:ext uri="{FF2B5EF4-FFF2-40B4-BE49-F238E27FC236}">
                <a16:creationId xmlns:a16="http://schemas.microsoft.com/office/drawing/2014/main" id="{277EE52B-338C-4C0E-87BF-48EA729D6085}"/>
              </a:ext>
            </a:extLst>
          </p:cNvPr>
          <p:cNvSpPr/>
          <p:nvPr/>
        </p:nvSpPr>
        <p:spPr>
          <a:xfrm rot="16200000">
            <a:off x="8415157" y="3232773"/>
            <a:ext cx="1406860" cy="276999"/>
          </a:xfrm>
          <a:prstGeom prst="rect">
            <a:avLst/>
          </a:prstGeom>
          <a:solidFill>
            <a:srgbClr val="FFFFFF">
              <a:alpha val="49020"/>
            </a:srgb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oper Black" panose="0208090404030B020404" pitchFamily="18" charset="0"/>
                <a:ea typeface="+mn-ea"/>
                <a:cs typeface="+mn-cs"/>
              </a:rPr>
              <a:t>TRANSLATION</a:t>
            </a:r>
            <a:endParaRPr kumimoji="0" lang="en-US" sz="1200" b="0" i="0" u="none" strike="noStrike" kern="1200" cap="none" spc="0" normalizeH="0" baseline="0" noProof="0" dirty="0">
              <a:ln>
                <a:noFill/>
              </a:ln>
              <a:solidFill>
                <a:prstClr val="black"/>
              </a:solidFill>
              <a:effectLst/>
              <a:uLnTx/>
              <a:uFillTx/>
              <a:latin typeface="Times New Roman" panose="02020603050405020304"/>
              <a:ea typeface="+mn-ea"/>
              <a:cs typeface="+mn-cs"/>
            </a:endParaRPr>
          </a:p>
        </p:txBody>
      </p:sp>
    </p:spTree>
    <p:extLst>
      <p:ext uri="{BB962C8B-B14F-4D97-AF65-F5344CB8AC3E}">
        <p14:creationId xmlns:p14="http://schemas.microsoft.com/office/powerpoint/2010/main" val="26044811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10D78-479D-4F04-AD83-12899B778F9E}"/>
              </a:ext>
            </a:extLst>
          </p:cNvPr>
          <p:cNvSpPr>
            <a:spLocks noGrp="1"/>
          </p:cNvSpPr>
          <p:nvPr>
            <p:ph type="title"/>
          </p:nvPr>
        </p:nvSpPr>
        <p:spPr>
          <a:xfrm>
            <a:off x="3930976" y="365125"/>
            <a:ext cx="7422823" cy="1325563"/>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r>
              <a:rPr lang="en-US" b="1" dirty="0"/>
              <a:t>RNA (ribonucleic acid)</a:t>
            </a:r>
          </a:p>
        </p:txBody>
      </p:sp>
      <p:sp>
        <p:nvSpPr>
          <p:cNvPr id="3" name="Content Placeholder 2">
            <a:extLst>
              <a:ext uri="{FF2B5EF4-FFF2-40B4-BE49-F238E27FC236}">
                <a16:creationId xmlns:a16="http://schemas.microsoft.com/office/drawing/2014/main" id="{76319008-2061-492A-B908-E4ECD47D846B}"/>
              </a:ext>
            </a:extLst>
          </p:cNvPr>
          <p:cNvSpPr>
            <a:spLocks noGrp="1"/>
          </p:cNvSpPr>
          <p:nvPr>
            <p:ph idx="1"/>
          </p:nvPr>
        </p:nvSpPr>
        <p:spPr>
          <a:xfrm>
            <a:off x="3789574" y="1825625"/>
            <a:ext cx="7564225" cy="4351338"/>
          </a:xfrm>
        </p:spPr>
        <p:txBody>
          <a:bodyPr>
            <a:normAutofit/>
          </a:bodyPr>
          <a:lstStyle/>
          <a:p>
            <a:r>
              <a:rPr lang="en-US" sz="4400" dirty="0"/>
              <a:t>RNA (ribonucleic acid) is a single–strand nucleic acid with ribose as the sugar in the backbone, and four bases—adenine, guanine, cytosine, and uracil.</a:t>
            </a:r>
          </a:p>
        </p:txBody>
      </p:sp>
      <p:pic>
        <p:nvPicPr>
          <p:cNvPr id="4" name="Picture 3">
            <a:extLst>
              <a:ext uri="{FF2B5EF4-FFF2-40B4-BE49-F238E27FC236}">
                <a16:creationId xmlns:a16="http://schemas.microsoft.com/office/drawing/2014/main" id="{1DB37A39-4EB9-4D7C-9283-520C73FF917F}"/>
              </a:ext>
            </a:extLst>
          </p:cNvPr>
          <p:cNvPicPr>
            <a:picLocks noChangeAspect="1"/>
          </p:cNvPicPr>
          <p:nvPr/>
        </p:nvPicPr>
        <p:blipFill rotWithShape="1">
          <a:blip r:embed="rId2"/>
          <a:srcRect t="6949" r="47001"/>
          <a:stretch/>
        </p:blipFill>
        <p:spPr>
          <a:xfrm>
            <a:off x="201497" y="75415"/>
            <a:ext cx="2635971" cy="6468695"/>
          </a:xfrm>
          <a:prstGeom prst="rect">
            <a:avLst/>
          </a:prstGeom>
        </p:spPr>
      </p:pic>
    </p:spTree>
    <p:extLst>
      <p:ext uri="{BB962C8B-B14F-4D97-AF65-F5344CB8AC3E}">
        <p14:creationId xmlns:p14="http://schemas.microsoft.com/office/powerpoint/2010/main" val="15055888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E3200-53D6-44BD-BE04-A46CAE23A334}"/>
              </a:ext>
            </a:extLst>
          </p:cNvPr>
          <p:cNvSpPr>
            <a:spLocks noGrp="1"/>
          </p:cNvSpPr>
          <p:nvPr>
            <p:ph type="title"/>
          </p:nvPr>
        </p:nvSpPr>
        <p:spPr>
          <a:xfrm>
            <a:off x="421993" y="432594"/>
            <a:ext cx="6358128" cy="1325563"/>
          </a:xfrm>
        </p:spPr>
        <p:txBody>
          <a:bodyPr/>
          <a:lstStyle/>
          <a:p>
            <a:r>
              <a:rPr lang="en-US" dirty="0"/>
              <a:t>Base-Pairing in RNA and DNA</a:t>
            </a:r>
          </a:p>
        </p:txBody>
      </p:sp>
      <p:sp>
        <p:nvSpPr>
          <p:cNvPr id="3" name="Content Placeholder 2">
            <a:extLst>
              <a:ext uri="{FF2B5EF4-FFF2-40B4-BE49-F238E27FC236}">
                <a16:creationId xmlns:a16="http://schemas.microsoft.com/office/drawing/2014/main" id="{FF25A04F-8C40-43C2-88AF-C449B569AF22}"/>
              </a:ext>
            </a:extLst>
          </p:cNvPr>
          <p:cNvSpPr>
            <a:spLocks noGrp="1"/>
          </p:cNvSpPr>
          <p:nvPr>
            <p:ph idx="1"/>
          </p:nvPr>
        </p:nvSpPr>
        <p:spPr>
          <a:xfrm>
            <a:off x="408432" y="2264537"/>
            <a:ext cx="6241330" cy="4351338"/>
          </a:xfrm>
          <a:ln>
            <a:noFill/>
          </a:ln>
        </p:spPr>
        <p:style>
          <a:lnRef idx="2">
            <a:schemeClr val="accent6"/>
          </a:lnRef>
          <a:fillRef idx="1">
            <a:schemeClr val="lt1"/>
          </a:fillRef>
          <a:effectRef idx="0">
            <a:schemeClr val="accent6"/>
          </a:effectRef>
          <a:fontRef idx="minor">
            <a:schemeClr val="dk1"/>
          </a:fontRef>
        </p:style>
        <p:txBody>
          <a:bodyPr/>
          <a:lstStyle/>
          <a:p>
            <a:r>
              <a:rPr lang="en-US" dirty="0"/>
              <a:t>This bonding follows very specific rules: • Because purines are larger than pyrimidines, space limitations always pair a purine with a pyrimidine.</a:t>
            </a:r>
          </a:p>
          <a:p>
            <a:pPr marL="457200" lvl="1" indent="0">
              <a:buNone/>
            </a:pPr>
            <a:r>
              <a:rPr lang="en-US" dirty="0"/>
              <a:t>• Guanine (G) forms three hydrogen bonds with cytosine (C).</a:t>
            </a:r>
          </a:p>
          <a:p>
            <a:pPr marL="457200" lvl="1" indent="0">
              <a:buNone/>
            </a:pPr>
            <a:r>
              <a:rPr lang="en-US" dirty="0"/>
              <a:t>• Adenine (A) forms two hydrogen bonds with thymine (T) or uracil (U).</a:t>
            </a:r>
          </a:p>
          <a:p>
            <a:endParaRPr lang="en-US" dirty="0"/>
          </a:p>
        </p:txBody>
      </p:sp>
      <p:pic>
        <p:nvPicPr>
          <p:cNvPr id="10242" name="Picture 2" descr="Image result for base pair&quot;">
            <a:extLst>
              <a:ext uri="{FF2B5EF4-FFF2-40B4-BE49-F238E27FC236}">
                <a16:creationId xmlns:a16="http://schemas.microsoft.com/office/drawing/2014/main" id="{E909B187-6B29-4CE7-8406-09A3A36AF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4791" y="42862"/>
            <a:ext cx="3238500" cy="6772275"/>
          </a:xfrm>
          <a:prstGeom prst="rect">
            <a:avLst/>
          </a:prstGeom>
          <a:noFill/>
          <a:extLst>
            <a:ext uri="{909E8E84-426E-40DD-AFC4-6F175D3DCCD1}">
              <a14:hiddenFill xmlns:a14="http://schemas.microsoft.com/office/drawing/2010/main">
                <a:solidFill>
                  <a:srgbClr val="FFFFFF"/>
                </a:solidFill>
              </a14:hiddenFill>
            </a:ext>
          </a:extLst>
        </p:spPr>
      </p:pic>
      <p:sp>
        <p:nvSpPr>
          <p:cNvPr id="4" name="Arrow: Left 3">
            <a:extLst>
              <a:ext uri="{FF2B5EF4-FFF2-40B4-BE49-F238E27FC236}">
                <a16:creationId xmlns:a16="http://schemas.microsoft.com/office/drawing/2014/main" id="{FEF44D3E-8915-441B-AE7C-BADA47C0F64A}"/>
              </a:ext>
            </a:extLst>
          </p:cNvPr>
          <p:cNvSpPr/>
          <p:nvPr/>
        </p:nvSpPr>
        <p:spPr>
          <a:xfrm>
            <a:off x="10335332" y="474247"/>
            <a:ext cx="1866311" cy="1283910"/>
          </a:xfrm>
          <a:prstGeom prst="leftArrow">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dirty="0"/>
              <a:t>Occurs in </a:t>
            </a:r>
            <a:r>
              <a:rPr lang="en-US" b="1" dirty="0"/>
              <a:t>both</a:t>
            </a:r>
          </a:p>
          <a:p>
            <a:r>
              <a:rPr lang="en-US" b="1" dirty="0"/>
              <a:t>RNA and DNA</a:t>
            </a:r>
          </a:p>
        </p:txBody>
      </p:sp>
      <p:sp>
        <p:nvSpPr>
          <p:cNvPr id="6" name="Arrow: Left 5">
            <a:extLst>
              <a:ext uri="{FF2B5EF4-FFF2-40B4-BE49-F238E27FC236}">
                <a16:creationId xmlns:a16="http://schemas.microsoft.com/office/drawing/2014/main" id="{30BDD407-40EF-4BC7-9E28-93BAEF8D3646}"/>
              </a:ext>
            </a:extLst>
          </p:cNvPr>
          <p:cNvSpPr/>
          <p:nvPr/>
        </p:nvSpPr>
        <p:spPr>
          <a:xfrm>
            <a:off x="10408484" y="2717384"/>
            <a:ext cx="1698172" cy="1283910"/>
          </a:xfrm>
          <a:prstGeom prst="leftArrow">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a:t>Occurs in </a:t>
            </a:r>
            <a:r>
              <a:rPr lang="en-US" b="1" dirty="0"/>
              <a:t>DNA</a:t>
            </a:r>
            <a:r>
              <a:rPr lang="en-US" dirty="0"/>
              <a:t> only</a:t>
            </a:r>
          </a:p>
        </p:txBody>
      </p:sp>
      <p:sp>
        <p:nvSpPr>
          <p:cNvPr id="7" name="Arrow: Left 6">
            <a:extLst>
              <a:ext uri="{FF2B5EF4-FFF2-40B4-BE49-F238E27FC236}">
                <a16:creationId xmlns:a16="http://schemas.microsoft.com/office/drawing/2014/main" id="{FBE14832-EB66-4CF7-8C8C-6E7991FBDAA7}"/>
              </a:ext>
            </a:extLst>
          </p:cNvPr>
          <p:cNvSpPr/>
          <p:nvPr/>
        </p:nvSpPr>
        <p:spPr>
          <a:xfrm>
            <a:off x="10475888" y="4766260"/>
            <a:ext cx="1698172" cy="1283910"/>
          </a:xfrm>
          <a:prstGeom prst="leftArrow">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a:t>Occurs in </a:t>
            </a:r>
            <a:r>
              <a:rPr lang="en-US" b="1" dirty="0"/>
              <a:t>RNA</a:t>
            </a:r>
            <a:r>
              <a:rPr lang="en-US" dirty="0"/>
              <a:t> only</a:t>
            </a:r>
          </a:p>
        </p:txBody>
      </p:sp>
    </p:spTree>
    <p:extLst>
      <p:ext uri="{BB962C8B-B14F-4D97-AF65-F5344CB8AC3E}">
        <p14:creationId xmlns:p14="http://schemas.microsoft.com/office/powerpoint/2010/main" val="4369074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0C62E-8569-46A8-AA54-2465B3879A90}"/>
              </a:ext>
            </a:extLst>
          </p:cNvPr>
          <p:cNvSpPr>
            <a:spLocks noGrp="1"/>
          </p:cNvSpPr>
          <p:nvPr>
            <p:ph type="title"/>
          </p:nvPr>
        </p:nvSpPr>
        <p:spPr>
          <a:xfrm>
            <a:off x="838200" y="365125"/>
            <a:ext cx="4469091" cy="1325563"/>
          </a:xfrm>
        </p:spPr>
        <p:txBody>
          <a:bodyPr/>
          <a:lstStyle/>
          <a:p>
            <a:r>
              <a:rPr lang="en-US" dirty="0"/>
              <a:t>DNA</a:t>
            </a:r>
          </a:p>
        </p:txBody>
      </p:sp>
      <p:sp>
        <p:nvSpPr>
          <p:cNvPr id="3" name="Content Placeholder 2">
            <a:extLst>
              <a:ext uri="{FF2B5EF4-FFF2-40B4-BE49-F238E27FC236}">
                <a16:creationId xmlns:a16="http://schemas.microsoft.com/office/drawing/2014/main" id="{6215D284-B579-42AD-9236-2F804E7F3536}"/>
              </a:ext>
            </a:extLst>
          </p:cNvPr>
          <p:cNvSpPr>
            <a:spLocks noGrp="1"/>
          </p:cNvSpPr>
          <p:nvPr>
            <p:ph idx="1"/>
          </p:nvPr>
        </p:nvSpPr>
        <p:spPr>
          <a:xfrm>
            <a:off x="838200" y="1825625"/>
            <a:ext cx="3988324" cy="4351338"/>
          </a:xfrm>
        </p:spPr>
        <p:txBody>
          <a:bodyPr/>
          <a:lstStyle/>
          <a:p>
            <a:r>
              <a:rPr lang="en-US" dirty="0"/>
              <a:t>The strands of DNA are ANTI-PARALLEL to one another!</a:t>
            </a:r>
          </a:p>
        </p:txBody>
      </p:sp>
      <p:pic>
        <p:nvPicPr>
          <p:cNvPr id="4" name="Picture 3">
            <a:extLst>
              <a:ext uri="{FF2B5EF4-FFF2-40B4-BE49-F238E27FC236}">
                <a16:creationId xmlns:a16="http://schemas.microsoft.com/office/drawing/2014/main" id="{C2CB617A-F5D6-4196-92CD-A677F1DDA15E}"/>
              </a:ext>
            </a:extLst>
          </p:cNvPr>
          <p:cNvPicPr>
            <a:picLocks noChangeAspect="1"/>
          </p:cNvPicPr>
          <p:nvPr/>
        </p:nvPicPr>
        <p:blipFill>
          <a:blip r:embed="rId2"/>
          <a:stretch>
            <a:fillRect/>
          </a:stretch>
        </p:blipFill>
        <p:spPr>
          <a:xfrm>
            <a:off x="5445087" y="97410"/>
            <a:ext cx="6502946" cy="6760590"/>
          </a:xfrm>
          <a:prstGeom prst="rect">
            <a:avLst/>
          </a:prstGeom>
        </p:spPr>
      </p:pic>
    </p:spTree>
    <p:extLst>
      <p:ext uri="{BB962C8B-B14F-4D97-AF65-F5344CB8AC3E}">
        <p14:creationId xmlns:p14="http://schemas.microsoft.com/office/powerpoint/2010/main" val="12330630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F58B8-24A1-4F78-A29D-A79C97D993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4ECAA19-2E62-4B3B-9353-28C6CEE8E03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DFC037B-EF70-4592-98B8-3D32B1135B1C}"/>
              </a:ext>
            </a:extLst>
          </p:cNvPr>
          <p:cNvPicPr>
            <a:picLocks noChangeAspect="1"/>
          </p:cNvPicPr>
          <p:nvPr/>
        </p:nvPicPr>
        <p:blipFill>
          <a:blip r:embed="rId2"/>
          <a:stretch>
            <a:fillRect/>
          </a:stretch>
        </p:blipFill>
        <p:spPr>
          <a:xfrm>
            <a:off x="247650" y="638175"/>
            <a:ext cx="11696700" cy="5581650"/>
          </a:xfrm>
          <a:prstGeom prst="rect">
            <a:avLst/>
          </a:prstGeom>
        </p:spPr>
      </p:pic>
    </p:spTree>
    <p:extLst>
      <p:ext uri="{BB962C8B-B14F-4D97-AF65-F5344CB8AC3E}">
        <p14:creationId xmlns:p14="http://schemas.microsoft.com/office/powerpoint/2010/main" val="16614294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74161BF4-954D-410B-833A-EA8C433E9C0D}"/>
              </a:ext>
            </a:extLst>
          </p:cNvPr>
          <p:cNvPicPr>
            <a:picLocks noGrp="1" noChangeAspect="1"/>
          </p:cNvPicPr>
          <p:nvPr>
            <p:ph idx="1"/>
          </p:nvPr>
        </p:nvPicPr>
        <p:blipFill rotWithShape="1">
          <a:blip r:embed="rId2"/>
          <a:srcRect b="6"/>
          <a:stretch/>
        </p:blipFill>
        <p:spPr>
          <a:xfrm>
            <a:off x="646176" y="643467"/>
            <a:ext cx="10899648" cy="5394960"/>
          </a:xfrm>
          <a:prstGeom prst="rect">
            <a:avLst/>
          </a:prstGeom>
          <a:ln w="82550" cmpd="sng">
            <a:noFill/>
            <a:miter lim="800000"/>
          </a:ln>
        </p:spPr>
      </p:pic>
    </p:spTree>
    <p:extLst>
      <p:ext uri="{BB962C8B-B14F-4D97-AF65-F5344CB8AC3E}">
        <p14:creationId xmlns:p14="http://schemas.microsoft.com/office/powerpoint/2010/main" val="11116305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1" name="Rectangle 10">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4" name="Content Placeholder 3" descr="A close up of a map&#10;&#10;Description automatically generated">
            <a:extLst>
              <a:ext uri="{FF2B5EF4-FFF2-40B4-BE49-F238E27FC236}">
                <a16:creationId xmlns:a16="http://schemas.microsoft.com/office/drawing/2014/main" id="{B5A58C73-D26E-4857-B230-7829C5AF1917}"/>
              </a:ext>
            </a:extLst>
          </p:cNvPr>
          <p:cNvPicPr>
            <a:picLocks noGrp="1" noChangeAspect="1"/>
          </p:cNvPicPr>
          <p:nvPr>
            <p:ph idx="1"/>
          </p:nvPr>
        </p:nvPicPr>
        <p:blipFill rotWithShape="1">
          <a:blip r:embed="rId2"/>
          <a:srcRect l="616" r="-2" b="-2"/>
          <a:stretch/>
        </p:blipFill>
        <p:spPr>
          <a:xfrm rot="21480000">
            <a:off x="1137837" y="1003258"/>
            <a:ext cx="9916327" cy="4764396"/>
          </a:xfrm>
          <a:prstGeom prst="rect">
            <a:avLst/>
          </a:prstGeom>
        </p:spPr>
      </p:pic>
    </p:spTree>
    <p:extLst>
      <p:ext uri="{BB962C8B-B14F-4D97-AF65-F5344CB8AC3E}">
        <p14:creationId xmlns:p14="http://schemas.microsoft.com/office/powerpoint/2010/main" val="20015752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1AE249-8BEC-4783-9977-B5C00362FA9A}"/>
              </a:ext>
            </a:extLst>
          </p:cNvPr>
          <p:cNvSpPr>
            <a:spLocks noGrp="1"/>
          </p:cNvSpPr>
          <p:nvPr>
            <p:ph type="title"/>
          </p:nvPr>
        </p:nvSpPr>
        <p:spPr>
          <a:xfrm>
            <a:off x="526073" y="466578"/>
            <a:ext cx="11139854" cy="1721164"/>
          </a:xfrm>
        </p:spPr>
        <p:txBody>
          <a:bodyPr vert="horz" lIns="91440" tIns="45720" rIns="91440" bIns="45720" rtlCol="0" anchor="b">
            <a:normAutofit/>
          </a:bodyPr>
          <a:lstStyle/>
          <a:p>
            <a:pPr algn="ctr"/>
            <a:r>
              <a:rPr lang="en-US" sz="5400" b="1" kern="1200" dirty="0">
                <a:solidFill>
                  <a:srgbClr val="FFFFFF"/>
                </a:solidFill>
                <a:latin typeface="+mj-lt"/>
                <a:ea typeface="+mj-ea"/>
                <a:cs typeface="+mj-cs"/>
              </a:rPr>
              <a:t>Noncovalent Bonds</a:t>
            </a:r>
            <a:br>
              <a:rPr lang="en-US" sz="5400" b="1" kern="1200" dirty="0">
                <a:solidFill>
                  <a:srgbClr val="FFFFFF"/>
                </a:solidFill>
                <a:latin typeface="+mj-lt"/>
                <a:ea typeface="+mj-ea"/>
                <a:cs typeface="+mj-cs"/>
              </a:rPr>
            </a:br>
            <a:r>
              <a:rPr lang="en-US" b="1" i="1" kern="1200" dirty="0">
                <a:solidFill>
                  <a:srgbClr val="FFFFFF"/>
                </a:solidFill>
                <a:latin typeface="+mj-lt"/>
                <a:ea typeface="+mj-ea"/>
                <a:cs typeface="+mj-cs"/>
              </a:rPr>
              <a:t>Hydrogen Bonds</a:t>
            </a:r>
            <a:endParaRPr lang="en-US" sz="5400" b="1" i="1" kern="1200" dirty="0">
              <a:solidFill>
                <a:srgbClr val="FFFFFF"/>
              </a:solidFill>
              <a:latin typeface="+mj-lt"/>
              <a:ea typeface="+mj-ea"/>
              <a:cs typeface="+mj-cs"/>
            </a:endParaRP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F115F91-F50D-444B-B5A8-F50290C7E385}"/>
              </a:ext>
            </a:extLst>
          </p:cNvPr>
          <p:cNvPicPr>
            <a:picLocks noChangeAspect="1"/>
          </p:cNvPicPr>
          <p:nvPr/>
        </p:nvPicPr>
        <p:blipFill rotWithShape="1">
          <a:blip r:embed="rId2"/>
          <a:srcRect t="7650"/>
          <a:stretch/>
        </p:blipFill>
        <p:spPr>
          <a:xfrm>
            <a:off x="320040" y="2610884"/>
            <a:ext cx="11496821" cy="3795690"/>
          </a:xfrm>
          <a:prstGeom prst="rect">
            <a:avLst/>
          </a:prstGeom>
        </p:spPr>
      </p:pic>
    </p:spTree>
    <p:extLst>
      <p:ext uri="{BB962C8B-B14F-4D97-AF65-F5344CB8AC3E}">
        <p14:creationId xmlns:p14="http://schemas.microsoft.com/office/powerpoint/2010/main" val="28645067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B7E91-5BE6-4C8A-B4D9-8CA2242116DE}"/>
              </a:ext>
            </a:extLst>
          </p:cNvPr>
          <p:cNvSpPr>
            <a:spLocks noGrp="1"/>
          </p:cNvSpPr>
          <p:nvPr>
            <p:ph type="title"/>
          </p:nvPr>
        </p:nvSpPr>
        <p:spPr>
          <a:xfrm>
            <a:off x="481013" y="3752849"/>
            <a:ext cx="3290887" cy="2452687"/>
          </a:xfrm>
        </p:spPr>
        <p:txBody>
          <a:bodyPr anchor="ctr">
            <a:normAutofit/>
          </a:bodyPr>
          <a:lstStyle/>
          <a:p>
            <a:r>
              <a:rPr lang="en-US" sz="3600" b="1"/>
              <a:t>Solubility</a:t>
            </a:r>
          </a:p>
        </p:txBody>
      </p:sp>
      <p:pic>
        <p:nvPicPr>
          <p:cNvPr id="4" name="Picture 3" descr="A picture containing food, glass&#10;&#10;Description automatically generated">
            <a:extLst>
              <a:ext uri="{FF2B5EF4-FFF2-40B4-BE49-F238E27FC236}">
                <a16:creationId xmlns:a16="http://schemas.microsoft.com/office/drawing/2014/main" id="{218F797E-6136-457C-8FC7-4B88A9576F5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0351" b="24054"/>
          <a:stretch/>
        </p:blipFill>
        <p:spPr>
          <a:xfrm>
            <a:off x="20" y="10"/>
            <a:ext cx="12191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06C28DB-9E51-4FE9-BBEA-5F60C5094B58}"/>
              </a:ext>
            </a:extLst>
          </p:cNvPr>
          <p:cNvSpPr>
            <a:spLocks noGrp="1"/>
          </p:cNvSpPr>
          <p:nvPr>
            <p:ph idx="1"/>
          </p:nvPr>
        </p:nvSpPr>
        <p:spPr>
          <a:xfrm>
            <a:off x="4223982" y="3752850"/>
            <a:ext cx="7485413" cy="2452687"/>
          </a:xfrm>
        </p:spPr>
        <p:txBody>
          <a:bodyPr anchor="ctr">
            <a:normAutofit/>
          </a:bodyPr>
          <a:lstStyle/>
          <a:p>
            <a:r>
              <a:rPr lang="en-US" sz="1800" dirty="0"/>
              <a:t>The degree to which a molecule is able to dissolve in a solvent is the molecule’s </a:t>
            </a:r>
            <a:r>
              <a:rPr lang="en-US" sz="1800" b="1" dirty="0"/>
              <a:t>solubility: </a:t>
            </a:r>
            <a:r>
              <a:rPr lang="en-US" sz="1800" dirty="0"/>
              <a:t>the more easily a molecule dissolves, the higher its solubility. </a:t>
            </a:r>
          </a:p>
          <a:p>
            <a:r>
              <a:rPr lang="en-US" sz="1800" dirty="0"/>
              <a:t>Water, the biological solvent, is polar, so molecules that dissolve readily in water are polar or ionic molecules whose positive and negative regions readily interact with water.</a:t>
            </a:r>
          </a:p>
          <a:p>
            <a:endParaRPr lang="en-US" sz="1800" dirty="0"/>
          </a:p>
          <a:p>
            <a:endParaRPr lang="en-US" sz="1800" dirty="0"/>
          </a:p>
        </p:txBody>
      </p:sp>
    </p:spTree>
    <p:extLst>
      <p:ext uri="{BB962C8B-B14F-4D97-AF65-F5344CB8AC3E}">
        <p14:creationId xmlns:p14="http://schemas.microsoft.com/office/powerpoint/2010/main" val="1375066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A2E2-8F16-488D-A152-054AFB55948A}"/>
              </a:ext>
            </a:extLst>
          </p:cNvPr>
          <p:cNvSpPr>
            <a:spLocks noGrp="1"/>
          </p:cNvSpPr>
          <p:nvPr>
            <p:ph type="title"/>
          </p:nvPr>
        </p:nvSpPr>
        <p:spPr>
          <a:xfrm>
            <a:off x="481013" y="3752849"/>
            <a:ext cx="3290887" cy="2452687"/>
          </a:xfrm>
        </p:spPr>
        <p:txBody>
          <a:bodyPr anchor="ctr">
            <a:normAutofit/>
          </a:bodyPr>
          <a:lstStyle/>
          <a:p>
            <a:r>
              <a:rPr lang="en-US" sz="3600" b="1"/>
              <a:t>Solubility</a:t>
            </a:r>
          </a:p>
        </p:txBody>
      </p:sp>
      <p:pic>
        <p:nvPicPr>
          <p:cNvPr id="5" name="Picture 4" descr="A picture containing food, glass&#10;&#10;Description automatically generated">
            <a:extLst>
              <a:ext uri="{FF2B5EF4-FFF2-40B4-BE49-F238E27FC236}">
                <a16:creationId xmlns:a16="http://schemas.microsoft.com/office/drawing/2014/main" id="{06C9A50E-928E-4177-9BDE-EECAFAEE034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0351" b="24054"/>
          <a:stretch/>
        </p:blipFill>
        <p:spPr>
          <a:xfrm>
            <a:off x="20" y="10"/>
            <a:ext cx="12191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FDC2051A-91C7-495C-A1E0-B31D570B519D}"/>
              </a:ext>
            </a:extLst>
          </p:cNvPr>
          <p:cNvSpPr>
            <a:spLocks noGrp="1"/>
          </p:cNvSpPr>
          <p:nvPr>
            <p:ph idx="1"/>
          </p:nvPr>
        </p:nvSpPr>
        <p:spPr>
          <a:xfrm>
            <a:off x="4223982" y="3752850"/>
            <a:ext cx="7485413" cy="2452687"/>
          </a:xfrm>
        </p:spPr>
        <p:txBody>
          <a:bodyPr anchor="ctr">
            <a:normAutofit/>
          </a:bodyPr>
          <a:lstStyle/>
          <a:p>
            <a:r>
              <a:rPr lang="en-US" sz="1800"/>
              <a:t>Molecules that dissolve easily in water are said to be </a:t>
            </a:r>
            <a:r>
              <a:rPr lang="en-US" sz="1800" b="1"/>
              <a:t>hydrophilic </a:t>
            </a:r>
            <a:r>
              <a:rPr lang="en-US" sz="1800"/>
              <a:t>{-</a:t>
            </a:r>
            <a:r>
              <a:rPr lang="en-US" sz="1800" i="1"/>
              <a:t>philic</a:t>
            </a:r>
            <a:r>
              <a:rPr lang="en-US" sz="1800"/>
              <a:t>, loving}. </a:t>
            </a:r>
          </a:p>
          <a:p>
            <a:r>
              <a:rPr lang="en-US" sz="1800"/>
              <a:t>Molecules such as oils that do not dissolve well in water are said to be </a:t>
            </a:r>
            <a:r>
              <a:rPr lang="en-US" sz="1800" b="1"/>
              <a:t>hydrophobic </a:t>
            </a:r>
            <a:r>
              <a:rPr lang="en-US" sz="1800"/>
              <a:t>{-</a:t>
            </a:r>
            <a:r>
              <a:rPr lang="en-US" sz="1800" i="1"/>
              <a:t>phobic</a:t>
            </a:r>
            <a:r>
              <a:rPr lang="en-US" sz="1800"/>
              <a:t>, hating}. </a:t>
            </a:r>
          </a:p>
          <a:p>
            <a:pPr lvl="1"/>
            <a:r>
              <a:rPr lang="en-US" sz="1800"/>
              <a:t>Hydrophobic substances are usually nonpolar molecules that cannot form hydrogen bonds with water molecules. </a:t>
            </a:r>
          </a:p>
          <a:p>
            <a:pPr lvl="1"/>
            <a:r>
              <a:rPr lang="en-US" sz="1800"/>
              <a:t>The lipids (fats and oils) are the most hydrophobic group of biological molecules.</a:t>
            </a:r>
          </a:p>
        </p:txBody>
      </p:sp>
    </p:spTree>
    <p:extLst>
      <p:ext uri="{BB962C8B-B14F-4D97-AF65-F5344CB8AC3E}">
        <p14:creationId xmlns:p14="http://schemas.microsoft.com/office/powerpoint/2010/main" val="3232649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6"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4"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4F891170-7908-4ABB-B38A-E95DE3C8E50D}"/>
              </a:ext>
            </a:extLst>
          </p:cNvPr>
          <p:cNvSpPr>
            <a:spLocks noGrp="1"/>
          </p:cNvSpPr>
          <p:nvPr>
            <p:ph type="title"/>
          </p:nvPr>
        </p:nvSpPr>
        <p:spPr>
          <a:xfrm>
            <a:off x="888631" y="4760132"/>
            <a:ext cx="3947420" cy="1777829"/>
          </a:xfrm>
        </p:spPr>
        <p:txBody>
          <a:bodyPr>
            <a:normAutofit/>
          </a:bodyPr>
          <a:lstStyle/>
          <a:p>
            <a:r>
              <a:rPr lang="en-US" sz="4000" b="1"/>
              <a:t>Types of Covalent Bonds</a:t>
            </a:r>
            <a:endParaRPr lang="en-US" sz="4000"/>
          </a:p>
        </p:txBody>
      </p:sp>
      <p:sp>
        <p:nvSpPr>
          <p:cNvPr id="36" name="Freeform: Shape 35">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close up of a clock&#10;&#10;Description automatically generated">
            <a:extLst>
              <a:ext uri="{FF2B5EF4-FFF2-40B4-BE49-F238E27FC236}">
                <a16:creationId xmlns:a16="http://schemas.microsoft.com/office/drawing/2014/main" id="{AF7840C1-904F-4C6D-A6D1-CC96B30057C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24041" y="671951"/>
            <a:ext cx="9952912" cy="3359108"/>
          </a:xfrm>
          <a:prstGeom prst="rect">
            <a:avLst/>
          </a:prstGeom>
        </p:spPr>
      </p:pic>
      <p:sp>
        <p:nvSpPr>
          <p:cNvPr id="3" name="Content Placeholder 2">
            <a:extLst>
              <a:ext uri="{FF2B5EF4-FFF2-40B4-BE49-F238E27FC236}">
                <a16:creationId xmlns:a16="http://schemas.microsoft.com/office/drawing/2014/main" id="{21021EB9-E637-48F9-8E21-B2471F7FEB8B}"/>
              </a:ext>
            </a:extLst>
          </p:cNvPr>
          <p:cNvSpPr>
            <a:spLocks noGrp="1"/>
          </p:cNvSpPr>
          <p:nvPr>
            <p:ph idx="1"/>
          </p:nvPr>
        </p:nvSpPr>
        <p:spPr>
          <a:xfrm>
            <a:off x="5118447" y="4767660"/>
            <a:ext cx="6281873" cy="1770300"/>
          </a:xfrm>
        </p:spPr>
        <p:txBody>
          <a:bodyPr anchor="ctr">
            <a:normAutofit/>
          </a:bodyPr>
          <a:lstStyle/>
          <a:p>
            <a:r>
              <a:rPr lang="en-US" sz="1700" dirty="0"/>
              <a:t>Not all covalent bonds are created equally.  Because the electron(s) are SHARED between atoms, the electrons may be </a:t>
            </a:r>
          </a:p>
          <a:p>
            <a:pPr lvl="1"/>
            <a:r>
              <a:rPr lang="en-US" sz="1300" dirty="0"/>
              <a:t>1) equally shared, as in the case of non-polar covalent bonds or</a:t>
            </a:r>
          </a:p>
          <a:p>
            <a:pPr lvl="1"/>
            <a:r>
              <a:rPr lang="en-US" sz="1300" dirty="0"/>
              <a:t>2) unequally shared, as in the case of polar covalent bonds. ​</a:t>
            </a:r>
          </a:p>
          <a:p>
            <a:r>
              <a:rPr lang="en-US" sz="1700" b="1" dirty="0"/>
              <a:t>Non-polar covalent bonds </a:t>
            </a:r>
            <a:r>
              <a:rPr lang="en-US" sz="1700" dirty="0"/>
              <a:t>- electrons are</a:t>
            </a:r>
            <a:r>
              <a:rPr lang="en-US" sz="1700" b="1" dirty="0"/>
              <a:t> equally</a:t>
            </a:r>
            <a:r>
              <a:rPr lang="en-US" sz="1700" dirty="0"/>
              <a:t> shared</a:t>
            </a:r>
          </a:p>
          <a:p>
            <a:r>
              <a:rPr lang="en-US" sz="1700" b="1" dirty="0"/>
              <a:t>Polar covalent bonds </a:t>
            </a:r>
            <a:r>
              <a:rPr lang="en-US" sz="1700" dirty="0"/>
              <a:t>- electrons are</a:t>
            </a:r>
            <a:r>
              <a:rPr lang="en-US" sz="1700" b="1" dirty="0"/>
              <a:t> unequally</a:t>
            </a:r>
            <a:r>
              <a:rPr lang="en-US" sz="1700" dirty="0"/>
              <a:t> shared</a:t>
            </a:r>
          </a:p>
          <a:p>
            <a:endParaRPr lang="en-US" sz="1700" dirty="0"/>
          </a:p>
        </p:txBody>
      </p:sp>
    </p:spTree>
    <p:extLst>
      <p:ext uri="{BB962C8B-B14F-4D97-AF65-F5344CB8AC3E}">
        <p14:creationId xmlns:p14="http://schemas.microsoft.com/office/powerpoint/2010/main" val="1494794658"/>
      </p:ext>
    </p:extLst>
  </p:cSld>
  <p:clrMapOvr>
    <a:overrideClrMapping bg1="dk1" tx1="lt1" bg2="dk2" tx2="lt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27CA8-30ED-4275-BE5E-9FA32F1B34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359D78-87DF-4F3F-B577-14D966640F4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2F823CE-E9E3-474C-88BA-F7A7FC22840D}"/>
              </a:ext>
            </a:extLst>
          </p:cNvPr>
          <p:cNvPicPr>
            <a:picLocks noChangeAspect="1"/>
          </p:cNvPicPr>
          <p:nvPr/>
        </p:nvPicPr>
        <p:blipFill rotWithShape="1">
          <a:blip r:embed="rId2"/>
          <a:srcRect r="28368"/>
          <a:stretch/>
        </p:blipFill>
        <p:spPr>
          <a:xfrm>
            <a:off x="0" y="2113186"/>
            <a:ext cx="12123473" cy="3653131"/>
          </a:xfrm>
          <a:prstGeom prst="rect">
            <a:avLst/>
          </a:prstGeom>
        </p:spPr>
      </p:pic>
    </p:spTree>
    <p:extLst>
      <p:ext uri="{BB962C8B-B14F-4D97-AF65-F5344CB8AC3E}">
        <p14:creationId xmlns:p14="http://schemas.microsoft.com/office/powerpoint/2010/main" val="25287488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BCEDE-A466-432B-BAE7-E409C37ED3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01A044-2BFC-48B1-A14B-F8661CA359F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0B390F8-87FC-4D5F-83FC-22C1C923FC5D}"/>
              </a:ext>
            </a:extLst>
          </p:cNvPr>
          <p:cNvPicPr>
            <a:picLocks noChangeAspect="1"/>
          </p:cNvPicPr>
          <p:nvPr/>
        </p:nvPicPr>
        <p:blipFill>
          <a:blip r:embed="rId2"/>
          <a:stretch>
            <a:fillRect/>
          </a:stretch>
        </p:blipFill>
        <p:spPr>
          <a:xfrm>
            <a:off x="0" y="416162"/>
            <a:ext cx="12192000" cy="6025676"/>
          </a:xfrm>
          <a:prstGeom prst="rect">
            <a:avLst/>
          </a:prstGeom>
        </p:spPr>
      </p:pic>
      <p:sp>
        <p:nvSpPr>
          <p:cNvPr id="5" name="Rectangle: Rounded Corners 4">
            <a:extLst>
              <a:ext uri="{FF2B5EF4-FFF2-40B4-BE49-F238E27FC236}">
                <a16:creationId xmlns:a16="http://schemas.microsoft.com/office/drawing/2014/main" id="{6E4779DA-774B-4843-A328-A4849AF25BF5}"/>
              </a:ext>
            </a:extLst>
          </p:cNvPr>
          <p:cNvSpPr/>
          <p:nvPr/>
        </p:nvSpPr>
        <p:spPr>
          <a:xfrm>
            <a:off x="8425543" y="4544008"/>
            <a:ext cx="3620277" cy="2108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pH Scale</a:t>
            </a:r>
          </a:p>
        </p:txBody>
      </p:sp>
    </p:spTree>
    <p:extLst>
      <p:ext uri="{BB962C8B-B14F-4D97-AF65-F5344CB8AC3E}">
        <p14:creationId xmlns:p14="http://schemas.microsoft.com/office/powerpoint/2010/main" val="25114806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A2F9D-98DB-4C06-9B44-C7FF3A4B37AC}"/>
              </a:ext>
            </a:extLst>
          </p:cNvPr>
          <p:cNvSpPr>
            <a:spLocks noGrp="1"/>
          </p:cNvSpPr>
          <p:nvPr>
            <p:ph type="title"/>
          </p:nvPr>
        </p:nvSpPr>
        <p:spPr/>
        <p:txBody>
          <a:bodyPr/>
          <a:lstStyle/>
          <a:p>
            <a:r>
              <a:rPr lang="en-US" dirty="0"/>
              <a:t>Proteins – </a:t>
            </a:r>
            <a:r>
              <a:rPr lang="en-US" i="1" dirty="0"/>
              <a:t>the workers of the cell!</a:t>
            </a:r>
            <a:endParaRPr lang="en-US" dirty="0"/>
          </a:p>
        </p:txBody>
      </p:sp>
      <p:sp>
        <p:nvSpPr>
          <p:cNvPr id="3" name="Content Placeholder 2">
            <a:extLst>
              <a:ext uri="{FF2B5EF4-FFF2-40B4-BE49-F238E27FC236}">
                <a16:creationId xmlns:a16="http://schemas.microsoft.com/office/drawing/2014/main" id="{6BCE6485-0462-4EF9-BD42-CC92B013C769}"/>
              </a:ext>
            </a:extLst>
          </p:cNvPr>
          <p:cNvSpPr>
            <a:spLocks noGrp="1"/>
          </p:cNvSpPr>
          <p:nvPr>
            <p:ph idx="1"/>
          </p:nvPr>
        </p:nvSpPr>
        <p:spPr/>
        <p:txBody>
          <a:bodyPr/>
          <a:lstStyle/>
          <a:p>
            <a:r>
              <a:rPr lang="en-US" dirty="0"/>
              <a:t>Proteins play important roles in so many cell functions that we can consider them the “workhorses” of the body. </a:t>
            </a:r>
          </a:p>
          <a:p>
            <a:r>
              <a:rPr lang="en-US" dirty="0"/>
              <a:t>Most soluble proteins fall into seven broad categories.</a:t>
            </a:r>
          </a:p>
          <a:p>
            <a:pPr marL="0" indent="0">
              <a:buNone/>
            </a:pPr>
            <a:endParaRPr lang="en-US" dirty="0"/>
          </a:p>
        </p:txBody>
      </p:sp>
    </p:spTree>
    <p:extLst>
      <p:ext uri="{BB962C8B-B14F-4D97-AF65-F5344CB8AC3E}">
        <p14:creationId xmlns:p14="http://schemas.microsoft.com/office/powerpoint/2010/main" val="18499039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534939"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F87D8A-B546-4A62-98C5-23DDB2365538}"/>
              </a:ext>
            </a:extLst>
          </p:cNvPr>
          <p:cNvSpPr>
            <a:spLocks noGrp="1"/>
          </p:cNvSpPr>
          <p:nvPr>
            <p:ph type="title"/>
          </p:nvPr>
        </p:nvSpPr>
        <p:spPr>
          <a:xfrm>
            <a:off x="7801156" y="640263"/>
            <a:ext cx="3812708" cy="1344975"/>
          </a:xfrm>
        </p:spPr>
        <p:txBody>
          <a:bodyPr>
            <a:normAutofit/>
          </a:bodyPr>
          <a:lstStyle/>
          <a:p>
            <a:r>
              <a:rPr lang="en-US" sz="3600"/>
              <a:t>1. </a:t>
            </a:r>
            <a:r>
              <a:rPr lang="en-US" sz="3600" b="1"/>
              <a:t>Enzymes.</a:t>
            </a:r>
            <a:endParaRPr lang="en-US" sz="3600"/>
          </a:p>
        </p:txBody>
      </p:sp>
      <p:pic>
        <p:nvPicPr>
          <p:cNvPr id="42" name="Picture 2" descr="Picture">
            <a:extLst>
              <a:ext uri="{FF2B5EF4-FFF2-40B4-BE49-F238E27FC236}">
                <a16:creationId xmlns:a16="http://schemas.microsoft.com/office/drawing/2014/main" id="{1B2DE27C-9746-4B97-9A5E-F9A9DDB8930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6295" y="484632"/>
            <a:ext cx="6442944" cy="573328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0B20BAA-A529-4AFF-BFD4-02B10E8F7BA5}"/>
              </a:ext>
            </a:extLst>
          </p:cNvPr>
          <p:cNvSpPr>
            <a:spLocks noGrp="1"/>
          </p:cNvSpPr>
          <p:nvPr>
            <p:ph idx="1"/>
          </p:nvPr>
        </p:nvSpPr>
        <p:spPr>
          <a:xfrm>
            <a:off x="7804298" y="2121763"/>
            <a:ext cx="3823094" cy="3773010"/>
          </a:xfrm>
        </p:spPr>
        <p:txBody>
          <a:bodyPr>
            <a:normAutofit/>
          </a:bodyPr>
          <a:lstStyle/>
          <a:p>
            <a:r>
              <a:rPr lang="en-US" sz="2000"/>
              <a:t>Some proteins act as </a:t>
            </a:r>
            <a:r>
              <a:rPr lang="en-US" sz="2000" b="1"/>
              <a:t>enzymes, </a:t>
            </a:r>
            <a:r>
              <a:rPr lang="en-US" sz="2000"/>
              <a:t>biological catalysts that speed up chemical reactions. </a:t>
            </a:r>
          </a:p>
          <a:p>
            <a:r>
              <a:rPr lang="en-US" sz="2000"/>
              <a:t>Enzymes play an important role in metabolism.</a:t>
            </a:r>
          </a:p>
        </p:txBody>
      </p:sp>
    </p:spTree>
    <p:extLst>
      <p:ext uri="{BB962C8B-B14F-4D97-AF65-F5344CB8AC3E}">
        <p14:creationId xmlns:p14="http://schemas.microsoft.com/office/powerpoint/2010/main" val="16325956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F72CAD-CD8B-4695-9ACE-01A6B9D761C0}"/>
              </a:ext>
            </a:extLst>
          </p:cNvPr>
          <p:cNvSpPr>
            <a:spLocks noGrp="1"/>
          </p:cNvSpPr>
          <p:nvPr>
            <p:ph type="title"/>
          </p:nvPr>
        </p:nvSpPr>
        <p:spPr>
          <a:xfrm>
            <a:off x="594360" y="640263"/>
            <a:ext cx="3822192" cy="1344975"/>
          </a:xfrm>
        </p:spPr>
        <p:txBody>
          <a:bodyPr>
            <a:normAutofit/>
          </a:bodyPr>
          <a:lstStyle/>
          <a:p>
            <a:r>
              <a:rPr lang="en-US" sz="3600">
                <a:solidFill>
                  <a:schemeClr val="bg1"/>
                </a:solidFill>
              </a:rPr>
              <a:t>What are ENZYMES?</a:t>
            </a:r>
          </a:p>
        </p:txBody>
      </p:sp>
      <p:cxnSp>
        <p:nvCxnSpPr>
          <p:cNvPr id="12" name="Straight Connector 11">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601DB22-AA12-4600-91A3-49354B1BE765}"/>
              </a:ext>
            </a:extLst>
          </p:cNvPr>
          <p:cNvSpPr>
            <a:spLocks noGrp="1"/>
          </p:cNvSpPr>
          <p:nvPr>
            <p:ph idx="1"/>
          </p:nvPr>
        </p:nvSpPr>
        <p:spPr>
          <a:xfrm>
            <a:off x="593610" y="2121763"/>
            <a:ext cx="3822192" cy="3773010"/>
          </a:xfrm>
        </p:spPr>
        <p:txBody>
          <a:bodyPr>
            <a:normAutofit/>
          </a:bodyPr>
          <a:lstStyle/>
          <a:p>
            <a:r>
              <a:rPr lang="en-US" sz="2000">
                <a:solidFill>
                  <a:schemeClr val="bg1"/>
                </a:solidFill>
              </a:rPr>
              <a:t>All molecular bonds have energy barriers that must be overcome in order for the chemical reaction to occur. </a:t>
            </a:r>
          </a:p>
          <a:p>
            <a:r>
              <a:rPr lang="en-US" sz="2000">
                <a:solidFill>
                  <a:schemeClr val="bg1"/>
                </a:solidFill>
              </a:rPr>
              <a:t>Enzymes cause these chemical reactions to go much faster (by several orders of magnitude) by lowering the “activation energy” of the reaction. </a:t>
            </a:r>
          </a:p>
          <a:p>
            <a:r>
              <a:rPr lang="en-US" sz="2000">
                <a:solidFill>
                  <a:schemeClr val="bg1"/>
                </a:solidFill>
              </a:rPr>
              <a:t>Without enzymes, it could take decades to digest one hamburger!</a:t>
            </a:r>
          </a:p>
        </p:txBody>
      </p:sp>
      <p:pic>
        <p:nvPicPr>
          <p:cNvPr id="5" name="Picture 4" descr="A screenshot of a cell phone screen with text&#10;&#10;Description automatically generated">
            <a:extLst>
              <a:ext uri="{FF2B5EF4-FFF2-40B4-BE49-F238E27FC236}">
                <a16:creationId xmlns:a16="http://schemas.microsoft.com/office/drawing/2014/main" id="{232CCFFA-6033-41F2-A62C-D4C6BEACD01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711" r="2" b="1906"/>
          <a:stretch/>
        </p:blipFill>
        <p:spPr>
          <a:xfrm>
            <a:off x="5110716" y="993839"/>
            <a:ext cx="6596652" cy="4714873"/>
          </a:xfrm>
          <a:prstGeom prst="rect">
            <a:avLst/>
          </a:prstGeom>
        </p:spPr>
      </p:pic>
    </p:spTree>
    <p:extLst>
      <p:ext uri="{BB962C8B-B14F-4D97-AF65-F5344CB8AC3E}">
        <p14:creationId xmlns:p14="http://schemas.microsoft.com/office/powerpoint/2010/main" val="29159327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CD898FE-120F-4FDF-8086-8075351BEEA8}"/>
              </a:ext>
            </a:extLst>
          </p:cNvPr>
          <p:cNvSpPr>
            <a:spLocks noGrp="1"/>
          </p:cNvSpPr>
          <p:nvPr>
            <p:ph type="title"/>
          </p:nvPr>
        </p:nvSpPr>
        <p:spPr>
          <a:xfrm>
            <a:off x="838200" y="365125"/>
            <a:ext cx="10515599" cy="1325563"/>
          </a:xfrm>
        </p:spPr>
        <p:txBody>
          <a:bodyPr>
            <a:normAutofit/>
          </a:bodyPr>
          <a:lstStyle/>
          <a:p>
            <a:r>
              <a:rPr lang="en-US" b="1" i="1" u="sng" dirty="0"/>
              <a:t>Properties of Enzymes</a:t>
            </a:r>
            <a:endParaRPr lang="en-US" dirty="0"/>
          </a:p>
        </p:txBody>
      </p:sp>
      <p:sp>
        <p:nvSpPr>
          <p:cNvPr id="3" name="Content Placeholder 2">
            <a:extLst>
              <a:ext uri="{FF2B5EF4-FFF2-40B4-BE49-F238E27FC236}">
                <a16:creationId xmlns:a16="http://schemas.microsoft.com/office/drawing/2014/main" id="{2BF608D9-1E35-4DB5-A88D-F7C5A25FCBB0}"/>
              </a:ext>
            </a:extLst>
          </p:cNvPr>
          <p:cNvSpPr>
            <a:spLocks noGrp="1"/>
          </p:cNvSpPr>
          <p:nvPr>
            <p:ph idx="1"/>
          </p:nvPr>
        </p:nvSpPr>
        <p:spPr>
          <a:xfrm>
            <a:off x="838200" y="1825625"/>
            <a:ext cx="5393361" cy="4351338"/>
          </a:xfrm>
        </p:spPr>
        <p:txBody>
          <a:bodyPr>
            <a:normAutofit/>
          </a:bodyPr>
          <a:lstStyle/>
          <a:p>
            <a:r>
              <a:rPr lang="en-US" b="1" dirty="0"/>
              <a:t>Enzymes are...proteins</a:t>
            </a:r>
            <a:endParaRPr lang="en-US" dirty="0"/>
          </a:p>
          <a:p>
            <a:pPr lvl="1"/>
            <a:r>
              <a:rPr lang="en-US" b="1" dirty="0"/>
              <a:t>catalysts that lower the activation energy of a reaction</a:t>
            </a:r>
            <a:endParaRPr lang="en-US" dirty="0"/>
          </a:p>
          <a:p>
            <a:pPr lvl="1"/>
            <a:r>
              <a:rPr lang="en-US" b="1" dirty="0"/>
              <a:t>highly specific</a:t>
            </a:r>
            <a:endParaRPr lang="en-US" dirty="0"/>
          </a:p>
          <a:p>
            <a:pPr lvl="1"/>
            <a:r>
              <a:rPr lang="en-US" b="1" dirty="0"/>
              <a:t>increase the rate of a chemical reaction</a:t>
            </a:r>
            <a:endParaRPr lang="en-US" dirty="0"/>
          </a:p>
          <a:p>
            <a:pPr lvl="1"/>
            <a:r>
              <a:rPr lang="en-US" b="1" dirty="0"/>
              <a:t>re-usable / not consumed in the reaction</a:t>
            </a:r>
            <a:endParaRPr lang="en-US" dirty="0"/>
          </a:p>
          <a:p>
            <a:endParaRPr lang="en-US" dirty="0"/>
          </a:p>
        </p:txBody>
      </p:sp>
      <p:pic>
        <p:nvPicPr>
          <p:cNvPr id="16385" name="Picture 1" descr="Picture">
            <a:extLst>
              <a:ext uri="{FF2B5EF4-FFF2-40B4-BE49-F238E27FC236}">
                <a16:creationId xmlns:a16="http://schemas.microsoft.com/office/drawing/2014/main" id="{E11539A3-0206-4680-8A2C-9954B5D854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49" b="-3"/>
          <a:stretch/>
        </p:blipFill>
        <p:spPr bwMode="auto">
          <a:xfrm>
            <a:off x="6848918" y="1771078"/>
            <a:ext cx="4504881" cy="4504881"/>
          </a:xfrm>
          <a:custGeom>
            <a:avLst/>
            <a:gdLst>
              <a:gd name="connsiteX0" fmla="*/ 1331584 w 2663168"/>
              <a:gd name="connsiteY0" fmla="*/ 0 h 2663168"/>
              <a:gd name="connsiteX1" fmla="*/ 2663168 w 2663168"/>
              <a:gd name="connsiteY1" fmla="*/ 1331584 h 2663168"/>
              <a:gd name="connsiteX2" fmla="*/ 1331584 w 2663168"/>
              <a:gd name="connsiteY2" fmla="*/ 2663168 h 2663168"/>
              <a:gd name="connsiteX3" fmla="*/ 0 w 2663168"/>
              <a:gd name="connsiteY3" fmla="*/ 1331584 h 2663168"/>
              <a:gd name="connsiteX4" fmla="*/ 1331584 w 2663168"/>
              <a:gd name="connsiteY4" fmla="*/ 0 h 2663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72" name="Arc 7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4" name="Oval 7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1708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7C76-8449-44D4-A0F1-3CEA5DB6B3FA}"/>
              </a:ext>
            </a:extLst>
          </p:cNvPr>
          <p:cNvSpPr>
            <a:spLocks noGrp="1"/>
          </p:cNvSpPr>
          <p:nvPr>
            <p:ph type="title"/>
          </p:nvPr>
        </p:nvSpPr>
        <p:spPr/>
        <p:txBody>
          <a:bodyPr/>
          <a:lstStyle/>
          <a:p>
            <a:endParaRPr lang="en-US"/>
          </a:p>
        </p:txBody>
      </p:sp>
      <p:pic>
        <p:nvPicPr>
          <p:cNvPr id="18433" name="Picture 1" descr="Picture">
            <a:extLst>
              <a:ext uri="{FF2B5EF4-FFF2-40B4-BE49-F238E27FC236}">
                <a16:creationId xmlns:a16="http://schemas.microsoft.com/office/drawing/2014/main" id="{51255BB9-8198-4B83-A692-158B404A3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385" y="1830467"/>
            <a:ext cx="5558615" cy="4662408"/>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Picture">
            <a:extLst>
              <a:ext uri="{FF2B5EF4-FFF2-40B4-BE49-F238E27FC236}">
                <a16:creationId xmlns:a16="http://schemas.microsoft.com/office/drawing/2014/main" id="{FDD87BED-EE20-461A-87D7-C27823875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5416" y="645530"/>
            <a:ext cx="5191125" cy="573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8685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460" name="Rectangle 70">
            <a:extLst>
              <a:ext uri="{FF2B5EF4-FFF2-40B4-BE49-F238E27FC236}">
                <a16:creationId xmlns:a16="http://schemas.microsoft.com/office/drawing/2014/main" id="{6FF0F0B8-5B06-4174-9742-1FD7ABE7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Picture">
            <a:extLst>
              <a:ext uri="{FF2B5EF4-FFF2-40B4-BE49-F238E27FC236}">
                <a16:creationId xmlns:a16="http://schemas.microsoft.com/office/drawing/2014/main" id="{BB594A5F-2E6D-479F-872A-EE82E83AB86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 r="1" b="-91"/>
          <a:stretch/>
        </p:blipFill>
        <p:spPr bwMode="auto">
          <a:xfrm>
            <a:off x="643467" y="391886"/>
            <a:ext cx="10905066" cy="6167534"/>
          </a:xfrm>
          <a:prstGeom prst="rect">
            <a:avLst/>
          </a:prstGeom>
          <a:noFill/>
          <a:ln w="190500">
            <a:solidFill>
              <a:srgbClr val="FFFFFF"/>
            </a:solidFill>
            <a:miter lim="800000"/>
          </a:ln>
          <a:effectLst>
            <a:outerShdw blurRad="76200" dist="19050" dir="5400000" algn="t" rotWithShape="0">
              <a:prstClr val="black">
                <a:alpha val="5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3730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Picture">
            <a:extLst>
              <a:ext uri="{FF2B5EF4-FFF2-40B4-BE49-F238E27FC236}">
                <a16:creationId xmlns:a16="http://schemas.microsoft.com/office/drawing/2014/main" id="{E87ECC4B-A933-4051-9EE8-E82EDA2C0D7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7116"/>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37249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05A96-6BE1-48B7-B65B-5D8C816A87A6}"/>
              </a:ext>
            </a:extLst>
          </p:cNvPr>
          <p:cNvSpPr>
            <a:spLocks noGrp="1"/>
          </p:cNvSpPr>
          <p:nvPr>
            <p:ph type="title"/>
          </p:nvPr>
        </p:nvSpPr>
        <p:spPr/>
        <p:txBody>
          <a:bodyPr/>
          <a:lstStyle/>
          <a:p>
            <a:r>
              <a:rPr lang="en-US" dirty="0"/>
              <a:t>2. </a:t>
            </a:r>
            <a:r>
              <a:rPr lang="en-US" b="1" dirty="0"/>
              <a:t>Membrane transporters.</a:t>
            </a:r>
            <a:endParaRPr lang="en-US" dirty="0"/>
          </a:p>
        </p:txBody>
      </p:sp>
      <p:sp>
        <p:nvSpPr>
          <p:cNvPr id="3" name="Content Placeholder 2">
            <a:extLst>
              <a:ext uri="{FF2B5EF4-FFF2-40B4-BE49-F238E27FC236}">
                <a16:creationId xmlns:a16="http://schemas.microsoft.com/office/drawing/2014/main" id="{24B9179B-4D16-4015-B976-5C1577778913}"/>
              </a:ext>
            </a:extLst>
          </p:cNvPr>
          <p:cNvSpPr>
            <a:spLocks noGrp="1"/>
          </p:cNvSpPr>
          <p:nvPr>
            <p:ph idx="1"/>
          </p:nvPr>
        </p:nvSpPr>
        <p:spPr>
          <a:xfrm>
            <a:off x="838200" y="1520890"/>
            <a:ext cx="10515600" cy="4656073"/>
          </a:xfrm>
        </p:spPr>
        <p:txBody>
          <a:bodyPr/>
          <a:lstStyle/>
          <a:p>
            <a:r>
              <a:rPr lang="en-US" dirty="0"/>
              <a:t>Proteins in cell membranes help move substances back and forth between the intracellular and extracellular compartments. </a:t>
            </a:r>
          </a:p>
          <a:p>
            <a:pPr lvl="1"/>
            <a:r>
              <a:rPr lang="en-US" dirty="0"/>
              <a:t>These proteins may form channels in the cell membrane, or they may bind to molecules and carry them through the membrane. </a:t>
            </a:r>
          </a:p>
        </p:txBody>
      </p:sp>
      <p:pic>
        <p:nvPicPr>
          <p:cNvPr id="8" name="Picture 7" descr="A picture containing computer&#10;&#10;Description automatically generated">
            <a:extLst>
              <a:ext uri="{FF2B5EF4-FFF2-40B4-BE49-F238E27FC236}">
                <a16:creationId xmlns:a16="http://schemas.microsoft.com/office/drawing/2014/main" id="{29879E5F-29BC-4E08-AFDF-84D4A2519BB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66123" y="3272883"/>
            <a:ext cx="7735078" cy="338409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5916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FA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7F8999-8696-4121-8398-6496A7B5F067}"/>
              </a:ext>
            </a:extLst>
          </p:cNvPr>
          <p:cNvSpPr>
            <a:spLocks noGrp="1"/>
          </p:cNvSpPr>
          <p:nvPr>
            <p:ph type="title"/>
          </p:nvPr>
        </p:nvSpPr>
        <p:spPr>
          <a:xfrm>
            <a:off x="524256" y="4767072"/>
            <a:ext cx="6594189" cy="1625210"/>
          </a:xfrm>
        </p:spPr>
        <p:txBody>
          <a:bodyPr>
            <a:normAutofit/>
          </a:bodyPr>
          <a:lstStyle/>
          <a:p>
            <a:pPr algn="r"/>
            <a:r>
              <a:rPr lang="en-US" b="1">
                <a:solidFill>
                  <a:srgbClr val="FFFFFF"/>
                </a:solidFill>
              </a:rPr>
              <a:t>Chemical Bonding</a:t>
            </a:r>
          </a:p>
        </p:txBody>
      </p:sp>
      <p:pic>
        <p:nvPicPr>
          <p:cNvPr id="29698" name="Picture 2" descr="Picture">
            <a:extLst>
              <a:ext uri="{FF2B5EF4-FFF2-40B4-BE49-F238E27FC236}">
                <a16:creationId xmlns:a16="http://schemas.microsoft.com/office/drawing/2014/main" id="{E137421E-E63B-41D8-9C7A-A2355A92D6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7165"/>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BE0682B-0021-489E-9630-1A4A9E833176}"/>
              </a:ext>
            </a:extLst>
          </p:cNvPr>
          <p:cNvSpPr>
            <a:spLocks noGrp="1"/>
          </p:cNvSpPr>
          <p:nvPr>
            <p:ph idx="1"/>
          </p:nvPr>
        </p:nvSpPr>
        <p:spPr>
          <a:xfrm>
            <a:off x="8029319" y="917725"/>
            <a:ext cx="3424739" cy="4852362"/>
          </a:xfrm>
        </p:spPr>
        <p:txBody>
          <a:bodyPr anchor="ctr">
            <a:normAutofit/>
          </a:bodyPr>
          <a:lstStyle/>
          <a:p>
            <a:pPr marL="457200" lvl="1" indent="0">
              <a:buNone/>
            </a:pPr>
            <a:endParaRPr lang="en-US" sz="2000">
              <a:solidFill>
                <a:srgbClr val="FFFFFF"/>
              </a:solidFill>
            </a:endParaRPr>
          </a:p>
          <a:p>
            <a:r>
              <a:rPr lang="en-US" sz="2000">
                <a:solidFill>
                  <a:srgbClr val="FFFFFF"/>
                </a:solidFill>
              </a:rPr>
              <a:t>It is possible to </a:t>
            </a:r>
            <a:r>
              <a:rPr lang="en-US" sz="2000" b="1">
                <a:solidFill>
                  <a:srgbClr val="FFFFFF"/>
                </a:solidFill>
              </a:rPr>
              <a:t>predict</a:t>
            </a:r>
            <a:r>
              <a:rPr lang="en-US" sz="2000">
                <a:solidFill>
                  <a:srgbClr val="FFFFFF"/>
                </a:solidFill>
              </a:rPr>
              <a:t> how many covalent bonds an atom can form by knowing how many electrons are available for bonding!</a:t>
            </a:r>
          </a:p>
          <a:p>
            <a:endParaRPr lang="en-US" sz="2000">
              <a:solidFill>
                <a:srgbClr val="FFFFFF"/>
              </a:solidFill>
            </a:endParaRPr>
          </a:p>
          <a:p>
            <a:r>
              <a:rPr lang="en-US" sz="2000">
                <a:solidFill>
                  <a:srgbClr val="FFFFFF"/>
                </a:solidFill>
              </a:rPr>
              <a:t>How do we know which electrons are available for bonding?</a:t>
            </a:r>
          </a:p>
          <a:p>
            <a:pPr lvl="1"/>
            <a:r>
              <a:rPr lang="en-US" sz="2000">
                <a:solidFill>
                  <a:srgbClr val="FFFFFF"/>
                </a:solidFill>
              </a:rPr>
              <a:t>If the electron is unpaired AND is in the outer shell – IT IS AVAILABLE FOR BINDING!</a:t>
            </a:r>
          </a:p>
          <a:p>
            <a:endParaRPr lang="en-US" sz="2000">
              <a:solidFill>
                <a:srgbClr val="FFFFFF"/>
              </a:solidFill>
            </a:endParaRPr>
          </a:p>
        </p:txBody>
      </p:sp>
    </p:spTree>
    <p:extLst>
      <p:ext uri="{BB962C8B-B14F-4D97-AF65-F5344CB8AC3E}">
        <p14:creationId xmlns:p14="http://schemas.microsoft.com/office/powerpoint/2010/main" val="35070472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B1E15-2573-45C2-A4B7-4498CB7E24AD}"/>
              </a:ext>
            </a:extLst>
          </p:cNvPr>
          <p:cNvSpPr>
            <a:spLocks noGrp="1"/>
          </p:cNvSpPr>
          <p:nvPr>
            <p:ph type="title"/>
          </p:nvPr>
        </p:nvSpPr>
        <p:spPr>
          <a:xfrm>
            <a:off x="645859" y="640081"/>
            <a:ext cx="3494341" cy="3793488"/>
          </a:xfrm>
          <a:noFill/>
        </p:spPr>
        <p:txBody>
          <a:bodyPr vert="horz" lIns="91440" tIns="45720" rIns="91440" bIns="45720" rtlCol="0" anchor="b">
            <a:normAutofit/>
          </a:bodyPr>
          <a:lstStyle/>
          <a:p>
            <a:r>
              <a:rPr lang="en-US" sz="4600"/>
              <a:t>3. </a:t>
            </a:r>
            <a:r>
              <a:rPr lang="en-US" sz="4600" b="1"/>
              <a:t>Signal molecules.</a:t>
            </a:r>
            <a:endParaRPr lang="en-US" sz="4600"/>
          </a:p>
        </p:txBody>
      </p:sp>
      <p:sp>
        <p:nvSpPr>
          <p:cNvPr id="3" name="Content Placeholder 2">
            <a:extLst>
              <a:ext uri="{FF2B5EF4-FFF2-40B4-BE49-F238E27FC236}">
                <a16:creationId xmlns:a16="http://schemas.microsoft.com/office/drawing/2014/main" id="{3DE9F96B-CBB0-4745-9F6B-23ADE8BCFB60}"/>
              </a:ext>
            </a:extLst>
          </p:cNvPr>
          <p:cNvSpPr>
            <a:spLocks noGrp="1"/>
          </p:cNvSpPr>
          <p:nvPr>
            <p:ph idx="1"/>
          </p:nvPr>
        </p:nvSpPr>
        <p:spPr>
          <a:xfrm>
            <a:off x="645858" y="4571999"/>
            <a:ext cx="3494342" cy="1645921"/>
          </a:xfrm>
          <a:noFill/>
        </p:spPr>
        <p:txBody>
          <a:bodyPr vert="horz" lIns="91440" tIns="45720" rIns="91440" bIns="45720" rtlCol="0">
            <a:normAutofit/>
          </a:bodyPr>
          <a:lstStyle/>
          <a:p>
            <a:pPr marL="0" indent="0">
              <a:buNone/>
            </a:pPr>
            <a:r>
              <a:rPr lang="en-US" sz="2400"/>
              <a:t>Some proteins and smaller peptides act as hormones and other signal molecules. </a:t>
            </a:r>
          </a:p>
        </p:txBody>
      </p:sp>
      <p:sp>
        <p:nvSpPr>
          <p:cNvPr id="10" name="Rectangle 9">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926"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creenshot&#10;&#10;Description automatically generated">
            <a:extLst>
              <a:ext uri="{FF2B5EF4-FFF2-40B4-BE49-F238E27FC236}">
                <a16:creationId xmlns:a16="http://schemas.microsoft.com/office/drawing/2014/main" id="{297791ED-80CA-4076-9DD0-DA489E62C95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761" b="-2"/>
          <a:stretch/>
        </p:blipFill>
        <p:spPr>
          <a:xfrm>
            <a:off x="5441735" y="804672"/>
            <a:ext cx="5934456" cy="5248656"/>
          </a:xfrm>
          <a:prstGeom prst="rect">
            <a:avLst/>
          </a:prstGeom>
          <a:effectLst/>
        </p:spPr>
      </p:pic>
    </p:spTree>
    <p:extLst>
      <p:ext uri="{BB962C8B-B14F-4D97-AF65-F5344CB8AC3E}">
        <p14:creationId xmlns:p14="http://schemas.microsoft.com/office/powerpoint/2010/main" val="15138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8"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A4B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778B1D-262F-48DE-ABAA-B256FB00D84A}"/>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4. </a:t>
            </a:r>
            <a:r>
              <a:rPr lang="en-US" b="1">
                <a:solidFill>
                  <a:srgbClr val="FFFFFF"/>
                </a:solidFill>
              </a:rPr>
              <a:t>Receptors.</a:t>
            </a:r>
            <a:endParaRPr lang="en-US">
              <a:solidFill>
                <a:srgbClr val="FFFFFF"/>
              </a:solidFill>
            </a:endParaRPr>
          </a:p>
        </p:txBody>
      </p:sp>
      <p:pic>
        <p:nvPicPr>
          <p:cNvPr id="11266" name="Picture 2" descr="Image result for receptors&quot;">
            <a:extLst>
              <a:ext uri="{FF2B5EF4-FFF2-40B4-BE49-F238E27FC236}">
                <a16:creationId xmlns:a16="http://schemas.microsoft.com/office/drawing/2014/main" id="{BFA3055D-175A-4432-95BD-4888C30369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014"/>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1269"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7937197-DDB4-46CF-B0CD-35202EBDEEA9}"/>
              </a:ext>
            </a:extLst>
          </p:cNvPr>
          <p:cNvSpPr>
            <a:spLocks noGrp="1"/>
          </p:cNvSpPr>
          <p:nvPr>
            <p:ph idx="1"/>
          </p:nvPr>
        </p:nvSpPr>
        <p:spPr>
          <a:xfrm>
            <a:off x="8029319" y="917725"/>
            <a:ext cx="3424739" cy="4852362"/>
          </a:xfrm>
        </p:spPr>
        <p:txBody>
          <a:bodyPr anchor="ctr">
            <a:normAutofit/>
          </a:bodyPr>
          <a:lstStyle/>
          <a:p>
            <a:r>
              <a:rPr lang="en-US" sz="2000">
                <a:solidFill>
                  <a:srgbClr val="FFFFFF"/>
                </a:solidFill>
              </a:rPr>
              <a:t>Proteins that bind signal molecules and initiate cellular responses are called </a:t>
            </a:r>
            <a:r>
              <a:rPr lang="en-US" sz="2000" i="1">
                <a:solidFill>
                  <a:srgbClr val="FFFFFF"/>
                </a:solidFill>
              </a:rPr>
              <a:t>receptors</a:t>
            </a:r>
            <a:r>
              <a:rPr lang="en-US" sz="2000">
                <a:solidFill>
                  <a:srgbClr val="FFFFFF"/>
                </a:solidFill>
              </a:rPr>
              <a:t>. </a:t>
            </a:r>
          </a:p>
        </p:txBody>
      </p:sp>
    </p:spTree>
    <p:extLst>
      <p:ext uri="{BB962C8B-B14F-4D97-AF65-F5344CB8AC3E}">
        <p14:creationId xmlns:p14="http://schemas.microsoft.com/office/powerpoint/2010/main" val="36108535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90DC-1A0B-4213-9C8F-B3EFB3015E30}"/>
              </a:ext>
            </a:extLst>
          </p:cNvPr>
          <p:cNvSpPr>
            <a:spLocks noGrp="1"/>
          </p:cNvSpPr>
          <p:nvPr>
            <p:ph type="title"/>
          </p:nvPr>
        </p:nvSpPr>
        <p:spPr/>
        <p:txBody>
          <a:bodyPr/>
          <a:lstStyle/>
          <a:p>
            <a:r>
              <a:rPr lang="en-US" dirty="0"/>
              <a:t>5. </a:t>
            </a:r>
            <a:r>
              <a:rPr lang="en-US" b="1" dirty="0"/>
              <a:t>Binding proteins. </a:t>
            </a:r>
            <a:endParaRPr lang="en-US" dirty="0"/>
          </a:p>
        </p:txBody>
      </p:sp>
      <p:sp>
        <p:nvSpPr>
          <p:cNvPr id="3" name="Content Placeholder 2">
            <a:extLst>
              <a:ext uri="{FF2B5EF4-FFF2-40B4-BE49-F238E27FC236}">
                <a16:creationId xmlns:a16="http://schemas.microsoft.com/office/drawing/2014/main" id="{5375CEA8-642C-4091-9683-A42F8BCF968C}"/>
              </a:ext>
            </a:extLst>
          </p:cNvPr>
          <p:cNvSpPr>
            <a:spLocks noGrp="1"/>
          </p:cNvSpPr>
          <p:nvPr>
            <p:ph idx="1"/>
          </p:nvPr>
        </p:nvSpPr>
        <p:spPr/>
        <p:txBody>
          <a:bodyPr/>
          <a:lstStyle/>
          <a:p>
            <a:r>
              <a:rPr lang="en-US" dirty="0"/>
              <a:t>These proteins, found mostly in the extracellular fluid, bind and transport molecules throughout the body. </a:t>
            </a:r>
          </a:p>
          <a:p>
            <a:pPr lvl="1"/>
            <a:r>
              <a:rPr lang="en-US" dirty="0"/>
              <a:t>the oxygen-transporting protein </a:t>
            </a:r>
            <a:r>
              <a:rPr lang="en-US" i="1" dirty="0"/>
              <a:t>hemoglobin </a:t>
            </a:r>
          </a:p>
          <a:p>
            <a:pPr lvl="1"/>
            <a:r>
              <a:rPr lang="en-US" i="1" dirty="0"/>
              <a:t>the</a:t>
            </a:r>
            <a:r>
              <a:rPr lang="en-US" dirty="0"/>
              <a:t> cholesterol binding proteins, such as LDL, low-density lipoprotein.</a:t>
            </a:r>
          </a:p>
          <a:p>
            <a:endParaRPr lang="en-US" dirty="0"/>
          </a:p>
        </p:txBody>
      </p:sp>
      <p:pic>
        <p:nvPicPr>
          <p:cNvPr id="12290" name="Picture 2" descr="Image result for Binding proteins generic&quot;">
            <a:extLst>
              <a:ext uri="{FF2B5EF4-FFF2-40B4-BE49-F238E27FC236}">
                <a16:creationId xmlns:a16="http://schemas.microsoft.com/office/drawing/2014/main" id="{CFA434F2-1215-4AE7-82AB-E73AE13788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18" r="52439" b="36188"/>
          <a:stretch/>
        </p:blipFill>
        <p:spPr bwMode="auto">
          <a:xfrm>
            <a:off x="1957038" y="3429000"/>
            <a:ext cx="7699917" cy="3402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9151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Top Corners Rounded 9">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Top Corners Rounded 11">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01796F-7313-4E9E-B366-2D3D90E317B9}"/>
              </a:ext>
            </a:extLst>
          </p:cNvPr>
          <p:cNvSpPr>
            <a:spLocks noGrp="1"/>
          </p:cNvSpPr>
          <p:nvPr>
            <p:ph type="title"/>
          </p:nvPr>
        </p:nvSpPr>
        <p:spPr>
          <a:xfrm>
            <a:off x="321733" y="981091"/>
            <a:ext cx="4092951" cy="1624457"/>
          </a:xfrm>
        </p:spPr>
        <p:txBody>
          <a:bodyPr>
            <a:normAutofit/>
          </a:bodyPr>
          <a:lstStyle/>
          <a:p>
            <a:r>
              <a:rPr lang="en-US" sz="3600">
                <a:solidFill>
                  <a:schemeClr val="bg1"/>
                </a:solidFill>
              </a:rPr>
              <a:t>6. </a:t>
            </a:r>
            <a:r>
              <a:rPr lang="en-US" sz="3600" b="1">
                <a:solidFill>
                  <a:schemeClr val="bg1"/>
                </a:solidFill>
              </a:rPr>
              <a:t>Immunoglobulins.</a:t>
            </a:r>
            <a:endParaRPr lang="en-US" sz="3600">
              <a:solidFill>
                <a:schemeClr val="bg1"/>
              </a:solidFill>
            </a:endParaRPr>
          </a:p>
        </p:txBody>
      </p:sp>
      <p:cxnSp>
        <p:nvCxnSpPr>
          <p:cNvPr id="14" name="Straight Connector 13">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218173B-E967-4D4C-8D5D-5833BAD4A540}"/>
              </a:ext>
            </a:extLst>
          </p:cNvPr>
          <p:cNvSpPr>
            <a:spLocks noGrp="1"/>
          </p:cNvSpPr>
          <p:nvPr>
            <p:ph idx="1"/>
          </p:nvPr>
        </p:nvSpPr>
        <p:spPr>
          <a:xfrm>
            <a:off x="321733" y="2834809"/>
            <a:ext cx="4092951" cy="3042099"/>
          </a:xfrm>
        </p:spPr>
        <p:txBody>
          <a:bodyPr anchor="t">
            <a:normAutofit/>
          </a:bodyPr>
          <a:lstStyle/>
          <a:p>
            <a:r>
              <a:rPr lang="en-US" sz="2000">
                <a:solidFill>
                  <a:schemeClr val="bg1"/>
                </a:solidFill>
              </a:rPr>
              <a:t>These extracellular immune proteins, also called </a:t>
            </a:r>
            <a:r>
              <a:rPr lang="en-US" sz="2000" i="1">
                <a:solidFill>
                  <a:schemeClr val="bg1"/>
                </a:solidFill>
              </a:rPr>
              <a:t>antibodies</a:t>
            </a:r>
            <a:r>
              <a:rPr lang="en-US" sz="2000">
                <a:solidFill>
                  <a:schemeClr val="bg1"/>
                </a:solidFill>
              </a:rPr>
              <a:t>, help protect the body from foreign invaders and substances. </a:t>
            </a:r>
          </a:p>
        </p:txBody>
      </p:sp>
      <p:pic>
        <p:nvPicPr>
          <p:cNvPr id="5" name="Picture 4" descr="A screenshot of a cell phone&#10;&#10;Description automatically generated">
            <a:extLst>
              <a:ext uri="{FF2B5EF4-FFF2-40B4-BE49-F238E27FC236}">
                <a16:creationId xmlns:a16="http://schemas.microsoft.com/office/drawing/2014/main" id="{90117AE3-DD7F-468B-A22F-3E0BA940232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05202" y="467256"/>
            <a:ext cx="4339246" cy="5766440"/>
          </a:xfrm>
          <a:prstGeom prst="rect">
            <a:avLst/>
          </a:prstGeom>
        </p:spPr>
      </p:pic>
    </p:spTree>
    <p:extLst>
      <p:ext uri="{BB962C8B-B14F-4D97-AF65-F5344CB8AC3E}">
        <p14:creationId xmlns:p14="http://schemas.microsoft.com/office/powerpoint/2010/main" val="26591227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79B8-0B8C-47F1-93AC-0DB41D6E572B}"/>
              </a:ext>
            </a:extLst>
          </p:cNvPr>
          <p:cNvSpPr>
            <a:spLocks noGrp="1"/>
          </p:cNvSpPr>
          <p:nvPr>
            <p:ph type="title"/>
          </p:nvPr>
        </p:nvSpPr>
        <p:spPr>
          <a:xfrm>
            <a:off x="0" y="18255"/>
            <a:ext cx="4405745" cy="1386799"/>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7. </a:t>
            </a:r>
            <a:r>
              <a:rPr lang="en-US" b="1" dirty="0"/>
              <a:t>Regulatory proteins.</a:t>
            </a:r>
            <a:endParaRPr lang="en-US" dirty="0"/>
          </a:p>
        </p:txBody>
      </p:sp>
      <p:sp>
        <p:nvSpPr>
          <p:cNvPr id="3" name="Content Placeholder 2">
            <a:extLst>
              <a:ext uri="{FF2B5EF4-FFF2-40B4-BE49-F238E27FC236}">
                <a16:creationId xmlns:a16="http://schemas.microsoft.com/office/drawing/2014/main" id="{732A296C-2DEC-428E-AE23-10909C6D6024}"/>
              </a:ext>
            </a:extLst>
          </p:cNvPr>
          <p:cNvSpPr>
            <a:spLocks noGrp="1"/>
          </p:cNvSpPr>
          <p:nvPr>
            <p:ph idx="1"/>
          </p:nvPr>
        </p:nvSpPr>
        <p:spPr>
          <a:xfrm>
            <a:off x="117764" y="1825625"/>
            <a:ext cx="3673475" cy="4351338"/>
          </a:xfrm>
        </p:spPr>
        <p:txBody>
          <a:bodyPr>
            <a:normAutofit lnSpcReduction="10000"/>
          </a:bodyPr>
          <a:lstStyle/>
          <a:p>
            <a:r>
              <a:rPr lang="en-US" dirty="0"/>
              <a:t>Regulatory proteins turn cell processes on and off or up and down. 	</a:t>
            </a:r>
          </a:p>
          <a:p>
            <a:r>
              <a:rPr lang="en-US" dirty="0"/>
              <a:t>For example, the regulatory proteins known as </a:t>
            </a:r>
            <a:r>
              <a:rPr lang="en-US" i="1" dirty="0"/>
              <a:t>transcription factors </a:t>
            </a:r>
            <a:r>
              <a:rPr lang="en-US" dirty="0"/>
              <a:t>bind to DNA and alter gene expression and protein synthesis. </a:t>
            </a:r>
          </a:p>
        </p:txBody>
      </p:sp>
      <p:pic>
        <p:nvPicPr>
          <p:cNvPr id="13314" name="Picture 2" descr="Image result for regulatory proteins&quot;">
            <a:extLst>
              <a:ext uri="{FF2B5EF4-FFF2-40B4-BE49-F238E27FC236}">
                <a16:creationId xmlns:a16="http://schemas.microsoft.com/office/drawing/2014/main" id="{569B8BCA-4DC9-4E18-9F1B-5B52457E53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30"/>
          <a:stretch/>
        </p:blipFill>
        <p:spPr bwMode="auto">
          <a:xfrm>
            <a:off x="4511675" y="557561"/>
            <a:ext cx="7680325" cy="6300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3390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F5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A2BDD4-3478-490E-9142-EF84A64DAFEE}"/>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Proteins are specific for certain ligands to bind.</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AE93D8C0-9435-4A6F-A54D-97338BC1F730}"/>
              </a:ext>
            </a:extLst>
          </p:cNvPr>
          <p:cNvPicPr>
            <a:picLocks noGrp="1" noChangeAspect="1"/>
          </p:cNvPicPr>
          <p:nvPr>
            <p:ph idx="1"/>
          </p:nvPr>
        </p:nvPicPr>
        <p:blipFill rotWithShape="1">
          <a:blip r:embed="rId2"/>
          <a:srcRect r="3539"/>
          <a:stretch/>
        </p:blipFill>
        <p:spPr>
          <a:xfrm>
            <a:off x="976251" y="942538"/>
            <a:ext cx="7163222" cy="4808332"/>
          </a:xfrm>
          <a:prstGeom prst="rect">
            <a:avLst/>
          </a:prstGeom>
          <a:effectLst/>
        </p:spPr>
      </p:pic>
    </p:spTree>
    <p:extLst>
      <p:ext uri="{BB962C8B-B14F-4D97-AF65-F5344CB8AC3E}">
        <p14:creationId xmlns:p14="http://schemas.microsoft.com/office/powerpoint/2010/main" val="9922078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5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69B78D-0E34-4977-81FF-374B15683616}"/>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dirty="0">
                <a:solidFill>
                  <a:srgbClr val="FFFFFF"/>
                </a:solidFill>
              </a:rPr>
              <a:t>A competitive inhibitor COMPETES for the SAME binding site as the ligand </a:t>
            </a:r>
            <a:r>
              <a:rPr lang="en-US" sz="2700" i="1" dirty="0">
                <a:solidFill>
                  <a:srgbClr val="FFFFFF"/>
                </a:solidFill>
              </a:rPr>
              <a:t>(the molecule that is supposed to bind there).</a:t>
            </a:r>
            <a:endParaRPr lang="en-US" sz="3600" i="1" dirty="0">
              <a:solidFill>
                <a:srgbClr val="FFFFFF"/>
              </a:solidFill>
            </a:endParaRP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71AE344-C427-48CB-8206-A38E3E3E80B6}"/>
              </a:ext>
            </a:extLst>
          </p:cNvPr>
          <p:cNvPicPr>
            <a:picLocks noGrp="1" noChangeAspect="1"/>
          </p:cNvPicPr>
          <p:nvPr>
            <p:ph idx="1"/>
          </p:nvPr>
        </p:nvPicPr>
        <p:blipFill rotWithShape="1">
          <a:blip r:embed="rId2"/>
          <a:srcRect t="8361"/>
          <a:stretch/>
        </p:blipFill>
        <p:spPr>
          <a:xfrm>
            <a:off x="976251" y="942538"/>
            <a:ext cx="7163222" cy="4808332"/>
          </a:xfrm>
          <a:prstGeom prst="rect">
            <a:avLst/>
          </a:prstGeom>
          <a:effectLst/>
        </p:spPr>
      </p:pic>
    </p:spTree>
    <p:extLst>
      <p:ext uri="{BB962C8B-B14F-4D97-AF65-F5344CB8AC3E}">
        <p14:creationId xmlns:p14="http://schemas.microsoft.com/office/powerpoint/2010/main" val="4263099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85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49FBC5-6B19-45EB-934F-1E025CD2F528}"/>
              </a:ext>
            </a:extLst>
          </p:cNvPr>
          <p:cNvSpPr>
            <a:spLocks noGrp="1"/>
          </p:cNvSpPr>
          <p:nvPr>
            <p:ph type="title"/>
          </p:nvPr>
        </p:nvSpPr>
        <p:spPr>
          <a:xfrm>
            <a:off x="9093496" y="618681"/>
            <a:ext cx="2613872" cy="4794567"/>
          </a:xfrm>
        </p:spPr>
        <p:txBody>
          <a:bodyPr vert="horz" lIns="91440" tIns="45720" rIns="91440" bIns="45720" rtlCol="0" anchor="ctr">
            <a:normAutofit fontScale="90000"/>
          </a:bodyPr>
          <a:lstStyle/>
          <a:p>
            <a:r>
              <a:rPr lang="en-US" sz="3600" dirty="0">
                <a:solidFill>
                  <a:srgbClr val="FFFFFF"/>
                </a:solidFill>
              </a:rPr>
              <a:t>A noncompetitive inhibitor binds to a DIFFERENT binding site than the ligand and alters the shape of the ligand-binding site.</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07BFAE7-BA09-4E66-AFF8-9B47C6FD5234}"/>
              </a:ext>
            </a:extLst>
          </p:cNvPr>
          <p:cNvPicPr>
            <a:picLocks noGrp="1" noChangeAspect="1"/>
          </p:cNvPicPr>
          <p:nvPr>
            <p:ph idx="1"/>
          </p:nvPr>
        </p:nvPicPr>
        <p:blipFill rotWithShape="1">
          <a:blip r:embed="rId2"/>
          <a:srcRect t="15872" b="-111"/>
          <a:stretch/>
        </p:blipFill>
        <p:spPr>
          <a:xfrm>
            <a:off x="976251" y="631289"/>
            <a:ext cx="7163222" cy="5430830"/>
          </a:xfrm>
          <a:prstGeom prst="rect">
            <a:avLst/>
          </a:prstGeom>
          <a:effectLst/>
        </p:spPr>
      </p:pic>
    </p:spTree>
    <p:extLst>
      <p:ext uri="{BB962C8B-B14F-4D97-AF65-F5344CB8AC3E}">
        <p14:creationId xmlns:p14="http://schemas.microsoft.com/office/powerpoint/2010/main" val="35524555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EFBB0A-217E-43FB-9694-0DE69B083D00}"/>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700" kern="1200" dirty="0">
                <a:solidFill>
                  <a:srgbClr val="FFFFFF"/>
                </a:solidFill>
                <a:latin typeface="+mj-lt"/>
                <a:ea typeface="+mj-ea"/>
                <a:cs typeface="+mj-cs"/>
              </a:rPr>
              <a:t>Extreme changes Temperature can slow down (cold temp.)or speed up(hot temp.) or denature (extremely hot temp.)</a:t>
            </a:r>
          </a:p>
        </p:txBody>
      </p:sp>
      <p:pic>
        <p:nvPicPr>
          <p:cNvPr id="4" name="Picture 3">
            <a:extLst>
              <a:ext uri="{FF2B5EF4-FFF2-40B4-BE49-F238E27FC236}">
                <a16:creationId xmlns:a16="http://schemas.microsoft.com/office/drawing/2014/main" id="{A32DAF29-A90C-4B51-9EE1-09D12889B72F}"/>
              </a:ext>
            </a:extLst>
          </p:cNvPr>
          <p:cNvPicPr>
            <a:picLocks noChangeAspect="1"/>
          </p:cNvPicPr>
          <p:nvPr/>
        </p:nvPicPr>
        <p:blipFill rotWithShape="1">
          <a:blip r:embed="rId2"/>
          <a:srcRect l="5755" t="8615"/>
          <a:stretch/>
        </p:blipFill>
        <p:spPr>
          <a:xfrm>
            <a:off x="5153822" y="901664"/>
            <a:ext cx="6553545" cy="5062613"/>
          </a:xfrm>
          <a:prstGeom prst="rect">
            <a:avLst/>
          </a:prstGeom>
        </p:spPr>
      </p:pic>
    </p:spTree>
    <p:extLst>
      <p:ext uri="{BB962C8B-B14F-4D97-AF65-F5344CB8AC3E}">
        <p14:creationId xmlns:p14="http://schemas.microsoft.com/office/powerpoint/2010/main" val="24418870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A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6F93CF9-55A8-4E52-834B-81BBFCB31421}"/>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300">
                <a:solidFill>
                  <a:srgbClr val="FFFFFF"/>
                </a:solidFill>
              </a:rPr>
              <a:t>If we increase the amount of the enzyme present, we can speed up the rate of the reaction --- UNTIL we run out of substrates. </a:t>
            </a:r>
          </a:p>
        </p:txBody>
      </p:sp>
      <p:sp>
        <p:nvSpPr>
          <p:cNvPr id="16"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C1CD2D45-0AF2-42BD-954A-30E9066C20AA}"/>
              </a:ext>
            </a:extLst>
          </p:cNvPr>
          <p:cNvPicPr>
            <a:picLocks noGrp="1" noChangeAspect="1"/>
          </p:cNvPicPr>
          <p:nvPr>
            <p:ph idx="1"/>
          </p:nvPr>
        </p:nvPicPr>
        <p:blipFill rotWithShape="1">
          <a:blip r:embed="rId2"/>
          <a:srcRect r="49859" b="-2"/>
          <a:stretch/>
        </p:blipFill>
        <p:spPr>
          <a:xfrm>
            <a:off x="1699540" y="510630"/>
            <a:ext cx="5716643" cy="5672148"/>
          </a:xfrm>
          <a:prstGeom prst="rect">
            <a:avLst/>
          </a:prstGeom>
          <a:effectLst/>
        </p:spPr>
      </p:pic>
    </p:spTree>
    <p:extLst>
      <p:ext uri="{BB962C8B-B14F-4D97-AF65-F5344CB8AC3E}">
        <p14:creationId xmlns:p14="http://schemas.microsoft.com/office/powerpoint/2010/main" val="748397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5FA6A6-FDB6-4ED9-A4F5-BA1C6747A4BC}"/>
              </a:ext>
            </a:extLst>
          </p:cNvPr>
          <p:cNvSpPr>
            <a:spLocks noGrp="1"/>
          </p:cNvSpPr>
          <p:nvPr>
            <p:ph type="title"/>
          </p:nvPr>
        </p:nvSpPr>
        <p:spPr>
          <a:xfrm>
            <a:off x="841247" y="5529884"/>
            <a:ext cx="5806440" cy="1096331"/>
          </a:xfrm>
        </p:spPr>
        <p:txBody>
          <a:bodyPr>
            <a:normAutofit/>
          </a:bodyPr>
          <a:lstStyle/>
          <a:p>
            <a:r>
              <a:rPr lang="en-US" sz="4000" dirty="0"/>
              <a:t>How do atoms bond?</a:t>
            </a:r>
            <a:endParaRPr lang="en-US" sz="4000" dirty="0">
              <a:solidFill>
                <a:srgbClr val="303030"/>
              </a:solidFill>
            </a:endParaRPr>
          </a:p>
        </p:txBody>
      </p:sp>
      <p:pic>
        <p:nvPicPr>
          <p:cNvPr id="31746" name="Picture 2" descr="Picture">
            <a:extLst>
              <a:ext uri="{FF2B5EF4-FFF2-40B4-BE49-F238E27FC236}">
                <a16:creationId xmlns:a16="http://schemas.microsoft.com/office/drawing/2014/main" id="{53A108ED-4AAA-4672-96B7-9CAD07BC3E4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1247" y="1220375"/>
            <a:ext cx="6049942" cy="347871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972B6B2-4624-46AD-AF28-76EA645AED30}"/>
              </a:ext>
            </a:extLst>
          </p:cNvPr>
          <p:cNvSpPr>
            <a:spLocks noGrp="1"/>
          </p:cNvSpPr>
          <p:nvPr>
            <p:ph idx="1"/>
          </p:nvPr>
        </p:nvSpPr>
        <p:spPr>
          <a:xfrm>
            <a:off x="7534655" y="965199"/>
            <a:ext cx="4008101" cy="4020458"/>
          </a:xfrm>
        </p:spPr>
        <p:txBody>
          <a:bodyPr anchor="ctr">
            <a:normAutofit/>
          </a:bodyPr>
          <a:lstStyle/>
          <a:p>
            <a:r>
              <a:rPr lang="en-US" sz="1900" dirty="0"/>
              <a:t>They bond according to the how many protons and electrons they have, and where those electrons are located. </a:t>
            </a:r>
            <a:br>
              <a:rPr lang="en-US" sz="1900" dirty="0"/>
            </a:br>
            <a:r>
              <a:rPr lang="en-US" sz="1900" dirty="0"/>
              <a:t>  The electrons orbit the nucleus of the atom in invisible territories  called </a:t>
            </a:r>
            <a:r>
              <a:rPr lang="en-US" sz="1900" i="1" dirty="0"/>
              <a:t>shells. </a:t>
            </a:r>
            <a:r>
              <a:rPr lang="en-US" sz="1900" dirty="0"/>
              <a:t>These </a:t>
            </a:r>
            <a:r>
              <a:rPr lang="en-US" sz="1900" i="1" dirty="0"/>
              <a:t>shells </a:t>
            </a:r>
            <a:r>
              <a:rPr lang="en-US" sz="1900" dirty="0"/>
              <a:t>have a limited amount of space and can only hold a certain number of electrons, kind of like cages in an imaginary electron zoo!</a:t>
            </a:r>
            <a:br>
              <a:rPr lang="en-US" sz="1900" dirty="0"/>
            </a:br>
            <a:r>
              <a:rPr lang="en-US" sz="1900" dirty="0"/>
              <a:t>   The shell that is closest to the nucleus, is called S1.  It is the shell that is at the lowest energy level.</a:t>
            </a:r>
          </a:p>
        </p:txBody>
      </p:sp>
    </p:spTree>
    <p:extLst>
      <p:ext uri="{BB962C8B-B14F-4D97-AF65-F5344CB8AC3E}">
        <p14:creationId xmlns:p14="http://schemas.microsoft.com/office/powerpoint/2010/main" val="30838819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A4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6F93CF9-55A8-4E52-834B-81BBFCB31421}"/>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300" dirty="0">
                <a:solidFill>
                  <a:srgbClr val="FFFFFF"/>
                </a:solidFill>
              </a:rPr>
              <a:t>If we increase the amount of the ligand, we can speed up the rate of the reaction --- UNTIL we run out of available ENZYMES. </a:t>
            </a:r>
          </a:p>
        </p:txBody>
      </p:sp>
      <p:sp>
        <p:nvSpPr>
          <p:cNvPr id="1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C1CD2D45-0AF2-42BD-954A-30E9066C20AA}"/>
              </a:ext>
            </a:extLst>
          </p:cNvPr>
          <p:cNvPicPr>
            <a:picLocks noGrp="1" noChangeAspect="1"/>
          </p:cNvPicPr>
          <p:nvPr>
            <p:ph idx="1"/>
          </p:nvPr>
        </p:nvPicPr>
        <p:blipFill rotWithShape="1">
          <a:blip r:embed="rId2"/>
          <a:srcRect l="51397" t="-1" r="-7038" b="1036"/>
          <a:stretch/>
        </p:blipFill>
        <p:spPr>
          <a:xfrm>
            <a:off x="1791478" y="618681"/>
            <a:ext cx="5844142" cy="5171283"/>
          </a:xfrm>
          <a:prstGeom prst="rect">
            <a:avLst/>
          </a:prstGeom>
          <a:effectLst/>
        </p:spPr>
      </p:pic>
    </p:spTree>
    <p:extLst>
      <p:ext uri="{BB962C8B-B14F-4D97-AF65-F5344CB8AC3E}">
        <p14:creationId xmlns:p14="http://schemas.microsoft.com/office/powerpoint/2010/main" val="32516444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6CF93-1488-4C3C-9BD2-D40D773205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6B7A12-BE32-4350-B245-CA22EE9EBDE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83734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2846</Words>
  <Application>Microsoft Office PowerPoint</Application>
  <PresentationFormat>Widescreen</PresentationFormat>
  <Paragraphs>372</Paragraphs>
  <Slides>91</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91</vt:i4>
      </vt:variant>
    </vt:vector>
  </HeadingPairs>
  <TitlesOfParts>
    <vt:vector size="106" baseType="lpstr">
      <vt:lpstr>Abadi</vt:lpstr>
      <vt:lpstr>AdornS Condensed Sans</vt:lpstr>
      <vt:lpstr>Aharoni</vt:lpstr>
      <vt:lpstr>Arial</vt:lpstr>
      <vt:lpstr>Britannic Bold</vt:lpstr>
      <vt:lpstr>Calibri</vt:lpstr>
      <vt:lpstr>Calibri Light</vt:lpstr>
      <vt:lpstr>Cooper Black</vt:lpstr>
      <vt:lpstr>Impact</vt:lpstr>
      <vt:lpstr>Ravie</vt:lpstr>
      <vt:lpstr>Times New Roman</vt:lpstr>
      <vt:lpstr>Tw Cen MT</vt:lpstr>
      <vt:lpstr>Office Theme</vt:lpstr>
      <vt:lpstr>1_Office Theme</vt:lpstr>
      <vt:lpstr>2_Office Theme</vt:lpstr>
      <vt:lpstr>Physiology Chapter 2</vt:lpstr>
      <vt:lpstr>2.1 Molecules and Bonds</vt:lpstr>
      <vt:lpstr>PowerPoint Presentation</vt:lpstr>
      <vt:lpstr>PowerPoint Presentation</vt:lpstr>
      <vt:lpstr>Covalent bonds</vt:lpstr>
      <vt:lpstr>Carbon is the only atom capable of forming 4 STRONG COVALENT BONDS!</vt:lpstr>
      <vt:lpstr>Types of Covalent Bonds</vt:lpstr>
      <vt:lpstr>Chemical Bonding</vt:lpstr>
      <vt:lpstr>How do atoms bond?</vt:lpstr>
      <vt:lpstr>PowerPoint Presentation</vt:lpstr>
      <vt:lpstr>PowerPoint Presentation</vt:lpstr>
      <vt:lpstr>The columns of the periodic table are called "groups".   If we skip over the transition metals and drop the "1" on the double-digit groups, we get the number of valence electrons.   For example,  group 1 elements have 1 valence electron  group 2 has 2 valence electrons,   group 13 has 3 valence electrons...and so on,   'til group 18 when we get 8 valence electrons.   Group 8 elements are called "noble gases" and have no room to gain electrons. They also are very stable and do not want to loose any electrons. Nobel gases are "inert" or non-reactive.   Atoms tend to react in such a way as to become like the nearest noble gas, because they want to be stable too! </vt:lpstr>
      <vt:lpstr>Atoms are NEUTRAL. If an atom loses or gains an electron, it becomes CHARGED and is now called an ION!</vt:lpstr>
      <vt:lpstr>Organic Molecules</vt:lpstr>
      <vt:lpstr>          ​There are four major groups of biomolecules:   Carbohydrates Lipids Proteins Nucleotides </vt:lpstr>
      <vt:lpstr>Organic Molecules</vt:lpstr>
      <vt:lpstr>Organic Molecules</vt:lpstr>
      <vt:lpstr>PowerPoint Presentation</vt:lpstr>
      <vt:lpstr>Organic Molecules</vt:lpstr>
      <vt:lpstr>Conjugated proteins</vt:lpstr>
      <vt:lpstr>Conjugated Lipids</vt:lpstr>
      <vt:lpstr>PowerPoint Presentation</vt:lpstr>
      <vt:lpstr>Lipids</vt:lpstr>
      <vt:lpstr>PowerPoint Presentation</vt:lpstr>
      <vt:lpstr>Saturated Fats</vt:lpstr>
      <vt:lpstr>Fatty Acids</vt:lpstr>
      <vt:lpstr>PowerPoint Presentation</vt:lpstr>
      <vt:lpstr>Monosaccharides</vt:lpstr>
      <vt:lpstr>Monosaccharides</vt:lpstr>
      <vt:lpstr>Disaccharides</vt:lpstr>
      <vt:lpstr>Polysaccharides</vt:lpstr>
      <vt:lpstr>Amino Acids and Proteins</vt:lpstr>
      <vt:lpstr>Amino Acids </vt:lpstr>
      <vt:lpstr>Amino Acids </vt:lpstr>
      <vt:lpstr>Amino Acids link together through peptide bonds</vt:lpstr>
      <vt:lpstr>Protein Structure</vt:lpstr>
      <vt:lpstr>Protein Structure</vt:lpstr>
      <vt:lpstr>Protein Structure</vt:lpstr>
      <vt:lpstr>Protein Structure</vt:lpstr>
      <vt:lpstr>There are 20 Amino Acids found in nature.</vt:lpstr>
      <vt:lpstr>Functional Groups</vt:lpstr>
      <vt:lpstr>Ions</vt:lpstr>
      <vt:lpstr>The 4 Macromolecules of Life</vt:lpstr>
      <vt:lpstr>STRUCTURE OF Nucleic Acids</vt:lpstr>
      <vt:lpstr>Nucleic Acids include  DNA and RNA </vt:lpstr>
      <vt:lpstr>DNA is Double-Stranded</vt:lpstr>
      <vt:lpstr>Structure of Nucleic Acids</vt:lpstr>
      <vt:lpstr>The Differences Between DNA Nucleotides and RNA Nucleotides</vt:lpstr>
      <vt:lpstr>PowerPoint Presentation</vt:lpstr>
      <vt:lpstr>PowerPoint Presentation</vt:lpstr>
      <vt:lpstr>PowerPoint Presentation</vt:lpstr>
      <vt:lpstr>PowerPoint Presentation</vt:lpstr>
      <vt:lpstr>DNA is Double Stranded</vt:lpstr>
      <vt:lpstr>DNA Strands are Anti-Parallel</vt:lpstr>
      <vt:lpstr>The Sugar-Phosphate Backbone of DNA</vt:lpstr>
      <vt:lpstr>Base-Pairing and Hydrogen Bonding in DNA</vt:lpstr>
      <vt:lpstr>The Bases CANNOT Just “pair up” with Anyone….  THERE ARE RULES!</vt:lpstr>
      <vt:lpstr>Hydrogen Bonding in DNA</vt:lpstr>
      <vt:lpstr>Central Dogma Of Molecular Biology</vt:lpstr>
      <vt:lpstr>Gene Expression</vt:lpstr>
      <vt:lpstr>RNA (ribonucleic acid)</vt:lpstr>
      <vt:lpstr>Base-Pairing in RNA and DNA</vt:lpstr>
      <vt:lpstr>DNA</vt:lpstr>
      <vt:lpstr>PowerPoint Presentation</vt:lpstr>
      <vt:lpstr>PowerPoint Presentation</vt:lpstr>
      <vt:lpstr>PowerPoint Presentation</vt:lpstr>
      <vt:lpstr>Noncovalent Bonds Hydrogen Bonds</vt:lpstr>
      <vt:lpstr>Solubility</vt:lpstr>
      <vt:lpstr>Solubility</vt:lpstr>
      <vt:lpstr>PowerPoint Presentation</vt:lpstr>
      <vt:lpstr>PowerPoint Presentation</vt:lpstr>
      <vt:lpstr>Proteins – the workers of the cell!</vt:lpstr>
      <vt:lpstr>1. Enzymes.</vt:lpstr>
      <vt:lpstr>What are ENZYMES?</vt:lpstr>
      <vt:lpstr>Properties of Enzymes</vt:lpstr>
      <vt:lpstr>PowerPoint Presentation</vt:lpstr>
      <vt:lpstr>PowerPoint Presentation</vt:lpstr>
      <vt:lpstr>PowerPoint Presentation</vt:lpstr>
      <vt:lpstr>2. Membrane transporters.</vt:lpstr>
      <vt:lpstr>3. Signal molecules.</vt:lpstr>
      <vt:lpstr>4. Receptors.</vt:lpstr>
      <vt:lpstr>5. Binding proteins. </vt:lpstr>
      <vt:lpstr>6. Immunoglobulins.</vt:lpstr>
      <vt:lpstr>7. Regulatory proteins.</vt:lpstr>
      <vt:lpstr>Proteins are specific for certain ligands to bind.</vt:lpstr>
      <vt:lpstr>A competitive inhibitor COMPETES for the SAME binding site as the ligand (the molecule that is supposed to bind there).</vt:lpstr>
      <vt:lpstr>A noncompetitive inhibitor binds to a DIFFERENT binding site than the ligand and alters the shape of the ligand-binding site.</vt:lpstr>
      <vt:lpstr>Extreme changes Temperature can slow down (cold temp.)or speed up(hot temp.) or denature (extremely hot temp.)</vt:lpstr>
      <vt:lpstr>If we increase the amount of the enzyme present, we can speed up the rate of the reaction --- UNTIL we run out of substrates. </vt:lpstr>
      <vt:lpstr>If we increase the amount of the ligand, we can speed up the rate of the reaction --- UNTIL we run out of available ENZYMES.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 Chapter 2</dc:title>
  <dc:creator>Cynthia Anderson</dc:creator>
  <cp:lastModifiedBy>Cynthia Anderson</cp:lastModifiedBy>
  <cp:revision>1</cp:revision>
  <dcterms:created xsi:type="dcterms:W3CDTF">2020-01-27T02:41:37Z</dcterms:created>
  <dcterms:modified xsi:type="dcterms:W3CDTF">2020-01-27T02:53:07Z</dcterms:modified>
</cp:coreProperties>
</file>