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2.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3.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4.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7" r:id="rId3"/>
  </p:sldMasterIdLst>
  <p:notesMasterIdLst>
    <p:notesMasterId r:id="rId69"/>
  </p:notesMasterIdLst>
  <p:sldIdLst>
    <p:sldId id="291" r:id="rId4"/>
    <p:sldId id="273" r:id="rId5"/>
    <p:sldId id="275" r:id="rId6"/>
    <p:sldId id="313" r:id="rId7"/>
    <p:sldId id="299" r:id="rId8"/>
    <p:sldId id="302" r:id="rId9"/>
    <p:sldId id="303" r:id="rId10"/>
    <p:sldId id="304" r:id="rId11"/>
    <p:sldId id="307" r:id="rId12"/>
    <p:sldId id="308" r:id="rId13"/>
    <p:sldId id="321" r:id="rId14"/>
    <p:sldId id="320" r:id="rId15"/>
    <p:sldId id="316" r:id="rId16"/>
    <p:sldId id="279" r:id="rId17"/>
    <p:sldId id="315" r:id="rId18"/>
    <p:sldId id="317" r:id="rId19"/>
    <p:sldId id="318" r:id="rId20"/>
    <p:sldId id="259" r:id="rId21"/>
    <p:sldId id="292" r:id="rId22"/>
    <p:sldId id="324" r:id="rId23"/>
    <p:sldId id="343" r:id="rId24"/>
    <p:sldId id="342" r:id="rId25"/>
    <p:sldId id="341" r:id="rId26"/>
    <p:sldId id="323" r:id="rId27"/>
    <p:sldId id="325" r:id="rId28"/>
    <p:sldId id="326" r:id="rId29"/>
    <p:sldId id="340" r:id="rId30"/>
    <p:sldId id="339" r:id="rId31"/>
    <p:sldId id="327" r:id="rId32"/>
    <p:sldId id="328" r:id="rId33"/>
    <p:sldId id="322" r:id="rId34"/>
    <p:sldId id="346" r:id="rId35"/>
    <p:sldId id="345" r:id="rId36"/>
    <p:sldId id="344" r:id="rId37"/>
    <p:sldId id="329" r:id="rId38"/>
    <p:sldId id="347" r:id="rId39"/>
    <p:sldId id="330" r:id="rId40"/>
    <p:sldId id="256" r:id="rId41"/>
    <p:sldId id="348" r:id="rId42"/>
    <p:sldId id="288" r:id="rId43"/>
    <p:sldId id="287" r:id="rId44"/>
    <p:sldId id="349" r:id="rId45"/>
    <p:sldId id="285" r:id="rId46"/>
    <p:sldId id="257" r:id="rId47"/>
    <p:sldId id="350" r:id="rId48"/>
    <p:sldId id="286" r:id="rId49"/>
    <p:sldId id="294" r:id="rId50"/>
    <p:sldId id="293" r:id="rId51"/>
    <p:sldId id="290" r:id="rId52"/>
    <p:sldId id="295" r:id="rId53"/>
    <p:sldId id="296" r:id="rId54"/>
    <p:sldId id="351" r:id="rId55"/>
    <p:sldId id="310" r:id="rId56"/>
    <p:sldId id="311" r:id="rId57"/>
    <p:sldId id="312" r:id="rId58"/>
    <p:sldId id="300" r:id="rId59"/>
    <p:sldId id="301" r:id="rId60"/>
    <p:sldId id="352" r:id="rId61"/>
    <p:sldId id="353" r:id="rId62"/>
    <p:sldId id="314" r:id="rId63"/>
    <p:sldId id="354" r:id="rId64"/>
    <p:sldId id="355" r:id="rId65"/>
    <p:sldId id="319" r:id="rId66"/>
    <p:sldId id="356" r:id="rId67"/>
    <p:sldId id="357" r:id="rId68"/>
  </p:sldIdLst>
  <p:sldSz cx="12192000" cy="6858000"/>
  <p:notesSz cx="6858000" cy="9144000"/>
  <p:custDataLst>
    <p:tags r:id="rId7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5899" autoAdjust="0"/>
  </p:normalViewPr>
  <p:slideViewPr>
    <p:cSldViewPr snapToGrid="0">
      <p:cViewPr varScale="1">
        <p:scale>
          <a:sx n="88" d="100"/>
          <a:sy n="88" d="100"/>
        </p:scale>
        <p:origin x="96" y="4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 Type="http://schemas.openxmlformats.org/officeDocument/2006/relationships/slide" Target="slides/slide4.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2-28T06:02:45.161"/>
    </inkml:context>
    <inkml:brush xml:id="br0">
      <inkml:brushProperty name="width" value="0.2" units="cm"/>
      <inkml:brushProperty name="height" value="0.4" units="cm"/>
      <inkml:brushProperty name="color" value="#FFFF00"/>
      <inkml:brushProperty name="tip" value="rectangle"/>
      <inkml:brushProperty name="rasterOp" value="maskPen"/>
      <inkml:brushProperty name="ignorePressure" value="1"/>
    </inkml:brush>
  </inkml:definitions>
  <inkml:trace contextRef="#ctx0" brushRef="#br0">182 2033,'0'-6,"18"-27,25-43,23-53,19-45,12-31,3-5,-16 17,-16 27,-14 42,-16 36,-14 53,-12 48,-7 42,-5 29,-8 6,-3-6,0-4,-4-4,1-10,-4-9,2-8,3-7,-2-4,-4-8,0-5,10-4,12-32,25-44,19-48,7-45,2-7,-10 8,-11 25,-8 32,-6 26,-8 41,-7 38,-3 28,-2 18,-2 6,-7-3,-1-6,1-7,0-18,9-27,16-33,11-24,8-21,3-16,1-1,-6 10,-4 18,-5 13,-9 34,-17 30,-10 26,-15 17,-14 22,-8 12,-13 5,-3 19,-2 19,-3 16,-1 2,11-14,16-17,9-26,9-21,11-13,6 2,6 13,-4 26,0 30,0 41,2 22,0 7,3-12,0-28,1-34,0-35,0-50,7-64,1-52,6-34,0-16,-2 0,-2 14,-4 19,-3 32,-1 42,-2 55,-6 56,-4 38,2 5,1-7,2-14,2-22,1-57,-4-79,-8-74,-2-62,2-18,-2 17,2 32,1 35,5 30,4 34,1 43,2 47,1 39,1 18,0 4,-1-10,1-28,-7-38,-8-35,-1-29,0-16,-1-4,1 0,-4 9,3 19,3 38,5 47,3 51,2 18,2-1,1-15,1-20,-6-51,-9-81,-7-76,0-49,2-14,6 16,4 31,5 31,2 39,1 67,2 81,0 68,0 32,0-2,-1-28,0-34,-5-36,-3-54,0-60,1-50,2-25,2-7,2 10,0 15,1 35,0 55,1 58,-1 61,0 46,1 30,5 6,3-15,5-33,0-37,-2-45,-4-43,-2-13,4 7,6 12,0 4,-3 2,4-7,-3-4,-3-25,-3-28,-4-28,-2-12,-1-2,6 16,13 32,15 38,8 21,-3 8,-2-6,-8-3,-3-10,0-6,2-6,-4-27,-8-30,-5-33,-4-25,-5-7,-2 5,-2 14,0 27,0 33,0 27,0 18,6 5,3-14,-7-42,-8-45,-17-42,-3-26,2-13,0 0,-2 14,3 25,7 25,5 22,-2 22,3 12,-3 12,0 2,-4 0,-3 2,-7 4,-2-4,-4 4,0 2,-3 4,1 2,5 7,9 29,7 45,13 58,25 48,27 36,16 12,16-10,1-19,3-24,-7-25,-3-7,-4-11,-8-11,-2-12,-6-15,-6-11,1-9,-9-3,-6-11,-7-8,-11-21,-7-20,-6-20,-4-16,-2-16,-6-6,-9 3,-1-3,-4-1,2 3,-3-6,3-5,-1-1,3 15,3 33,17 36,8 30,8 18,7 8,0-6,-7-21,-10-27,-14-26,-12-13,-10-6,7-1,13 9,13 11,18 10,10 4,1 2,-1 0,1-6,0-4,0-5,1-4,-1-2,7-1,2-1,0 0,-3 0,0 1,-2-1,-9 7,-7 9,-9 6,-7 7,2 5,5 9,7 2,5 1,0-1,-1-8,-3-5,1-7,1-8,5-7,1-10,15-30,18-52,11-30,-7-9,-10 12,-15 17,-7 25,-10 18,-9 24,-14 16,-7-2,-3-7,6-4,4-6,2-2,-1 8,0 21,-7 24,-16 19,-8 15,-8 4,-3-1,-1-12,6-7,10-23,7-38,20-34,16-26,15-18,16-3,-1 8,-9 16,-6 20,-8 26,-14 24,-10 27,-11 9,-4 6,-7 3,-4-4,1-14,3-22,13-23,13-26,13-34,12-26,22-19,7 1,5 16,-7 21,-9 21,-11 16,-8 19,-7 20,-9 32,-6 26,-5 11,-3 10,-7-6,-2-7,0-16,14-53,17-45,25-49,15-35,10-11,-8 9,-8 19,-13 26,-9 25,-10 19,-9 27,-7 25,-11 27,-4 23,-8 16,-7 5,-1-2,5-16,11-60,13-74,5-47,0-17,0 10,-3 25,-3 26,-2 42,-1 35,-2 27,0 18,-13 4,-10-34,-14-40,-10-51,-12-32,4-22,7-1,10 16,13 38,9 47,15 55,13 34,4 20,0 6,-3-14,-3-28,-16-62,-14-85,-14-65,-9-25,-2 4,5 27,12 32,9 33,1 31,5 24,-2 16,-5-15,-16-40,-15-28,-5-4,1 14,10 22,7 19,9 36,11 36,7 44,12 32,12 18,3 5,6-9,5-11,-3-14,-4-10,-6-20,-6-21,-4-19,-3-14,-7-2,-2-4,-13-3,-3-8,-2-16,-11-3,2 0,7 6,2 6,6 21,6 29,5 32,17 40,24 56,26 55,16 37,11 6,6 1,-8-3,-5-15,-4-9,-15 0,-11-17,-8-23,-4-26,-9-30,-8-27,-9-22,-4-33,-5-26,-2-19,0-13,-1-7,-5 5,-8 0,-8 2,-5-1,-5 1,4-2,0 5,6 15,5 16,8 26,10 7,6 5,2 2,-1-12,-2-24,-1-18,-1-25,-2-25,-7-31,-1-19,-8-8,-5-2,-1 8,-2 12,3 16,4 18,6 14,-3 16,2 10,2 2,4 13,1 15,3 25,0 20,1 8,1 2,-1-3,1-4,-1-17,0-32,1-52,-8-91,-7-69,-2-42,2 5,4 32,3 47,3 46,2 51,7 43,15 39,4 31,5 20,2 6,3 11,2-3,-6-8,-1-2,-1-6,-3-7,-8-6,-5-6,-6 5,-3 0,3 5,1-1,1 5,3 11,6 13,6 24,7 13,3-1,1-14,-3-10,-8-16,-9-7,-5-4,-4 2,-4 7,-2 15,0 18,-1 4,0-5,1-8,0-1,1-4,0-7,0-4,-6 3,-8 4,-7 2,-2-4,-1-2,3-11,-2-16,4-12,5-1,-8 4,-5 8,-5 5,-9 12,-3 12,-7 15,-7 23,1 8,3-5,6-12,10-12,12-18,11-17,0-6,5-8,-3-6,0-6,4-2,-5-1,-4-2,-6 0,-5 1,-3-1,-4 2,0 4,0-2,4-2,4-8,5-1,2-7,-3 0,-3-3,-3-5,-3-4,-1-10,-1-4,4-8,9-7,2 0,3-3,0 3,-4-1,-5 3,3-1,-8 3,-3-3,-10 3,-2 5,0-3,2 2,2-3,3-5,0 1,3-2,6-3,-3-4,-3-2,6-4,1 6,6 1,0 6,-2 5,3 1,1-3,2-6,-7 3,1-8,-2 3,4-3,-7 7,3-8,0 4,3-2,-5 0,1-3,-5-6,-11-11,-9-20,-2-11,-4-10,-3-8,2-12,-1 1,4 1,11 7,8 7,5 9,6 11,10 14,6 10,0 8,1 4,-3 3,0 2,3-1,-4 1,1-1,3-2,3 2,3-8,1-7,2-9,1 0,1 4,-1 4,1 6,-1 3,7-3,1 0,5 2,8-6,5 1,5-5,3 7,2-1,7 1,-4 2,-2 3,-7 2,-4 6,0-1,3-3,-5-2,7 2,-3-2,1 1,0 1,-3-1,-2 2,4-7,-6-2,-5 0,1 9,-4 3,-3 1,-4 0,-4 6</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2-28T06:07:46.937"/>
    </inkml:context>
    <inkml:brush xml:id="br0">
      <inkml:brushProperty name="width" value="0.2" units="cm"/>
      <inkml:brushProperty name="height" value="0.4" units="cm"/>
      <inkml:brushProperty name="color" value="#00FF00"/>
      <inkml:brushProperty name="tip" value="rectangle"/>
      <inkml:brushProperty name="rasterOp" value="maskPen"/>
      <inkml:brushProperty name="ignorePressure" value="1"/>
    </inkml:brush>
  </inkml:definitions>
  <inkml:trace contextRef="#ctx0" brushRef="#br0">434 126,'-6'0,"-8"7,-8 1,0 5,-2 2,2-9,5-11,1-6,-6 1,-2 1,-6 2,4-3,7 5,4 10,7 10,-2 3,-5-1,-8-5,-3-4,2-9,3-10,8-17,4-7,5-7,8 6,10 9,2 15,0 15,-5 13,-3 10,-3 7,-3 4,-7-5,-9-7,-9-9,1-12,9-7,13-3,13-1,10 2,2-7,-5-5,-5-6,2 0,-3 11,2 13,-2 12,-1-1,-11-4,-6-8,-1-5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2-28T06:07:51.868"/>
    </inkml:context>
    <inkml:brush xml:id="br0">
      <inkml:brushProperty name="width" value="0.2" units="cm"/>
      <inkml:brushProperty name="height" value="0.4" units="cm"/>
      <inkml:brushProperty name="color" value="#00FF00"/>
      <inkml:brushProperty name="tip" value="rectangle"/>
      <inkml:brushProperty name="rasterOp" value="maskPen"/>
      <inkml:brushProperty name="ignorePressure" value="1"/>
    </inkml:brush>
  </inkml:definitions>
  <inkml:trace contextRef="#ctx0" brushRef="#br0">2439 503,'-12'0,"-29"0,-25 0,-26 0,-28 0,-30 0,-20 0,-5 0,10 0,12 0,29 0,27 0,26 0,23-6,34-2,35-6,53 0,36 1,26-2,12 2,-5 2,-10 3,-21 3,-23 3,-33 0,-39 2,-46-5,-60-9,-59-7,-46-1,-21-1,2 2,20 4,29 6,37 4,65-2,73-6,83-1,62 3,36 4,8 3,-10 2,-28 3,-26 0,-26 2,-37-1,-68 1,-82-6,-73-10,-45-6,-33 0,-22-4,10 4,27-1,36 2,43 6,51 5,63 4,90 8,87 11,67 8,31 7,-3 4,-21 4,-31-6,-43-1,-43-6,-33-8,-45-6,-45-4,-46-4,-38-8,-39-3,-23 0,-1 2,6 2,23 0,26 10,38 8,53 9,65 13,60 5,46-2,26-3,0-7,-13-8,-31-8,-33-5,-24-5,-25-8,-43-9,-53-15,-53-14,-53 1,-38 7,-16 9,16 11,25 7,32 5,32 3,43 2,65 1,92 12,81 11,51-1,14-3,-18-5,-36-6,-41-4,-42-4,-48-7,-53-10,-42-8,-24-6,-15 1,3 1,17 2,23 8,27 6,17 5,18 3,8 15,7 5,0 6,-4 4,-4 0,-17-1,-32-4,-53 1,-77 7,-72 6,-75 9,-51 3,-18-8,7-4,31-8,56-8,57-9,57-5,70-5,65-1,50-2,43 1,24-1,10 1,-9 0,-18 1,-20-1,-41 1,-52 0,-40 0,-29-6,-31-1,-8-8,12 2,17 1,33 3,50 4,64 1,53 3,45 1,29 0,7-6,-16-2,-30 1,-33 1,-35-4,-41-7,-52-1,-51-2,-32 2,-11-4,8 4,18 5,9 3,20-2,26-4,49-13,46-1,37-1,33 4,11 7,-11 8,-22 3,-24 6,-33 2,-48-10,-63-10,-45-7,-23-5,5 3,15 7,40 7,48 6,52 5,58 4,42 1,30 1,6 6,-15 3,-20 5,-21 0,-25-3,-20-3,-16-2,-10-3,-6-3,-5-1,0 0,0-1,2 7,0 1,2 0,0-1,0-2,7-2,3 6,-1 0,-3 0,0-2,-2-2,-3-1,-5-2</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2-28T06:08:00.606"/>
    </inkml:context>
    <inkml:brush xml:id="br0">
      <inkml:brushProperty name="width" value="0.2" units="cm"/>
      <inkml:brushProperty name="height" value="0.4" units="cm"/>
      <inkml:brushProperty name="color" value="#FF00FF"/>
      <inkml:brushProperty name="tip" value="rectangle"/>
      <inkml:brushProperty name="rasterOp" value="maskPen"/>
      <inkml:brushProperty name="ignorePressure" value="1"/>
    </inkml:brush>
  </inkml:definitions>
  <inkml:trace contextRef="#ctx0" brushRef="#br0">186 66,'0'7,"0"7,-6 1,-9-1,-1-15,3-14,2-10,4 4,3 13,1 13,2 13,-4 3,-9-3,-6-4,-2-10,4-19,5-11,5-10,3 10,9 7,4 15,0 12,-1 13,-2 8,4-1,8-5,0 0,-3 1,-4 3,-3-14,-2-17,-4-14,0-8,4-2,3 12,-1 13,-2 14,-1-1,-1-9,-2-10,0-9,-1 4,-1 10,-11 6,-10 3,-9 0,-4 0,5-8,12-2,16-1,8 6,3 10,0 3</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2-28T06:08:09.073"/>
    </inkml:context>
    <inkml:brush xml:id="br0">
      <inkml:brushProperty name="width" value="0.2" units="cm"/>
      <inkml:brushProperty name="height" value="0.4" units="cm"/>
      <inkml:brushProperty name="color" value="#FF00FF"/>
      <inkml:brushProperty name="tip" value="rectangle"/>
      <inkml:brushProperty name="rasterOp" value="maskPen"/>
      <inkml:brushProperty name="ignorePressure" value="1"/>
    </inkml:brush>
  </inkml:definitions>
  <inkml:trace contextRef="#ctx0" brushRef="#br0">1769 321,'-18'0,"-31"0,-31 0,-20 0,-6 0,-2 0,5 0,13 0,10 0,13 0,18-5,28-3,32 0,24 2,14 2,9 1,2 2,-15 0,-28 1,-35 1,-39-1,-52 0,-31 1,-12-1,9 0,22 0,27 0,22 0,30 0,34 0,37 0,37 0,32 0,18 0,-5 0,-14 0,-14 0,-19-6,-21-9,-18-7,-19 0,-17-9,-18-4,-17 3,-25 7,-30 1,-17 6,6 5,15-1,20 2,33 3,43 3,41 8,24 11,20 15,3 8,-9 11,-10-3,-12-2,-15-4,-13-1,-14 0,-19-8,-23-1,-23-8,-22 1,-10-3,1-6,10-4,23-4,27 4,9 0,2-1,-4-2,-10-1,-15-9,-11-1,2-8,3 0,5 2,7-5,17 4,30 2,36-3,40 0,31 4,29 3,9 2,2 3,-9 1,-16 1,-21 1,-23-1,-21 1,-16-1,-5 1,-5-1,-3 0,-4 0,11 0,9 0,8 0,4 0,-3 0,-1 0,-5 0,-7 0,-7 0,-4 0,-4 0,-26 0,-46 0,-53 0,-37 0,-15 0,-2 0,16 0,24 0,23 0,30 0,43 0,33 0,25 0,9 0,-1 0,-3 0,-6 0,-12 6,-7 8,4 9,8-1,31 3,35 2,28 4,9 1,22 9,-6-3,-25-8,-30-10,-46-6,-44-14,-46-13,-53-3,-38-5,-30 0,-19 5,0 4,10 5,20 3,26 2,28 2,32 1,38 6,3 2,-10-1,-25-1,-29-2,-20-2,-13-2,5 0,22-7,23-9,33 0,28 0,19 4,16 4,10 2,-5 9,-28 3,-34 2,-39-2,-41-2,-26-2,-12-1,-1-7,17-3,24-1,26-3,20-1,19-3,21-1,29 5,37-3,45 1,35 3,38 9,26 13,3 8,-10 8,-17 0,-22-6,-18-5,-21-6,-18-5,-17-9,-13-16,-16-16,-17-10,-14-1,-11 0,-7 3,-16 2,-24 2,-17 3,-12 6,0 10,5 6,18 2,31-3,21 0,23 2,18 6,7 2,0 4,-4-6,-23 0,-34 1,-28 2,-21 1,-8 1,1 2,5 0,18-5,33-1,37 0,23 1,23 2,14 2,12 6,11 10,4 8,1 6,-14 5,-19-4,-18-6,-15-7,-24-7,-27-5,-21-2,-20-2,-15-2,-12 1,-17 0,-9 0,1 0,20 1,35-1,35 1,24 0,20 7,15 7,9 2,-7 4,0-1,-14 2,-5 3,-31-2,-33-4,-33-7,-37-4,-27-3,-17-3,-11-2,9 1,15-1,16 0,19 0,34 0,34 1,36 0,20 0,10 0,3 0,0 0,-21 0,-28-6,-24-8,-23-8,-20-11,-5-2,3 6,14 2,10 5,7 0,3 5,9-1,1 2,6-3,-6 3,-6 4,-3 3,-1 3,-14 4,-11 1,-6 9,-12 0,-9 7,-4 6,4 6,9-2,11 1,12-4,16 0,6-2,12 0,13 3,15-2,18 0,12-1,5-6,-18-5,-23-4,-19-2,-13-3,-13-6,-4-3,-1-5,-4-2,6-2,6 1,4 2,2 6,7 9,8 12,7 8,7 8,-3 5,-6-3,1-1,-4-5,1 0,21-5,35 1,47-3,45-5,38-3,13-5,-11 4,-23 0,-24 0,-22 4,-16 5,-10 8,1-3,-1-3,-2-6,-6-4,-9-5,-10-2,-5-2,-5-1,-3 0,-2 0,1 1,-2-1,2 1,6-1,2 1,6 0,7 0,0 0,-3 0,-5 1,2-1,4 0,-1 0,-4 0,-26-7,-26-2,-24 2,-17 0,-10 3,-7 1,7-4,24-2,24 2,-5 1,-26 1,-36 3,-43 1,-32 1,-8 0,3 0,16 0,19 1,23-1,22-6,23-8,26-13,24-4,18 5,11 0,-4 5,-7-1,-7 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2-28T06:02:54.192"/>
    </inkml:context>
    <inkml:brush xml:id="br0">
      <inkml:brushProperty name="width" value="0.2" units="cm"/>
      <inkml:brushProperty name="height" value="0.4" units="cm"/>
      <inkml:brushProperty name="color" value="#FFFF00"/>
      <inkml:brushProperty name="tip" value="rectangle"/>
      <inkml:brushProperty name="rasterOp" value="maskPen"/>
      <inkml:brushProperty name="ignorePressure" value="1"/>
    </inkml:brush>
  </inkml:definitions>
  <inkml:trace contextRef="#ctx0" brushRef="#br0">2361 747,'-12'0,"-17"0,-21 0,-20 0,-22-6,-15-8,-1-8,6 1,7-3,16 2,19 0,21-4,29 4,41 5,51 5,36 5,17 4,3 2,-16 2,-10 5,-18 4,-14-1,-19 4,-14-1,-28-7,-29-17,-31-13,-21-8,-5-5,2 5,6 7,7 9,25 6,35 7,33 2,24 2,12 2,-2 5,-6 3,-21 4,-44 8,-71 10,-91 8,-85-4,-56-8,-45-9,-17-7,27-6,52-4,69-2,64-2,63 1,71-1,80-5,79-3,62 2,52 1,42 3,19 1,-2 7,-30 4,-47 0,-45 5,-50 0,-37-2,-31-4,-41-8,-32-4,-31-7,-20-9,-10 1,-1 3,16 5,27 3,40 4,40 3,52 2,49 1,25-1,1 1,-23 0,-26 0,-44-1,-64 0,-61 0,-44 0,-18 0,2 0,20 0,52 0,59 0,65 0,56 0,35-6,15-2,-10 0,-30 2,-38 1,-29 3,-29 0,-14 2,-8 0,6 0,3 0,-3 1,0-1,-6 0,-12 6,-44 8,-47 8,-59 7,-35-3,-13-5,14-6,24-6,30-10,33-17,21-13,18-11,23-6,27-7,32 6,23 12,12 12,2 10,1 8,-13 10,-9 12,-15 14,-12 10,-10 4,-7-7,-18-7,-18-10,-17-8,-12-6,5-3,16-10,33-13,29-5,31 2,16 6,8 6,-2 4,-3 4,-14 3,-4 8,-14 2,-12 6,-12 0,-26-2,-39-3,-21-4,-18-3,-7-1,1-2,3 0,5-1,11 7,11 7,10 8,9 8,-2-3,-12-5,-19-6,-34-6,-28-5,-41-8,-37-10,-19-8,0-2,16 5,32 5,49 4,53 5,48 3,60 7,63 29,53 31,26 30,0 11,-19-8,-39-12,-38-23,-61-27,-62-25,-65-23,-61-19,-41-18,-16-6,16-1,32 10,37 14,38 4,44 9,53 6,52 6,58 11,31 21,19 26,-15 16,-24 3,-35-3,-42-9,-55-8,-55-12,-47-11,-53-13,-42-7,-15-5,10-3,25-1,37 0,52-1,51 2,37 0,24 0,5-6,-2-8,-21-6,-41-19,-42-9,-39-1,-27 1,-6 9,0 4,20 10,24 9,46 7,69-1,73 1,64 4,18 1,-14 3,-29 0,-41 2,-56 0,-56 1,-55-1,-58-5,-53-3,-38 0,-16 1,-4 3,28 1,46 2,46 0,37-5,47-8,57-1,60 1,43-2,25 1,8-2,-11 0,-28-2,-27 3,-27-4,-26-3,-21-10,-26-12,-22-10,-24-8,-24-6,-23-3,-10-1,-4 6,1 13,15 11,19 11,20 13,33 21,34 23,35 24,31 18,11 1,-2-3,-14-1,-22-5,-37-7,-37-12,-41-7,-34-8,-22-10,1-7,3-4,19-3,20-3,27 7,42 1,61 6,54 8,48 6,11-1,-13-6,-20-5,-35-6,-45-2,-41-5,-31-1,-25-1,-14 0,0-1,5 2,32-1,65 1,81-7,89 0,59-1,16 2,-16 2,-38 1,-46 2,-47 0,-44 7,-56 2,-57 0,-60 4,-45 2,-31-4,-24-2,2-4,14-1,24-2,26-1,26 0,25 0,23 5,21 9,14 8,28 17,23 10,18 8,12 1,-7-4,-19-11,-22-19,-35-19,-43-30,-43-28,-22-17,-10-3,1 4,11 9,12 9,20 6,19 10,27 13,27 9,22 6,5 5,-6 3,-11 1,-3-6,24-8,46-26,54-19,52-19,26-1,12 5,-5 16,-24 16,-37 17,-34 10,-43 9,-36 4,-30 3,-21 0,2-6,33-9,52-7,59-3,44 4,25 5,17 11,-9 17,-19 19,-23 9,-31 4,-30-6,-27-9,-29-6,-35-1,-24-3,4-7,23-6,17-4,9-3,6-2,3 0,-8 5,-7 9,-10 6,-1 1,3-2,4-6,5-4,2-5,4-2,1-1,1-2,1 0,-7 6,-14 15,-33 15,-34 9,-19-3,-4-4,4-7,15-3,16-11,22-16,24-8,30-1,15 0,4 2,0 2,-11 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2-28T06:03:12.985"/>
    </inkml:context>
    <inkml:brush xml:id="br0">
      <inkml:brushProperty name="width" value="0.2" units="cm"/>
      <inkml:brushProperty name="height" value="0.4" units="cm"/>
      <inkml:brushProperty name="color" value="#00FFFF"/>
      <inkml:brushProperty name="tip" value="rectangle"/>
      <inkml:brushProperty name="rasterOp" value="maskPen"/>
      <inkml:brushProperty name="ignorePressure" value="1"/>
    </inkml:brush>
  </inkml:definitions>
  <inkml:trace contextRef="#ctx0" brushRef="#br0">1598 75,'-6'0,"-15"0,-20 0,-31 0,-24 0,-21 0,-16 0,3 0,12 0,19 0,27-5,26-9,32-3,31 3,31 4,26 3,12 3,4 2,-2 1,-10 7,-10 9,-13 1,-9-1,-11 2,-8-1,-6 2,-14 5,-26 3,-40 5,-47-4,-42-6,-32-7,-9-6,20-4,27-2,39-9,29-1,22-1,21 7,1 5,2 1,-3 1,19-2,34 0,56-2,51 0,35 0,13-1,1 0,1-1,-12 1,-16 0,-28 0,-29 0,-23 0,-19 6,-12 2,-6 0,-4-1,1-3,6-1,21-7,25-11,30-6,18-1,13-4,-1 5,-5 3,-21 2,-25 1,-21 5,-10 3,2 3,8 2,17 2,24 0,24 1,6 0,4 5,-6 3,-13 4,-17 7,-20 7,-20-3,-16 3,-23-5,-10-6,8 1,19 3,7-2,-6 4,-30-4,-48-5,-56-4,-44-3,-48-3,-38-2,-23-2,3 1,23-1,43 0,43 0,38 1,39 0,40 0,40 0,33 0,30 0,18 0,1 0,-18 6,-20 2,-41 0,-49-2,-66-8,-61-15,-50-18,-40-15,-30-11,-6 0,24 3,35 11,47 15,45 11,37 11,49 6,42 4,39 2,15 7,-2 8,-13 7,-19 6,-35 2,-40 10,-43 4,-39-2,-14-6,-3-5,12-8,21-8,24-5,21-8,26-2,57-3,80-13,90-9,63-2,17 3,-16 7,-42 5,-48 4,-52 9,-58 5,-55 0,-45-1,-33-2,-16-2,-2 0,9-2,13-1,15 0,11-1,21 1,27 0,38 0,33-1,21 1,21 6,22 15,1 15,-10 2,-21 1,-26-1,-52-6,-72-9,-69-8,-53-7,-39-5,-15-2,-6-2,18-1,33 1,41-1,37 1,31 1,32-1,54 1,85-6,104-3,90 1,68 2,27 2,9 1,-35 2,-54 0,-72 1,-66 0,-56 1,-67-1,-52 0,-38 0,-26 1,-6-1,3 0,7 0,9 0,18 0,41 0,37 0,37 0,27 0,23-6,5-2,-7 0,-19 2,-21 1,-39 2,-40-4,-25-2,-17-4,-4-7,6-7,9-3,13-4,15-2,12 6,16 6,2 3,2 5,-13 5,-15 3,-17 4,-11 3,-9 1,11-5,22-8,16-2,10 2,6 2,-2 10,-15 12,-16 9,-15 7,-12 6,-1-4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2-28T06:03:15.544"/>
    </inkml:context>
    <inkml:brush xml:id="br0">
      <inkml:brushProperty name="width" value="0.2" units="cm"/>
      <inkml:brushProperty name="height" value="0.4" units="cm"/>
      <inkml:brushProperty name="color" value="#00FFFF"/>
      <inkml:brushProperty name="tip" value="rectangle"/>
      <inkml:brushProperty name="rasterOp" value="maskPen"/>
      <inkml:brushProperty name="ignorePressure" value="1"/>
    </inkml:brush>
  </inkml:definitions>
  <inkml:trace contextRef="#ctx0" brushRef="#br0">143 62,'0'-6,"0"-8,0-7,0 4,0 13,-6 13,-9 11,0 7,1 6,4 3,-3-4,-1-2,5 1,-4 1,1 0,2 2,2 0,4-4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2-28T06:03:24.263"/>
    </inkml:context>
    <inkml:brush xml:id="br0">
      <inkml:brushProperty name="width" value="0.2" units="cm"/>
      <inkml:brushProperty name="height" value="0.4" units="cm"/>
      <inkml:brushProperty name="color" value="#00FFFF"/>
      <inkml:brushProperty name="tip" value="rectangle"/>
      <inkml:brushProperty name="rasterOp" value="maskPen"/>
      <inkml:brushProperty name="ignorePressure" value="1"/>
    </inkml:brush>
  </inkml:definitions>
  <inkml:trace contextRef="#ctx0" brushRef="#br0">396 464,'-7'6,"-1"8,-5 2,-1 4,-5 4,2 5,3 3,-2-4,2 1,4-1,3 3,-4-5,1 0,1 1,-3-3,0-1,-3 3,-1 2,4 3,-2-4,0 0,4 0,2 4,-3 0,1 3,2 0,2 2,2 0,2 0,1 1,1-2,1 2,-7-7,-3-3,2 2,1 0,2 2,-5-4,0 0,1 0,2 3,2 1,1 3,1 0,2 2,0-1,2 1,-2 1,0-2,1 2,-1-1,0-1,6-4,2-4,-1 1,5 2,1 1,4-4,-2 0,-2 0,2 3,5 1,-2 2,-3 1,-4 2,-4 1,3-8,-1 0,-2-1,-1 2,3-5,1 1,0 0,-4 2,4 4,0 2,5-6,6-7,-1-1,-5 2,4-1,-4-1,-3 4,2-2,-1 1,3 3,4 2,1 4,1-5,-3 1,-4-1,1 4,-2 0,-4 3,3-6,6-6,4-8,0-12,1-13,-4-10,3-7,1-1,-2 1,-5-2,-6-2,2 4,-2 2,-2-2,-3-1,-3-4,-1 1,4 3,2 2,0-2,-3-1,5 4,1 1,4 4,0 0,-4-2,-1-5,1 5,0-2,-2-2,3 3,0 1,-1-3,2-3,-1-2,4 3,0 2,-5-2,4 4,-2 0,4 5,5 5,-2-2,2 3,-3-3,2-4,-2-7,-6-2,-4-5,-4-1,4 5,0 1,-2 1,4 4,1-1,-3 0,-1-4,-4-1,6 2,-2 3,0-4,4 6,0-1,-2-2,-2-3,-3-1,3-4,1 0,-1-2,-3-1,-1 2,-2-2,-1 1,-1 0,0 0,0 0,-1 0,1 1,0-1,-6 6,-2 2,-6 7,0-1,1-2,4-3,-2-2,0-4,-4 5,-1 0,4 0,-2 4,1 0,-4 5,-4 4,1 0,-3 2,4-3,-3 1,4-2,5-5,-2 1,1-2,-2 4,2-2,2-3,-3 2,3 0,-4 3,1-2,-4-3,3-4,-3 4,1 0,5-4,-2 5,2-2,3 0,2-5,4 0,2-4,2-1,0 0,-6 4,-1 4,-6 4,-7 7,-1 0,-1 3,-4 4,2 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2-28T06:03:28.308"/>
    </inkml:context>
    <inkml:brush xml:id="br0">
      <inkml:brushProperty name="width" value="0.2" units="cm"/>
      <inkml:brushProperty name="height" value="0.4" units="cm"/>
      <inkml:brushProperty name="color" value="#00FFFF"/>
      <inkml:brushProperty name="tip" value="rectangle"/>
      <inkml:brushProperty name="rasterOp" value="maskPen"/>
      <inkml:brushProperty name="ignorePressure" value="1"/>
    </inkml:brush>
  </inkml:definitions>
  <inkml:trace contextRef="#ctx0" brushRef="#br0">0 0,'7'0,"6"0,9 0,6 0,10 0,6 0,6 0,8 0,0 0,-4 0,1 0,-3 0,2 0,-2 0,-4 0,-4 0,-3 0,-3 0,4 0,2 0,-1 0,-3 0,0 0,-1 0,-3 0,0 0,0 0,-1 0,1 0,0 0,5 7,3 7,-1 2,-7 3,-4 1,0-6,-2-4,2 3,1-1,1-3,1-3,1-2,0-2,-1 4,1 2,7 5,0 2,1-4,-2-2,-1-4,-3-1,-1-3,-1-1,0 0,0-1,-1 1,1-1,-1 1,0 0,1 0,-1-1,2 1,-1 0,-1 0,7 1,2-1,-1 0,-1 0,4 0,1 0,5 0,-2 0,11 0,-1 0,-3 0,-6 0,0 0,-1 0,-4 0,-3 0,-3 0,-3 0,-1 0,-1 0,0 0,1 0,-2 0,2 0,-1 0,1 0,0 0,-1 0,1 0,1 0,-8-7,-1-1,0 1,2 0,-5 3</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2-28T06:03:34.506"/>
    </inkml:context>
    <inkml:brush xml:id="br0">
      <inkml:brushProperty name="width" value="0.2" units="cm"/>
      <inkml:brushProperty name="height" value="0.4" units="cm"/>
      <inkml:brushProperty name="color" value="#FFFF00"/>
      <inkml:brushProperty name="tip" value="rectangle"/>
      <inkml:brushProperty name="rasterOp" value="maskPen"/>
      <inkml:brushProperty name="ignorePressure" value="1"/>
    </inkml:brush>
  </inkml:definitions>
  <inkml:trace contextRef="#ctx0" brushRef="#br0">0 1,'6'0,"14"12,10 16,12 4,-2 2,6-5,6 5,1 3,3-5,11 4,5 3,5 0,-1-1,-1 0,-5-6,-11-4,-1 1,-7-6,2 7,4-3,4-6,4 1,-3 1,0 4,-4-4,-7-5,2-4,-5-7,-1-3,1-3,6-2,-1 0,-2 0,-5 0,-5 0,-1 1,-3 0,-1 5,-1 3,0 0,0-2,1-2,-2-1,2-2,-1 0,1 5,0 2,0-1,-6 5,-3 0,-4 4,-2 1,2 1,4-1,3-3,-3 1,-1-2,2-2,1-4,4-3,-6 5,0 0,0-2,4-1,0-2,3-2,-5 5,-2 1,0-1,4 0,-6 3,1 0,-6-1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2-28T06:03:38.063"/>
    </inkml:context>
    <inkml:brush xml:id="br0">
      <inkml:brushProperty name="width" value="0.2" units="cm"/>
      <inkml:brushProperty name="height" value="0.4" units="cm"/>
      <inkml:brushProperty name="color" value="#FFFF00"/>
      <inkml:brushProperty name="tip" value="rectangle"/>
      <inkml:brushProperty name="rasterOp" value="maskPen"/>
      <inkml:brushProperty name="ignorePressure" value="1"/>
    </inkml:brush>
  </inkml:definitions>
  <inkml:trace contextRef="#ctx0" brushRef="#br0">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2-28T06:03:41.236"/>
    </inkml:context>
    <inkml:brush xml:id="br0">
      <inkml:brushProperty name="width" value="0.2" units="cm"/>
      <inkml:brushProperty name="height" value="0.4" units="cm"/>
      <inkml:brushProperty name="color" value="#FFFF00"/>
      <inkml:brushProperty name="tip" value="rectangle"/>
      <inkml:brushProperty name="rasterOp" value="maskPen"/>
      <inkml:brushProperty name="ignorePressure" value="1"/>
    </inkml:brush>
  </inkml:definitions>
  <inkml:trace contextRef="#ctx0" brushRef="#br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296AA3-F0F8-4D5E-9642-B4D3EA9E1A02}" type="datetimeFigureOut">
              <a:rPr lang="en-US" smtClean="0"/>
              <a:t>5/4/2018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643409-7975-4D5D-8716-612850A43B2C}" type="slidenum">
              <a:rPr lang="en-US" smtClean="0"/>
              <a:t>‹#›</a:t>
            </a:fld>
            <a:endParaRPr lang="en-US"/>
          </a:p>
        </p:txBody>
      </p:sp>
    </p:spTree>
    <p:extLst>
      <p:ext uri="{BB962C8B-B14F-4D97-AF65-F5344CB8AC3E}">
        <p14:creationId xmlns:p14="http://schemas.microsoft.com/office/powerpoint/2010/main" val="621687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While most parents blush at the thought of explaining the mechanics of human reproduction to their curious 5-yr old child asking where babies come from, there is a lot more to human reproduction than the act of intercourse itself. </a:t>
            </a:r>
            <a:endParaRPr lang="en-US" dirty="0"/>
          </a:p>
        </p:txBody>
      </p:sp>
      <p:sp>
        <p:nvSpPr>
          <p:cNvPr id="4" name="Slide Number Placeholder 3"/>
          <p:cNvSpPr>
            <a:spLocks noGrp="1"/>
          </p:cNvSpPr>
          <p:nvPr>
            <p:ph type="sldNum" sz="quarter" idx="10"/>
          </p:nvPr>
        </p:nvSpPr>
        <p:spPr/>
        <p:txBody>
          <a:bodyPr/>
          <a:lstStyle/>
          <a:p>
            <a:fld id="{A7643409-7975-4D5D-8716-612850A43B2C}" type="slidenum">
              <a:rPr lang="en-US" smtClean="0"/>
              <a:t>2</a:t>
            </a:fld>
            <a:endParaRPr lang="en-US"/>
          </a:p>
        </p:txBody>
      </p:sp>
    </p:spTree>
    <p:extLst>
      <p:ext uri="{BB962C8B-B14F-4D97-AF65-F5344CB8AC3E}">
        <p14:creationId xmlns:p14="http://schemas.microsoft.com/office/powerpoint/2010/main" val="3530391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While most parents blush at the thought of explaining the mechanics of human reproduction to their curious 5-yr old child asking where babies come from, there is a lot more to human reproduction than the act of intercourse itself. </a:t>
            </a:r>
            <a:endParaRPr lang="en-US" dirty="0"/>
          </a:p>
        </p:txBody>
      </p:sp>
      <p:sp>
        <p:nvSpPr>
          <p:cNvPr id="4" name="Slide Number Placeholder 3"/>
          <p:cNvSpPr>
            <a:spLocks noGrp="1"/>
          </p:cNvSpPr>
          <p:nvPr>
            <p:ph type="sldNum" sz="quarter" idx="10"/>
          </p:nvPr>
        </p:nvSpPr>
        <p:spPr/>
        <p:txBody>
          <a:bodyPr/>
          <a:lstStyle/>
          <a:p>
            <a:fld id="{A7643409-7975-4D5D-8716-612850A43B2C}" type="slidenum">
              <a:rPr lang="en-US" smtClean="0"/>
              <a:t>3</a:t>
            </a:fld>
            <a:endParaRPr lang="en-US"/>
          </a:p>
        </p:txBody>
      </p:sp>
    </p:spTree>
    <p:extLst>
      <p:ext uri="{BB962C8B-B14F-4D97-AF65-F5344CB8AC3E}">
        <p14:creationId xmlns:p14="http://schemas.microsoft.com/office/powerpoint/2010/main" val="2355267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While most parents blush at the thought of explaining the mechanics of human reproduction to their curious 5-yr old child asking where babies come from, there is a lot more to human reproduction than the act of intercourse itself. </a:t>
            </a:r>
            <a:endParaRPr lang="en-US" dirty="0"/>
          </a:p>
        </p:txBody>
      </p:sp>
      <p:sp>
        <p:nvSpPr>
          <p:cNvPr id="4" name="Slide Number Placeholder 3"/>
          <p:cNvSpPr>
            <a:spLocks noGrp="1"/>
          </p:cNvSpPr>
          <p:nvPr>
            <p:ph type="sldNum" sz="quarter" idx="10"/>
          </p:nvPr>
        </p:nvSpPr>
        <p:spPr/>
        <p:txBody>
          <a:bodyPr/>
          <a:lstStyle/>
          <a:p>
            <a:fld id="{A7643409-7975-4D5D-8716-612850A43B2C}" type="slidenum">
              <a:rPr lang="en-US" smtClean="0"/>
              <a:t>14</a:t>
            </a:fld>
            <a:endParaRPr lang="en-US"/>
          </a:p>
        </p:txBody>
      </p:sp>
    </p:spTree>
    <p:extLst>
      <p:ext uri="{BB962C8B-B14F-4D97-AF65-F5344CB8AC3E}">
        <p14:creationId xmlns:p14="http://schemas.microsoft.com/office/powerpoint/2010/main" val="1243679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Usually,</a:t>
            </a:r>
            <a:r>
              <a:rPr lang="en-US" baseline="0" dirty="0"/>
              <a:t> in textbooks, you will see drawing of these huge sperm that are about half the size of the egg. In reality, the egg is several times larger than the sperm, as we can see here in this video from “Medical Videos”. This video is showing </a:t>
            </a:r>
            <a:r>
              <a:rPr lang="en-US" i="1" baseline="0" dirty="0"/>
              <a:t>in vitro fertilization, </a:t>
            </a:r>
            <a:r>
              <a:rPr lang="en-US" i="0" baseline="0" dirty="0"/>
              <a:t>which is a technique in which eggs (or ova) are placed in a Petri dish and then exposed to spermatozoa. Notice here that the spermatozoa surround the egg and basically have to fight their way in. The egg has a protective layer that inhibits the sperm from directly being able to fertilize it. Instead, the spermatozoa secretes enzymes that penetrate this protective layer. The sperm must compete with other sperm in a race to see which of the spermatozoa will be able to gain access to the egg for fertilization. Once one of these spermatozoa succeeds at gaining access to the egg, the spermatozoa will fuse to the egg and insert its genetic material. Once this occurs the egg will form a special layer called the “fertilization membrane” which prevents other spermatozoa from gaining access to the egg. </a:t>
            </a:r>
          </a:p>
          <a:p>
            <a:r>
              <a:rPr lang="en-US" i="0" baseline="0" dirty="0"/>
              <a:t>     Nature does this because it is important that only the strongest, healthiest spermatozoa get the change to fertilize the egg. This is a process of nature selection. Eggs fertilized with healthy sperm are more likely to survive and thrive.</a:t>
            </a:r>
            <a:endParaRPr lang="en-US" dirty="0"/>
          </a:p>
        </p:txBody>
      </p:sp>
      <p:sp>
        <p:nvSpPr>
          <p:cNvPr id="4" name="Slide Number Placeholder 3"/>
          <p:cNvSpPr>
            <a:spLocks noGrp="1"/>
          </p:cNvSpPr>
          <p:nvPr>
            <p:ph type="sldNum" sz="quarter" idx="10"/>
          </p:nvPr>
        </p:nvSpPr>
        <p:spPr/>
        <p:txBody>
          <a:bodyPr/>
          <a:lstStyle/>
          <a:p>
            <a:fld id="{A7643409-7975-4D5D-8716-612850A43B2C}" type="slidenum">
              <a:rPr lang="en-US" smtClean="0"/>
              <a:t>18</a:t>
            </a:fld>
            <a:endParaRPr lang="en-US"/>
          </a:p>
        </p:txBody>
      </p:sp>
    </p:spTree>
    <p:extLst>
      <p:ext uri="{BB962C8B-B14F-4D97-AF65-F5344CB8AC3E}">
        <p14:creationId xmlns:p14="http://schemas.microsoft.com/office/powerpoint/2010/main" val="3431529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643409-7975-4D5D-8716-612850A43B2C}" type="slidenum">
              <a:rPr lang="en-US" smtClean="0"/>
              <a:t>19</a:t>
            </a:fld>
            <a:endParaRPr lang="en-US"/>
          </a:p>
        </p:txBody>
      </p:sp>
    </p:spTree>
    <p:extLst>
      <p:ext uri="{BB962C8B-B14F-4D97-AF65-F5344CB8AC3E}">
        <p14:creationId xmlns:p14="http://schemas.microsoft.com/office/powerpoint/2010/main" val="2272714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While most parents blush at the thought of explaining the mechanics of human reproduction to their curious 5-yr old child asking where babies come from, there is a lot more to human reproduction than the act of intercourse itself.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643409-7975-4D5D-8716-612850A43B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739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9087E46-8DC5-4622-A5F1-0F2844E24040}" type="datetimeFigureOut">
              <a:rPr lang="en-US" smtClean="0"/>
              <a:t>5/4/2018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4C35CA-AB78-43AA-952C-7AC9EA996444}" type="slidenum">
              <a:rPr lang="en-US" smtClean="0"/>
              <a:t>‹#›</a:t>
            </a:fld>
            <a:endParaRPr lang="en-US"/>
          </a:p>
        </p:txBody>
      </p:sp>
    </p:spTree>
    <p:extLst>
      <p:ext uri="{BB962C8B-B14F-4D97-AF65-F5344CB8AC3E}">
        <p14:creationId xmlns:p14="http://schemas.microsoft.com/office/powerpoint/2010/main" val="134885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087E46-8DC5-4622-A5F1-0F2844E24040}" type="datetimeFigureOut">
              <a:rPr lang="en-US" smtClean="0"/>
              <a:t>5/4/2018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4C35CA-AB78-43AA-952C-7AC9EA996444}" type="slidenum">
              <a:rPr lang="en-US" smtClean="0"/>
              <a:t>‹#›</a:t>
            </a:fld>
            <a:endParaRPr lang="en-US"/>
          </a:p>
        </p:txBody>
      </p:sp>
    </p:spTree>
    <p:extLst>
      <p:ext uri="{BB962C8B-B14F-4D97-AF65-F5344CB8AC3E}">
        <p14:creationId xmlns:p14="http://schemas.microsoft.com/office/powerpoint/2010/main" val="1642347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087E46-8DC5-4622-A5F1-0F2844E24040}" type="datetimeFigureOut">
              <a:rPr lang="en-US" smtClean="0"/>
              <a:t>5/4/2018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4C35CA-AB78-43AA-952C-7AC9EA996444}" type="slidenum">
              <a:rPr lang="en-US" smtClean="0"/>
              <a:t>‹#›</a:t>
            </a:fld>
            <a:endParaRPr lang="en-US"/>
          </a:p>
        </p:txBody>
      </p:sp>
    </p:spTree>
    <p:extLst>
      <p:ext uri="{BB962C8B-B14F-4D97-AF65-F5344CB8AC3E}">
        <p14:creationId xmlns:p14="http://schemas.microsoft.com/office/powerpoint/2010/main" val="3240905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hrink Picture Circle with Text">
    <p:bg>
      <p:bgPr>
        <a:gradFill rotWithShape="1">
          <a:gsLst>
            <a:gs pos="0">
              <a:srgbClr val="EBEAEA"/>
            </a:gs>
            <a:gs pos="50000">
              <a:srgbClr val="E4E3E3"/>
            </a:gs>
            <a:gs pos="100000">
              <a:srgbClr val="BCBBBB"/>
            </a:gs>
          </a:gsLst>
          <a:lin ang="5400000" scaled="0"/>
        </a:gradFill>
        <a:effectLst/>
      </p:bgPr>
    </p:bg>
    <p:spTree>
      <p:nvGrpSpPr>
        <p:cNvPr id="1" name=""/>
        <p:cNvGrpSpPr/>
        <p:nvPr/>
      </p:nvGrpSpPr>
      <p:grpSpPr>
        <a:xfrm>
          <a:off x="0" y="0"/>
          <a:ext cx="0" cy="0"/>
          <a:chOff x="0" y="0"/>
          <a:chExt cx="0" cy="0"/>
        </a:xfrm>
      </p:grpSpPr>
      <p:sp>
        <p:nvSpPr>
          <p:cNvPr id="7" name="Rectangle 6"/>
          <p:cNvSpPr/>
          <p:nvPr userDrawn="1">
            <p:custDataLst>
              <p:tags r:id="rId1"/>
            </p:custDataLst>
          </p:nvPr>
        </p:nvSpPr>
        <p:spPr>
          <a:xfrm>
            <a:off x="0" y="2819400"/>
            <a:ext cx="12192000" cy="1409700"/>
          </a:xfrm>
          <a:prstGeom prst="rect">
            <a:avLst/>
          </a:prstGeom>
          <a:gradFill flip="none" rotWithShape="1">
            <a:gsLst>
              <a:gs pos="0">
                <a:srgbClr val="FFFFFF">
                  <a:alpha val="11765"/>
                </a:srgbClr>
              </a:gs>
              <a:gs pos="100000">
                <a:srgbClr val="FFFFFF">
                  <a:alpha val="57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Date Placeholder 1"/>
          <p:cNvSpPr>
            <a:spLocks noGrp="1"/>
          </p:cNvSpPr>
          <p:nvPr>
            <p:ph type="dt" sz="half" idx="10"/>
            <p:custDataLst>
              <p:tags r:id="rId2"/>
            </p:custDataLst>
          </p:nvPr>
        </p:nvSpPr>
        <p:spPr/>
        <p:txBody>
          <a:bodyPr/>
          <a:lstStyle/>
          <a:p>
            <a:fld id="{69087E46-8DC5-4622-A5F1-0F2844E24040}" type="datetimeFigureOut">
              <a:rPr lang="en-US" smtClean="0"/>
              <a:t>5/4/2018</a:t>
            </a:fld>
            <a:endParaRPr lang="en-US"/>
          </a:p>
        </p:txBody>
      </p:sp>
      <p:sp>
        <p:nvSpPr>
          <p:cNvPr id="3" name="Footer Placeholder 2"/>
          <p:cNvSpPr>
            <a:spLocks noGrp="1"/>
          </p:cNvSpPr>
          <p:nvPr>
            <p:ph type="ftr" sz="quarter" idx="11"/>
            <p:custDataLst>
              <p:tags r:id="rId3"/>
            </p:custDataLst>
          </p:nvPr>
        </p:nvSpPr>
        <p:spPr/>
        <p:txBody>
          <a:bodyPr/>
          <a:lstStyle/>
          <a:p>
            <a:endParaRPr lang="en-US"/>
          </a:p>
        </p:txBody>
      </p:sp>
      <p:sp>
        <p:nvSpPr>
          <p:cNvPr id="4" name="Slide Number Placeholder 3"/>
          <p:cNvSpPr>
            <a:spLocks noGrp="1"/>
          </p:cNvSpPr>
          <p:nvPr>
            <p:ph type="sldNum" sz="quarter" idx="12"/>
            <p:custDataLst>
              <p:tags r:id="rId4"/>
            </p:custDataLst>
          </p:nvPr>
        </p:nvSpPr>
        <p:spPr/>
        <p:txBody>
          <a:bodyPr/>
          <a:lstStyle/>
          <a:p>
            <a:fld id="{5D4C35CA-AB78-43AA-952C-7AC9EA996444}" type="slidenum">
              <a:rPr lang="en-US" smtClean="0"/>
              <a:t>‹#›</a:t>
            </a:fld>
            <a:endParaRPr lang="en-US"/>
          </a:p>
        </p:txBody>
      </p:sp>
      <p:sp>
        <p:nvSpPr>
          <p:cNvPr id="9" name="Text Placeholder 8"/>
          <p:cNvSpPr>
            <a:spLocks noGrp="1"/>
          </p:cNvSpPr>
          <p:nvPr>
            <p:ph type="body" sz="quarter" idx="14"/>
            <p:custDataLst>
              <p:tags r:id="rId5"/>
            </p:custDataLst>
          </p:nvPr>
        </p:nvSpPr>
        <p:spPr>
          <a:xfrm>
            <a:off x="5862914" y="2960594"/>
            <a:ext cx="5244353" cy="1127312"/>
          </a:xfrm>
        </p:spPr>
        <p:txBody>
          <a:bodyPr anchor="ctr">
            <a:noAutofit/>
          </a:bodyPr>
          <a:lstStyle>
            <a:lvl1pPr marL="0" indent="0">
              <a:lnSpc>
                <a:spcPct val="100000"/>
              </a:lnSpc>
              <a:spcBef>
                <a:spcPts val="0"/>
              </a:spcBef>
              <a:buNone/>
              <a:defRPr sz="3000" b="1" i="1">
                <a:solidFill>
                  <a:srgbClr val="404040"/>
                </a:solidFill>
                <a:effectLst>
                  <a:reflection blurRad="6350" stA="55000" endA="300" endPos="45500" dir="5400000" sy="-100000" algn="bl" rotWithShape="0"/>
                </a:effectLst>
              </a:defRPr>
            </a:lvl1pPr>
            <a:lvl2pPr marL="0" indent="0">
              <a:lnSpc>
                <a:spcPct val="100000"/>
              </a:lnSpc>
              <a:spcBef>
                <a:spcPts val="0"/>
              </a:spcBef>
              <a:buNone/>
              <a:defRPr sz="3000" b="1" i="1">
                <a:solidFill>
                  <a:srgbClr val="404040"/>
                </a:solidFill>
                <a:effectLst>
                  <a:reflection blurRad="6350" stA="55000" endA="300" endPos="45500" dir="5400000" sy="-100000" algn="bl" rotWithShape="0"/>
                </a:effectLst>
              </a:defRPr>
            </a:lvl2pPr>
            <a:lvl3pPr marL="0" indent="0">
              <a:lnSpc>
                <a:spcPct val="100000"/>
              </a:lnSpc>
              <a:spcBef>
                <a:spcPts val="0"/>
              </a:spcBef>
              <a:buNone/>
              <a:defRPr sz="3000" b="1" i="1">
                <a:solidFill>
                  <a:srgbClr val="404040"/>
                </a:solidFill>
                <a:effectLst>
                  <a:reflection blurRad="6350" stA="55000" endA="300" endPos="45500" dir="5400000" sy="-100000" algn="bl" rotWithShape="0"/>
                </a:effectLst>
              </a:defRPr>
            </a:lvl3pPr>
            <a:lvl4pPr marL="0" indent="0">
              <a:lnSpc>
                <a:spcPct val="100000"/>
              </a:lnSpc>
              <a:spcBef>
                <a:spcPts val="0"/>
              </a:spcBef>
              <a:buNone/>
              <a:defRPr sz="3000" b="1" i="1">
                <a:solidFill>
                  <a:srgbClr val="404040"/>
                </a:solidFill>
                <a:effectLst>
                  <a:reflection blurRad="6350" stA="55000" endA="300" endPos="45500" dir="5400000" sy="-100000" algn="bl" rotWithShape="0"/>
                </a:effectLst>
              </a:defRPr>
            </a:lvl4pPr>
            <a:lvl5pPr marL="0" indent="0">
              <a:lnSpc>
                <a:spcPct val="100000"/>
              </a:lnSpc>
              <a:spcBef>
                <a:spcPts val="0"/>
              </a:spcBef>
              <a:buNone/>
              <a:defRPr sz="3000" b="1" i="1">
                <a:solidFill>
                  <a:srgbClr val="404040"/>
                </a:solidFill>
                <a:effectLst>
                  <a:reflection blurRad="6350" stA="55000" endA="300" endPos="45500" dir="5400000" sy="-100000" algn="bl" rotWithShape="0"/>
                </a:effectLst>
              </a:defRPr>
            </a:lvl5pPr>
            <a:lvl6pPr marL="0" indent="0">
              <a:lnSpc>
                <a:spcPct val="100000"/>
              </a:lnSpc>
              <a:spcBef>
                <a:spcPts val="0"/>
              </a:spcBef>
              <a:buNone/>
              <a:defRPr sz="3000" b="1" i="1">
                <a:solidFill>
                  <a:srgbClr val="404040"/>
                </a:solidFill>
                <a:effectLst>
                  <a:reflection blurRad="6350" stA="55000" endA="300" endPos="45500" dir="5400000" sy="-100000" algn="bl" rotWithShape="0"/>
                </a:effectLst>
              </a:defRPr>
            </a:lvl6pPr>
            <a:lvl7pPr marL="0" indent="0">
              <a:lnSpc>
                <a:spcPct val="100000"/>
              </a:lnSpc>
              <a:spcBef>
                <a:spcPts val="0"/>
              </a:spcBef>
              <a:buNone/>
              <a:defRPr sz="3000" b="1" i="1">
                <a:solidFill>
                  <a:srgbClr val="404040"/>
                </a:solidFill>
                <a:effectLst>
                  <a:reflection blurRad="6350" stA="55000" endA="300" endPos="45500" dir="5400000" sy="-100000" algn="bl" rotWithShape="0"/>
                </a:effectLst>
              </a:defRPr>
            </a:lvl7pPr>
            <a:lvl8pPr marL="0" indent="0">
              <a:lnSpc>
                <a:spcPct val="100000"/>
              </a:lnSpc>
              <a:spcBef>
                <a:spcPts val="0"/>
              </a:spcBef>
              <a:buNone/>
              <a:defRPr sz="3000" b="1" i="1">
                <a:solidFill>
                  <a:srgbClr val="404040"/>
                </a:solidFill>
                <a:effectLst>
                  <a:reflection blurRad="6350" stA="55000" endA="300" endPos="45500" dir="5400000" sy="-100000" algn="bl" rotWithShape="0"/>
                </a:effectLst>
              </a:defRPr>
            </a:lvl8pPr>
            <a:lvl9pPr marL="0" indent="0">
              <a:lnSpc>
                <a:spcPct val="100000"/>
              </a:lnSpc>
              <a:spcBef>
                <a:spcPts val="0"/>
              </a:spcBef>
              <a:buNone/>
              <a:defRPr sz="3000" b="1" i="1">
                <a:solidFill>
                  <a:srgbClr val="404040"/>
                </a:solidFill>
                <a:effectLst>
                  <a:reflection blurRad="6350" stA="55000" endA="300" endPos="45500" dir="5400000" sy="-100000" algn="bl" rotWithShape="0"/>
                </a:effectLst>
              </a:defRPr>
            </a:lvl9pPr>
          </a:lstStyle>
          <a:p>
            <a:pPr lvl="0"/>
            <a:r>
              <a:rPr lang="en-US"/>
              <a:t>Edit Master text styles</a:t>
            </a:r>
          </a:p>
        </p:txBody>
      </p:sp>
      <p:sp>
        <p:nvSpPr>
          <p:cNvPr id="6" name="Picture Placeholder 5"/>
          <p:cNvSpPr>
            <a:spLocks noGrp="1"/>
          </p:cNvSpPr>
          <p:nvPr>
            <p:ph type="pic" sz="quarter" idx="13"/>
            <p:custDataLst>
              <p:tags r:id="rId6"/>
            </p:custDataLst>
          </p:nvPr>
        </p:nvSpPr>
        <p:spPr>
          <a:xfrm>
            <a:off x="3352800" y="685800"/>
            <a:ext cx="5486400" cy="5486400"/>
          </a:xfrm>
          <a:prstGeom prst="ellipse">
            <a:avLst/>
          </a:prstGeom>
          <a:solidFill>
            <a:schemeClr val="bg1">
              <a:lumMod val="95000"/>
            </a:schemeClr>
          </a:solidFill>
        </p:spPr>
        <p:txBody>
          <a:bodyPr/>
          <a:lstStyle>
            <a:lvl1pPr marL="0" indent="0" algn="ctr">
              <a:buNone/>
              <a:defRPr/>
            </a:lvl1pPr>
          </a:lstStyle>
          <a:p>
            <a:r>
              <a:rPr lang="en-US"/>
              <a:t>Click icon to add picture</a:t>
            </a:r>
            <a:endParaRPr lang="en-US" dirty="0"/>
          </a:p>
        </p:txBody>
      </p:sp>
      <p:sp>
        <p:nvSpPr>
          <p:cNvPr id="10" name="Instructions"/>
          <p:cNvSpPr/>
          <p:nvPr userDrawn="1">
            <p:custDataLst>
              <p:tags r:id="rId7"/>
            </p:custDataLst>
          </p:nvPr>
        </p:nvSpPr>
        <p:spPr>
          <a:xfrm>
            <a:off x="12401958" y="10886"/>
            <a:ext cx="1853340"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en-US" sz="1500" dirty="0">
                <a:solidFill>
                  <a:prstClr val="white">
                    <a:lumMod val="50000"/>
                  </a:prstClr>
                </a:solidFill>
                <a:latin typeface="Calibri Light" panose="020F0302020204030204" pitchFamily="34" charset="0"/>
                <a:cs typeface="Calibri" panose="020F0502020204030204" pitchFamily="34" charset="0"/>
              </a:rPr>
              <a:t>Make it easier to</a:t>
            </a:r>
            <a:r>
              <a:rPr lang="en-US" sz="1500" baseline="0" dirty="0">
                <a:solidFill>
                  <a:prstClr val="white">
                    <a:lumMod val="50000"/>
                  </a:prstClr>
                </a:solidFill>
                <a:latin typeface="Calibri Light" panose="020F0302020204030204" pitchFamily="34" charset="0"/>
                <a:cs typeface="Calibri" panose="020F0502020204030204" pitchFamily="34" charset="0"/>
              </a:rPr>
              <a:t> change the text</a:t>
            </a:r>
            <a:r>
              <a:rPr lang="en-US" sz="1500" dirty="0">
                <a:solidFill>
                  <a:prstClr val="white">
                    <a:lumMod val="50000"/>
                  </a:prstClr>
                </a:solidFill>
                <a:latin typeface="Calibri Light" panose="020F0302020204030204" pitchFamily="34" charset="0"/>
                <a:cs typeface="Calibri" panose="020F0502020204030204" pitchFamily="34" charset="0"/>
              </a:rPr>
              <a:t>: Use the Selection Pane to temporarily hide the Picture Placeholder. (Home tab, Select, Selection Pane). Click the eye icon to hide or show an object. </a:t>
            </a:r>
          </a:p>
          <a:p>
            <a:pPr>
              <a:spcBef>
                <a:spcPts val="600"/>
              </a:spcBef>
            </a:pPr>
            <a:r>
              <a:rPr lang="en-US" sz="1500" dirty="0">
                <a:solidFill>
                  <a:prstClr val="white">
                    <a:lumMod val="50000"/>
                  </a:prstClr>
                </a:solidFill>
                <a:latin typeface="Calibri Light" panose="020F0302020204030204" pitchFamily="34" charset="0"/>
                <a:cs typeface="Calibri" panose="020F0502020204030204" pitchFamily="34" charset="0"/>
              </a:rPr>
              <a:t>To change the sample image, select the picture and delete it. Now click the Pictures icon in the placeholder to insert your own image.</a:t>
            </a:r>
          </a:p>
          <a:p>
            <a:pPr>
              <a:spcBef>
                <a:spcPts val="600"/>
              </a:spcBef>
            </a:pPr>
            <a:r>
              <a:rPr lang="en-US" sz="1500" dirty="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a:t>
            </a:r>
          </a:p>
          <a:p>
            <a:pPr marL="0" marR="0" indent="0" algn="l" defTabSz="914400" rtl="0" eaLnBrk="1" fontAlgn="auto" latinLnBrk="0" hangingPunct="1">
              <a:lnSpc>
                <a:spcPct val="100000"/>
              </a:lnSpc>
              <a:spcBef>
                <a:spcPts val="600"/>
              </a:spcBef>
              <a:spcAft>
                <a:spcPts val="0"/>
              </a:spcAft>
              <a:buClrTx/>
              <a:buSzTx/>
              <a:buFontTx/>
              <a:buNone/>
              <a:tabLst/>
              <a:defRPr/>
            </a:pPr>
            <a:r>
              <a:rPr lang="en-US" sz="1500" baseline="0" dirty="0">
                <a:solidFill>
                  <a:prstClr val="white">
                    <a:lumMod val="50000"/>
                  </a:prstClr>
                </a:solidFill>
                <a:latin typeface="Calibri Light" panose="020F0302020204030204" pitchFamily="34" charset="0"/>
                <a:cs typeface="Calibri" panose="020F0502020204030204" pitchFamily="34" charset="0"/>
              </a:rPr>
              <a:t>Sample picture courtesy of Bill Staples.</a:t>
            </a:r>
            <a:endParaRPr lang="en-US" sz="1500" dirty="0">
              <a:solidFill>
                <a:prstClr val="white">
                  <a:lumMod val="50000"/>
                </a:prstClr>
              </a:solidFill>
              <a:latin typeface="Calibri Light" panose="020F0302020204030204" pitchFamily="34" charset="0"/>
              <a:cs typeface="Calibri" panose="020F0502020204030204" pitchFamily="34" charset="0"/>
            </a:endParaRPr>
          </a:p>
        </p:txBody>
      </p:sp>
    </p:spTree>
    <p:extLst>
      <p:ext uri="{BB962C8B-B14F-4D97-AF65-F5344CB8AC3E}">
        <p14:creationId xmlns:p14="http://schemas.microsoft.com/office/powerpoint/2010/main" val="29616171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53" presetClass="entr" presetSubtype="0"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2000" fill="hold"/>
                                        <p:tgtEl>
                                          <p:spTgt spid="6"/>
                                        </p:tgtEl>
                                        <p:attrNameLst>
                                          <p:attrName>ppt_w</p:attrName>
                                        </p:attrNameLst>
                                      </p:cBhvr>
                                      <p:tavLst>
                                        <p:tav tm="0">
                                          <p:val>
                                            <p:fltVal val="0"/>
                                          </p:val>
                                        </p:tav>
                                        <p:tav tm="100000">
                                          <p:val>
                                            <p:strVal val="#ppt_w"/>
                                          </p:val>
                                        </p:tav>
                                      </p:tavLst>
                                    </p:anim>
                                    <p:anim calcmode="lin" valueType="num">
                                      <p:cBhvr>
                                        <p:cTn id="11" dur="2000" fill="hold"/>
                                        <p:tgtEl>
                                          <p:spTgt spid="6"/>
                                        </p:tgtEl>
                                        <p:attrNameLst>
                                          <p:attrName>ppt_h</p:attrName>
                                        </p:attrNameLst>
                                      </p:cBhvr>
                                      <p:tavLst>
                                        <p:tav tm="0">
                                          <p:val>
                                            <p:fltVal val="0"/>
                                          </p:val>
                                        </p:tav>
                                        <p:tav tm="100000">
                                          <p:val>
                                            <p:strVal val="#ppt_h"/>
                                          </p:val>
                                        </p:tav>
                                      </p:tavLst>
                                    </p:anim>
                                    <p:animEffect transition="in" filter="fade">
                                      <p:cBhvr>
                                        <p:cTn id="12" dur="2000"/>
                                        <p:tgtEl>
                                          <p:spTgt spid="6"/>
                                        </p:tgtEl>
                                      </p:cBhvr>
                                    </p:animEffect>
                                  </p:childTnLst>
                                </p:cTn>
                              </p:par>
                            </p:childTnLst>
                          </p:cTn>
                        </p:par>
                        <p:par>
                          <p:cTn id="13" fill="hold">
                            <p:stCondLst>
                              <p:cond delay="2000"/>
                            </p:stCondLst>
                            <p:childTnLst>
                              <p:par>
                                <p:cTn id="14" presetID="6" presetClass="emph" presetSubtype="0" accel="50000" decel="50000" autoRev="1" fill="hold" grpId="2" nodeType="afterEffect">
                                  <p:stCondLst>
                                    <p:cond delay="0"/>
                                  </p:stCondLst>
                                  <p:childTnLst>
                                    <p:animScale>
                                      <p:cBhvr>
                                        <p:cTn id="15" dur="300" fill="hold"/>
                                        <p:tgtEl>
                                          <p:spTgt spid="6"/>
                                        </p:tgtEl>
                                      </p:cBhvr>
                                      <p:by x="95000" y="95000"/>
                                    </p:animScale>
                                  </p:childTnLst>
                                </p:cTn>
                              </p:par>
                            </p:childTnLst>
                          </p:cTn>
                        </p:par>
                        <p:par>
                          <p:cTn id="16" fill="hold">
                            <p:stCondLst>
                              <p:cond delay="2600"/>
                            </p:stCondLst>
                            <p:childTnLst>
                              <p:par>
                                <p:cTn id="17" presetID="6" presetClass="emph" presetSubtype="0" fill="hold" grpId="3" nodeType="afterEffect">
                                  <p:stCondLst>
                                    <p:cond delay="0"/>
                                  </p:stCondLst>
                                  <p:childTnLst>
                                    <p:animScale>
                                      <p:cBhvr>
                                        <p:cTn id="18" dur="2000" fill="hold"/>
                                        <p:tgtEl>
                                          <p:spTgt spid="6"/>
                                        </p:tgtEl>
                                      </p:cBhvr>
                                      <p:by x="70000" y="70000"/>
                                    </p:animScale>
                                  </p:childTnLst>
                                </p:cTn>
                              </p:par>
                              <p:par>
                                <p:cTn id="19" presetID="35" presetClass="path" presetSubtype="0" accel="50000" decel="50000" fill="hold" grpId="4" nodeType="withEffect">
                                  <p:stCondLst>
                                    <p:cond delay="0"/>
                                  </p:stCondLst>
                                  <p:childTnLst>
                                    <p:animMotion origin="layout" path="M 0 0 L -0.2 0 " pathEditMode="relative" rAng="0" ptsTypes="AA">
                                      <p:cBhvr>
                                        <p:cTn id="20" dur="2000" fill="hold"/>
                                        <p:tgtEl>
                                          <p:spTgt spid="6"/>
                                        </p:tgtEl>
                                        <p:attrNameLst>
                                          <p:attrName>ppt_x</p:attrName>
                                          <p:attrName>ppt_y</p:attrName>
                                        </p:attrNameLst>
                                      </p:cBhvr>
                                      <p:rCtr x="-10000" y="0"/>
                                    </p:animMotion>
                                  </p:childTnLst>
                                </p:cTn>
                              </p:par>
                              <p:par>
                                <p:cTn id="21" presetID="10" presetClass="entr" presetSubtype="0" fill="hold" grpId="0" nodeType="withEffect">
                                  <p:stCondLst>
                                    <p:cond delay="1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childTnLst>
                                </p:cTn>
                              </p:par>
                              <p:par>
                                <p:cTn id="24" presetID="35" presetClass="path" presetSubtype="0" accel="50000" decel="50000" fill="hold" grpId="1" nodeType="withEffect">
                                  <p:stCondLst>
                                    <p:cond delay="1500"/>
                                  </p:stCondLst>
                                  <p:childTnLst>
                                    <p:animMotion origin="layout" path="M -3.54167E-6 1.11111E-6 L -0.25 1.11111E-6 " pathEditMode="relative" rAng="0" ptsTypes="AA">
                                      <p:cBhvr>
                                        <p:cTn id="25" dur="1000" spd="-100000" fill="hold"/>
                                        <p:tgtEl>
                                          <p:spTgt spid="9"/>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tmplLst>
          <p:tmpl>
            <p:tnLst>
              <p:par>
                <p:cTn presetID="10" presetClass="entr" presetSubtype="0" fill="hold" nodeType="withEffect">
                  <p:stCondLst>
                    <p:cond delay="150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9" grpId="1">
        <p:tmplLst>
          <p:tmpl>
            <p:tnLst>
              <p:par>
                <p:cTn presetID="35" presetClass="path" presetSubtype="0" accel="50000" decel="50000" fill="hold" nodeType="withEffect">
                  <p:stCondLst>
                    <p:cond delay="1500"/>
                  </p:stCondLst>
                  <p:childTnLst>
                    <p:animMotion origin="layout" path="M -3.54167E-6 1.11111E-6 L -0.25 1.11111E-6 " pathEditMode="relative" rAng="0" ptsTypes="AA">
                      <p:cBhvr>
                        <p:cTn dur="1000" spd="-100000" fill="hold"/>
                        <p:tgtEl>
                          <p:spTgt spid="9"/>
                        </p:tgtEl>
                        <p:attrNameLst>
                          <p:attrName>ppt_x</p:attrName>
                          <p:attrName>ppt_y</p:attrName>
                        </p:attrNameLst>
                      </p:cBhvr>
                      <p:rCtr x="-12500" y="0"/>
                    </p:animMotion>
                  </p:childTnLst>
                </p:cTn>
              </p:par>
            </p:tnLst>
          </p:tmpl>
        </p:tmplLst>
      </p:bldP>
      <p:bldP spid="6" grpId="0" animBg="1"/>
      <p:bldP spid="6" grpId="1" animBg="1"/>
      <p:bldP spid="6" grpId="2" animBg="1"/>
      <p:bldP spid="6" grpId="3" animBg="1"/>
      <p:bldP spid="6" grpId="4"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37C35E0-B6B7-4779-952C-E79177E41236}" type="datetimeFigureOut">
              <a:rPr lang="en-US" smtClean="0"/>
              <a:t>5/4/2018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7FEC81-6C6E-4E00-9A17-B2245B52BA21}" type="slidenum">
              <a:rPr lang="en-US" smtClean="0"/>
              <a:t>‹#›</a:t>
            </a:fld>
            <a:endParaRPr lang="en-US"/>
          </a:p>
        </p:txBody>
      </p:sp>
    </p:spTree>
    <p:extLst>
      <p:ext uri="{BB962C8B-B14F-4D97-AF65-F5344CB8AC3E}">
        <p14:creationId xmlns:p14="http://schemas.microsoft.com/office/powerpoint/2010/main" val="2145331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7C35E0-B6B7-4779-952C-E79177E41236}" type="datetimeFigureOut">
              <a:rPr lang="en-US" smtClean="0"/>
              <a:t>5/4/2018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7FEC81-6C6E-4E00-9A17-B2245B52BA21}" type="slidenum">
              <a:rPr lang="en-US" smtClean="0"/>
              <a:t>‹#›</a:t>
            </a:fld>
            <a:endParaRPr lang="en-US"/>
          </a:p>
        </p:txBody>
      </p:sp>
    </p:spTree>
    <p:extLst>
      <p:ext uri="{BB962C8B-B14F-4D97-AF65-F5344CB8AC3E}">
        <p14:creationId xmlns:p14="http://schemas.microsoft.com/office/powerpoint/2010/main" val="22096453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37C35E0-B6B7-4779-952C-E79177E41236}" type="datetimeFigureOut">
              <a:rPr lang="en-US" smtClean="0"/>
              <a:t>5/4/2018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7FEC81-6C6E-4E00-9A17-B2245B52BA21}" type="slidenum">
              <a:rPr lang="en-US" smtClean="0"/>
              <a:t>‹#›</a:t>
            </a:fld>
            <a:endParaRPr lang="en-US"/>
          </a:p>
        </p:txBody>
      </p:sp>
    </p:spTree>
    <p:extLst>
      <p:ext uri="{BB962C8B-B14F-4D97-AF65-F5344CB8AC3E}">
        <p14:creationId xmlns:p14="http://schemas.microsoft.com/office/powerpoint/2010/main" val="1828696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7C35E0-B6B7-4779-952C-E79177E41236}" type="datetimeFigureOut">
              <a:rPr lang="en-US" smtClean="0"/>
              <a:t>5/4/2018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7FEC81-6C6E-4E00-9A17-B2245B52BA21}" type="slidenum">
              <a:rPr lang="en-US" smtClean="0"/>
              <a:t>‹#›</a:t>
            </a:fld>
            <a:endParaRPr lang="en-US"/>
          </a:p>
        </p:txBody>
      </p:sp>
    </p:spTree>
    <p:extLst>
      <p:ext uri="{BB962C8B-B14F-4D97-AF65-F5344CB8AC3E}">
        <p14:creationId xmlns:p14="http://schemas.microsoft.com/office/powerpoint/2010/main" val="672749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7C35E0-B6B7-4779-952C-E79177E41236}" type="datetimeFigureOut">
              <a:rPr lang="en-US" smtClean="0"/>
              <a:t>5/4/2018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7FEC81-6C6E-4E00-9A17-B2245B52BA21}" type="slidenum">
              <a:rPr lang="en-US" smtClean="0"/>
              <a:t>‹#›</a:t>
            </a:fld>
            <a:endParaRPr lang="en-US"/>
          </a:p>
        </p:txBody>
      </p:sp>
    </p:spTree>
    <p:extLst>
      <p:ext uri="{BB962C8B-B14F-4D97-AF65-F5344CB8AC3E}">
        <p14:creationId xmlns:p14="http://schemas.microsoft.com/office/powerpoint/2010/main" val="914382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37C35E0-B6B7-4779-952C-E79177E41236}" type="datetimeFigureOut">
              <a:rPr lang="en-US" smtClean="0"/>
              <a:t>5/4/2018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7FEC81-6C6E-4E00-9A17-B2245B52BA21}" type="slidenum">
              <a:rPr lang="en-US" smtClean="0"/>
              <a:t>‹#›</a:t>
            </a:fld>
            <a:endParaRPr lang="en-US"/>
          </a:p>
        </p:txBody>
      </p:sp>
    </p:spTree>
    <p:extLst>
      <p:ext uri="{BB962C8B-B14F-4D97-AF65-F5344CB8AC3E}">
        <p14:creationId xmlns:p14="http://schemas.microsoft.com/office/powerpoint/2010/main" val="34064153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7C35E0-B6B7-4779-952C-E79177E41236}" type="datetimeFigureOut">
              <a:rPr lang="en-US" smtClean="0"/>
              <a:t>5/4/2018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7FEC81-6C6E-4E00-9A17-B2245B52BA21}" type="slidenum">
              <a:rPr lang="en-US" smtClean="0"/>
              <a:t>‹#›</a:t>
            </a:fld>
            <a:endParaRPr lang="en-US"/>
          </a:p>
        </p:txBody>
      </p:sp>
    </p:spTree>
    <p:extLst>
      <p:ext uri="{BB962C8B-B14F-4D97-AF65-F5344CB8AC3E}">
        <p14:creationId xmlns:p14="http://schemas.microsoft.com/office/powerpoint/2010/main" val="1583645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087E46-8DC5-4622-A5F1-0F2844E24040}" type="datetimeFigureOut">
              <a:rPr lang="en-US" smtClean="0"/>
              <a:t>5/4/2018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4C35CA-AB78-43AA-952C-7AC9EA996444}" type="slidenum">
              <a:rPr lang="en-US" smtClean="0"/>
              <a:t>‹#›</a:t>
            </a:fld>
            <a:endParaRPr lang="en-US"/>
          </a:p>
        </p:txBody>
      </p:sp>
    </p:spTree>
    <p:extLst>
      <p:ext uri="{BB962C8B-B14F-4D97-AF65-F5344CB8AC3E}">
        <p14:creationId xmlns:p14="http://schemas.microsoft.com/office/powerpoint/2010/main" val="1047454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37C35E0-B6B7-4779-952C-E79177E41236}" type="datetimeFigureOut">
              <a:rPr lang="en-US" smtClean="0"/>
              <a:t>5/4/2018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7FEC81-6C6E-4E00-9A17-B2245B52BA21}" type="slidenum">
              <a:rPr lang="en-US" smtClean="0"/>
              <a:t>‹#›</a:t>
            </a:fld>
            <a:endParaRPr lang="en-US"/>
          </a:p>
        </p:txBody>
      </p:sp>
    </p:spTree>
    <p:extLst>
      <p:ext uri="{BB962C8B-B14F-4D97-AF65-F5344CB8AC3E}">
        <p14:creationId xmlns:p14="http://schemas.microsoft.com/office/powerpoint/2010/main" val="28860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37C35E0-B6B7-4779-952C-E79177E41236}" type="datetimeFigureOut">
              <a:rPr lang="en-US" smtClean="0"/>
              <a:t>5/4/2018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7FEC81-6C6E-4E00-9A17-B2245B52BA21}" type="slidenum">
              <a:rPr lang="en-US" smtClean="0"/>
              <a:t>‹#›</a:t>
            </a:fld>
            <a:endParaRPr lang="en-US"/>
          </a:p>
        </p:txBody>
      </p:sp>
    </p:spTree>
    <p:extLst>
      <p:ext uri="{BB962C8B-B14F-4D97-AF65-F5344CB8AC3E}">
        <p14:creationId xmlns:p14="http://schemas.microsoft.com/office/powerpoint/2010/main" val="3901484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7C35E0-B6B7-4779-952C-E79177E41236}" type="datetimeFigureOut">
              <a:rPr lang="en-US" smtClean="0"/>
              <a:t>5/4/2018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7FEC81-6C6E-4E00-9A17-B2245B52BA21}" type="slidenum">
              <a:rPr lang="en-US" smtClean="0"/>
              <a:t>‹#›</a:t>
            </a:fld>
            <a:endParaRPr lang="en-US"/>
          </a:p>
        </p:txBody>
      </p:sp>
    </p:spTree>
    <p:extLst>
      <p:ext uri="{BB962C8B-B14F-4D97-AF65-F5344CB8AC3E}">
        <p14:creationId xmlns:p14="http://schemas.microsoft.com/office/powerpoint/2010/main" val="734267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7C35E0-B6B7-4779-952C-E79177E41236}" type="datetimeFigureOut">
              <a:rPr lang="en-US" smtClean="0"/>
              <a:t>5/4/2018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7FEC81-6C6E-4E00-9A17-B2245B52BA21}" type="slidenum">
              <a:rPr lang="en-US" smtClean="0"/>
              <a:t>‹#›</a:t>
            </a:fld>
            <a:endParaRPr lang="en-US"/>
          </a:p>
        </p:txBody>
      </p:sp>
    </p:spTree>
    <p:extLst>
      <p:ext uri="{BB962C8B-B14F-4D97-AF65-F5344CB8AC3E}">
        <p14:creationId xmlns:p14="http://schemas.microsoft.com/office/powerpoint/2010/main" val="3969076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7C35E0-B6B7-4779-952C-E79177E41236}" type="datetimeFigureOut">
              <a:rPr lang="en-US" smtClean="0"/>
              <a:t>5/4/2018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7FEC81-6C6E-4E00-9A17-B2245B52BA21}" type="slidenum">
              <a:rPr lang="en-US" smtClean="0"/>
              <a:t>‹#›</a:t>
            </a:fld>
            <a:endParaRPr lang="en-US"/>
          </a:p>
        </p:txBody>
      </p:sp>
    </p:spTree>
    <p:extLst>
      <p:ext uri="{BB962C8B-B14F-4D97-AF65-F5344CB8AC3E}">
        <p14:creationId xmlns:p14="http://schemas.microsoft.com/office/powerpoint/2010/main" val="21574267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7C35E0-B6B7-4779-952C-E79177E41236}" type="datetimeFigureOut">
              <a:rPr lang="en-US" smtClean="0"/>
              <a:t>5/4/2018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7FEC81-6C6E-4E00-9A17-B2245B52BA21}" type="slidenum">
              <a:rPr lang="en-US" smtClean="0"/>
              <a:t>‹#›</a:t>
            </a:fld>
            <a:endParaRPr lang="en-US"/>
          </a:p>
        </p:txBody>
      </p:sp>
    </p:spTree>
    <p:extLst>
      <p:ext uri="{BB962C8B-B14F-4D97-AF65-F5344CB8AC3E}">
        <p14:creationId xmlns:p14="http://schemas.microsoft.com/office/powerpoint/2010/main" val="24894970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37C35E0-B6B7-4779-952C-E79177E41236}" type="datetimeFigureOut">
              <a:rPr lang="en-US" smtClean="0"/>
              <a:t>5/4/2018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7FEC81-6C6E-4E00-9A17-B2245B52BA21}" type="slidenum">
              <a:rPr lang="en-US" smtClean="0"/>
              <a:t>‹#›</a:t>
            </a:fld>
            <a:endParaRPr lang="en-US"/>
          </a:p>
        </p:txBody>
      </p:sp>
    </p:spTree>
    <p:extLst>
      <p:ext uri="{BB962C8B-B14F-4D97-AF65-F5344CB8AC3E}">
        <p14:creationId xmlns:p14="http://schemas.microsoft.com/office/powerpoint/2010/main" val="3493140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7C35E0-B6B7-4779-952C-E79177E41236}" type="datetimeFigureOut">
              <a:rPr lang="en-US" smtClean="0"/>
              <a:t>5/4/2018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7FEC81-6C6E-4E00-9A17-B2245B52BA21}" type="slidenum">
              <a:rPr lang="en-US" smtClean="0"/>
              <a:t>‹#›</a:t>
            </a:fld>
            <a:endParaRPr lang="en-US"/>
          </a:p>
        </p:txBody>
      </p:sp>
    </p:spTree>
    <p:extLst>
      <p:ext uri="{BB962C8B-B14F-4D97-AF65-F5344CB8AC3E}">
        <p14:creationId xmlns:p14="http://schemas.microsoft.com/office/powerpoint/2010/main" val="30029479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7C35E0-B6B7-4779-952C-E79177E41236}" type="datetimeFigureOut">
              <a:rPr lang="en-US" smtClean="0"/>
              <a:t>5/4/2018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7FEC81-6C6E-4E00-9A17-B2245B52BA21}" type="slidenum">
              <a:rPr lang="en-US" smtClean="0"/>
              <a:t>‹#›</a:t>
            </a:fld>
            <a:endParaRPr lang="en-US"/>
          </a:p>
        </p:txBody>
      </p:sp>
    </p:spTree>
    <p:extLst>
      <p:ext uri="{BB962C8B-B14F-4D97-AF65-F5344CB8AC3E}">
        <p14:creationId xmlns:p14="http://schemas.microsoft.com/office/powerpoint/2010/main" val="4644411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7C35E0-B6B7-4779-952C-E79177E41236}" type="datetimeFigureOut">
              <a:rPr lang="en-US" smtClean="0"/>
              <a:t>5/4/2018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7FEC81-6C6E-4E00-9A17-B2245B52BA21}" type="slidenum">
              <a:rPr lang="en-US" smtClean="0"/>
              <a:t>‹#›</a:t>
            </a:fld>
            <a:endParaRPr lang="en-US"/>
          </a:p>
        </p:txBody>
      </p:sp>
    </p:spTree>
    <p:extLst>
      <p:ext uri="{BB962C8B-B14F-4D97-AF65-F5344CB8AC3E}">
        <p14:creationId xmlns:p14="http://schemas.microsoft.com/office/powerpoint/2010/main" val="4127910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9087E46-8DC5-4622-A5F1-0F2844E24040}" type="datetimeFigureOut">
              <a:rPr lang="en-US" smtClean="0"/>
              <a:t>5/4/2018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4C35CA-AB78-43AA-952C-7AC9EA996444}" type="slidenum">
              <a:rPr lang="en-US" smtClean="0"/>
              <a:t>‹#›</a:t>
            </a:fld>
            <a:endParaRPr lang="en-US"/>
          </a:p>
        </p:txBody>
      </p:sp>
    </p:spTree>
    <p:extLst>
      <p:ext uri="{BB962C8B-B14F-4D97-AF65-F5344CB8AC3E}">
        <p14:creationId xmlns:p14="http://schemas.microsoft.com/office/powerpoint/2010/main" val="1134415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7C35E0-B6B7-4779-952C-E79177E41236}" type="datetimeFigureOut">
              <a:rPr lang="en-US" smtClean="0"/>
              <a:t>5/4/2018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7FEC81-6C6E-4E00-9A17-B2245B52BA21}" type="slidenum">
              <a:rPr lang="en-US" smtClean="0"/>
              <a:t>‹#›</a:t>
            </a:fld>
            <a:endParaRPr lang="en-US"/>
          </a:p>
        </p:txBody>
      </p:sp>
    </p:spTree>
    <p:extLst>
      <p:ext uri="{BB962C8B-B14F-4D97-AF65-F5344CB8AC3E}">
        <p14:creationId xmlns:p14="http://schemas.microsoft.com/office/powerpoint/2010/main" val="3066225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37C35E0-B6B7-4779-952C-E79177E41236}" type="datetimeFigureOut">
              <a:rPr lang="en-US" smtClean="0"/>
              <a:t>5/4/2018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7FEC81-6C6E-4E00-9A17-B2245B52BA21}" type="slidenum">
              <a:rPr lang="en-US" smtClean="0"/>
              <a:t>‹#›</a:t>
            </a:fld>
            <a:endParaRPr lang="en-US"/>
          </a:p>
        </p:txBody>
      </p:sp>
    </p:spTree>
    <p:extLst>
      <p:ext uri="{BB962C8B-B14F-4D97-AF65-F5344CB8AC3E}">
        <p14:creationId xmlns:p14="http://schemas.microsoft.com/office/powerpoint/2010/main" val="37071952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37C35E0-B6B7-4779-952C-E79177E41236}" type="datetimeFigureOut">
              <a:rPr lang="en-US" smtClean="0"/>
              <a:t>5/4/2018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7FEC81-6C6E-4E00-9A17-B2245B52BA21}" type="slidenum">
              <a:rPr lang="en-US" smtClean="0"/>
              <a:t>‹#›</a:t>
            </a:fld>
            <a:endParaRPr lang="en-US"/>
          </a:p>
        </p:txBody>
      </p:sp>
    </p:spTree>
    <p:extLst>
      <p:ext uri="{BB962C8B-B14F-4D97-AF65-F5344CB8AC3E}">
        <p14:creationId xmlns:p14="http://schemas.microsoft.com/office/powerpoint/2010/main" val="4029046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7C35E0-B6B7-4779-952C-E79177E41236}" type="datetimeFigureOut">
              <a:rPr lang="en-US" smtClean="0"/>
              <a:t>5/4/2018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7FEC81-6C6E-4E00-9A17-B2245B52BA21}" type="slidenum">
              <a:rPr lang="en-US" smtClean="0"/>
              <a:t>‹#›</a:t>
            </a:fld>
            <a:endParaRPr lang="en-US"/>
          </a:p>
        </p:txBody>
      </p:sp>
    </p:spTree>
    <p:extLst>
      <p:ext uri="{BB962C8B-B14F-4D97-AF65-F5344CB8AC3E}">
        <p14:creationId xmlns:p14="http://schemas.microsoft.com/office/powerpoint/2010/main" val="37908685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7C35E0-B6B7-4779-952C-E79177E41236}" type="datetimeFigureOut">
              <a:rPr lang="en-US" smtClean="0"/>
              <a:t>5/4/2018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7FEC81-6C6E-4E00-9A17-B2245B52BA21}" type="slidenum">
              <a:rPr lang="en-US" smtClean="0"/>
              <a:t>‹#›</a:t>
            </a:fld>
            <a:endParaRPr lang="en-US"/>
          </a:p>
        </p:txBody>
      </p:sp>
    </p:spTree>
    <p:extLst>
      <p:ext uri="{BB962C8B-B14F-4D97-AF65-F5344CB8AC3E}">
        <p14:creationId xmlns:p14="http://schemas.microsoft.com/office/powerpoint/2010/main" val="3391222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087E46-8DC5-4622-A5F1-0F2844E24040}" type="datetimeFigureOut">
              <a:rPr lang="en-US" smtClean="0"/>
              <a:t>5/4/2018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4C35CA-AB78-43AA-952C-7AC9EA996444}" type="slidenum">
              <a:rPr lang="en-US" smtClean="0"/>
              <a:t>‹#›</a:t>
            </a:fld>
            <a:endParaRPr lang="en-US"/>
          </a:p>
        </p:txBody>
      </p:sp>
    </p:spTree>
    <p:extLst>
      <p:ext uri="{BB962C8B-B14F-4D97-AF65-F5344CB8AC3E}">
        <p14:creationId xmlns:p14="http://schemas.microsoft.com/office/powerpoint/2010/main" val="2435327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087E46-8DC5-4622-A5F1-0F2844E24040}" type="datetimeFigureOut">
              <a:rPr lang="en-US" smtClean="0"/>
              <a:t>5/4/2018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4C35CA-AB78-43AA-952C-7AC9EA996444}" type="slidenum">
              <a:rPr lang="en-US" smtClean="0"/>
              <a:t>‹#›</a:t>
            </a:fld>
            <a:endParaRPr lang="en-US"/>
          </a:p>
        </p:txBody>
      </p:sp>
    </p:spTree>
    <p:extLst>
      <p:ext uri="{BB962C8B-B14F-4D97-AF65-F5344CB8AC3E}">
        <p14:creationId xmlns:p14="http://schemas.microsoft.com/office/powerpoint/2010/main" val="2565180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087E46-8DC5-4622-A5F1-0F2844E24040}" type="datetimeFigureOut">
              <a:rPr lang="en-US" smtClean="0"/>
              <a:t>5/4/2018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4C35CA-AB78-43AA-952C-7AC9EA996444}" type="slidenum">
              <a:rPr lang="en-US" smtClean="0"/>
              <a:t>‹#›</a:t>
            </a:fld>
            <a:endParaRPr lang="en-US"/>
          </a:p>
        </p:txBody>
      </p:sp>
    </p:spTree>
    <p:extLst>
      <p:ext uri="{BB962C8B-B14F-4D97-AF65-F5344CB8AC3E}">
        <p14:creationId xmlns:p14="http://schemas.microsoft.com/office/powerpoint/2010/main" val="624817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087E46-8DC5-4622-A5F1-0F2844E24040}" type="datetimeFigureOut">
              <a:rPr lang="en-US" smtClean="0"/>
              <a:t>5/4/2018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4C35CA-AB78-43AA-952C-7AC9EA996444}" type="slidenum">
              <a:rPr lang="en-US" smtClean="0"/>
              <a:t>‹#›</a:t>
            </a:fld>
            <a:endParaRPr lang="en-US"/>
          </a:p>
        </p:txBody>
      </p:sp>
    </p:spTree>
    <p:extLst>
      <p:ext uri="{BB962C8B-B14F-4D97-AF65-F5344CB8AC3E}">
        <p14:creationId xmlns:p14="http://schemas.microsoft.com/office/powerpoint/2010/main" val="732641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087E46-8DC5-4622-A5F1-0F2844E24040}" type="datetimeFigureOut">
              <a:rPr lang="en-US" smtClean="0"/>
              <a:t>5/4/2018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4C35CA-AB78-43AA-952C-7AC9EA996444}" type="slidenum">
              <a:rPr lang="en-US" smtClean="0"/>
              <a:t>‹#›</a:t>
            </a:fld>
            <a:endParaRPr lang="en-US"/>
          </a:p>
        </p:txBody>
      </p:sp>
    </p:spTree>
    <p:extLst>
      <p:ext uri="{BB962C8B-B14F-4D97-AF65-F5344CB8AC3E}">
        <p14:creationId xmlns:p14="http://schemas.microsoft.com/office/powerpoint/2010/main" val="597786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087E46-8DC5-4622-A5F1-0F2844E24040}" type="datetimeFigureOut">
              <a:rPr lang="en-US" smtClean="0"/>
              <a:t>5/4/2018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4C35CA-AB78-43AA-952C-7AC9EA996444}" type="slidenum">
              <a:rPr lang="en-US" smtClean="0"/>
              <a:t>‹#›</a:t>
            </a:fld>
            <a:endParaRPr lang="en-US"/>
          </a:p>
        </p:txBody>
      </p:sp>
    </p:spTree>
    <p:extLst>
      <p:ext uri="{BB962C8B-B14F-4D97-AF65-F5344CB8AC3E}">
        <p14:creationId xmlns:p14="http://schemas.microsoft.com/office/powerpoint/2010/main" val="1515131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14"/>
            </p:custDataLst>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custDataLst>
              <p:tags r:id="rId15"/>
            </p:custDataLst>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6"/>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087E46-8DC5-4622-A5F1-0F2844E24040}" type="datetimeFigureOut">
              <a:rPr lang="en-US" smtClean="0"/>
              <a:t>5/4/2018</a:t>
            </a:fld>
            <a:endParaRPr lang="en-US"/>
          </a:p>
        </p:txBody>
      </p:sp>
      <p:sp>
        <p:nvSpPr>
          <p:cNvPr id="5" name="Footer Placeholder 4"/>
          <p:cNvSpPr>
            <a:spLocks noGrp="1"/>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custDataLst>
              <p:tags r:id="rId18"/>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4C35CA-AB78-43AA-952C-7AC9EA996444}" type="slidenum">
              <a:rPr lang="en-US" smtClean="0"/>
              <a:t>‹#›</a:t>
            </a:fld>
            <a:endParaRPr lang="en-US"/>
          </a:p>
        </p:txBody>
      </p:sp>
    </p:spTree>
    <p:extLst>
      <p:ext uri="{BB962C8B-B14F-4D97-AF65-F5344CB8AC3E}">
        <p14:creationId xmlns:p14="http://schemas.microsoft.com/office/powerpoint/2010/main" val="35533429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7C35E0-B6B7-4779-952C-E79177E41236}" type="datetimeFigureOut">
              <a:rPr lang="en-US" smtClean="0"/>
              <a:t>5/4/2018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7FEC81-6C6E-4E00-9A17-B2245B52BA21}" type="slidenum">
              <a:rPr lang="en-US" smtClean="0"/>
              <a:t>‹#›</a:t>
            </a:fld>
            <a:endParaRPr lang="en-US"/>
          </a:p>
        </p:txBody>
      </p:sp>
    </p:spTree>
    <p:extLst>
      <p:ext uri="{BB962C8B-B14F-4D97-AF65-F5344CB8AC3E}">
        <p14:creationId xmlns:p14="http://schemas.microsoft.com/office/powerpoint/2010/main" val="25851769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7C35E0-B6B7-4779-952C-E79177E41236}" type="datetimeFigureOut">
              <a:rPr lang="en-US" smtClean="0"/>
              <a:t>5/4/2018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7FEC81-6C6E-4E00-9A17-B2245B52BA21}" type="slidenum">
              <a:rPr lang="en-US" smtClean="0"/>
              <a:t>‹#›</a:t>
            </a:fld>
            <a:endParaRPr lang="en-US"/>
          </a:p>
        </p:txBody>
      </p:sp>
    </p:spTree>
    <p:extLst>
      <p:ext uri="{BB962C8B-B14F-4D97-AF65-F5344CB8AC3E}">
        <p14:creationId xmlns:p14="http://schemas.microsoft.com/office/powerpoint/2010/main" val="26742728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16.xml"/><Relationship Id="rId7" Type="http://schemas.openxmlformats.org/officeDocument/2006/relationships/image" Target="../media/image1.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slideLayout" Target="../slideLayouts/slideLayout12.xml"/><Relationship Id="rId5" Type="http://schemas.openxmlformats.org/officeDocument/2006/relationships/tags" Target="../tags/tag18.xml"/><Relationship Id="rId4" Type="http://schemas.openxmlformats.org/officeDocument/2006/relationships/tags" Target="../tags/tag17.xml"/></Relationships>
</file>

<file path=ppt/slides/_rels/slide10.xml.rels><?xml version="1.0" encoding="UTF-8" standalone="yes"?>
<Relationships xmlns="http://schemas.openxmlformats.org/package/2006/relationships"><Relationship Id="rId3" Type="http://schemas.openxmlformats.org/officeDocument/2006/relationships/hyperlink" Target="https://www.snowballsunderwear.com/" TargetMode="External"/><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hyperlink" Target="http://www.cbsnews.com/pictures/sperm-15-crazy-things-you-should-know/" TargetMode="Externa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32.xml"/><Relationship Id="rId7" Type="http://schemas.openxmlformats.org/officeDocument/2006/relationships/slideLayout" Target="../slideLayouts/slideLayout14.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hyperlink" Target="http://news.nationalgeographic.com/news/2010/03/100318-men-sperm-1500-stem-cells-second-male-birth-control/" TargetMode="External"/><Relationship Id="rId5" Type="http://schemas.openxmlformats.org/officeDocument/2006/relationships/tags" Target="../tags/tag34.xml"/><Relationship Id="rId10" Type="http://schemas.openxmlformats.org/officeDocument/2006/relationships/image" Target="../media/image14.png"/><Relationship Id="rId4" Type="http://schemas.openxmlformats.org/officeDocument/2006/relationships/tags" Target="../tags/tag33.xml"/><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video" Target="https://www.youtube.com/embed/CH9PJurG8ok" TargetMode="External"/><Relationship Id="rId7" Type="http://schemas.openxmlformats.org/officeDocument/2006/relationships/image" Target="../media/image4.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notesSlide" Target="../notesSlides/notesSlide4.xml"/><Relationship Id="rId5" Type="http://schemas.openxmlformats.org/officeDocument/2006/relationships/slideLayout" Target="../slideLayouts/slideLayout14.xml"/><Relationship Id="rId4" Type="http://schemas.openxmlformats.org/officeDocument/2006/relationships/tags" Target="../tags/tag38.xml"/></Relationships>
</file>

<file path=ppt/slides/_rels/slide19.xml.rels><?xml version="1.0" encoding="UTF-8" standalone="yes"?>
<Relationships xmlns="http://schemas.openxmlformats.org/package/2006/relationships"><Relationship Id="rId3" Type="http://schemas.openxmlformats.org/officeDocument/2006/relationships/video" Target="https://www.youtube.com/embed/BOufQa0l7zg" TargetMode="Externa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4.png"/><Relationship Id="rId5" Type="http://schemas.openxmlformats.org/officeDocument/2006/relationships/notesSlide" Target="../notesSlides/notesSlide5.xml"/><Relationship Id="rId4"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tags" Target="../tags/tag21.xml"/><Relationship Id="rId7" Type="http://schemas.openxmlformats.org/officeDocument/2006/relationships/image" Target="../media/image2.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notesSlide" Target="../notesSlides/notesSlide1.xml"/><Relationship Id="rId5" Type="http://schemas.openxmlformats.org/officeDocument/2006/relationships/slideLayout" Target="../slideLayouts/slideLayout14.xml"/><Relationship Id="rId4" Type="http://schemas.openxmlformats.org/officeDocument/2006/relationships/tags" Target="../tags/tag2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image" Target="../media/image3.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notesSlide" Target="../notesSlides/notesSlide2.xml"/><Relationship Id="rId5" Type="http://schemas.openxmlformats.org/officeDocument/2006/relationships/slideLayout" Target="../slideLayouts/slideLayout14.xml"/><Relationship Id="rId4" Type="http://schemas.openxmlformats.org/officeDocument/2006/relationships/tags" Target="../tags/tag26.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XQcnO4iX_U" TargetMode="External"/><Relationship Id="rId2" Type="http://schemas.openxmlformats.org/officeDocument/2006/relationships/slideLayout" Target="../slideLayouts/slideLayout14.xml"/><Relationship Id="rId1" Type="http://schemas.openxmlformats.org/officeDocument/2006/relationships/video" Target="https://www.youtube.com/embed/-XQcnO4iX_U"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hyperlink" Target="https://ccbbiology10.wikispaces.com/file/view/Reproductive-System-Pattonville-High-School-News.jpg/404807362/286x307/Reproductive-System-Pattonville-High-School-News.jpg" TargetMode="External"/><Relationship Id="rId2" Type="http://schemas.openxmlformats.org/officeDocument/2006/relationships/image" Target="../media/image40.jpeg"/><Relationship Id="rId1" Type="http://schemas.openxmlformats.org/officeDocument/2006/relationships/slideLayout" Target="../slideLayouts/slideLayout25.xml"/><Relationship Id="rId4" Type="http://schemas.openxmlformats.org/officeDocument/2006/relationships/image" Target="../media/image37.JPG"/></Relationships>
</file>

<file path=ppt/slides/_rels/slide5.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image" Target="../media/image6.png"/><Relationship Id="rId4"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hyperlink" Target="https://ccbbiology10.wikispaces.com/file/view/Reproductive-System-Pattonville-High-School-News.jpg/404807362/286x307/Reproductive-System-Pattonville-High-School-News.jpg" TargetMode="External"/><Relationship Id="rId2" Type="http://schemas.openxmlformats.org/officeDocument/2006/relationships/image" Target="../media/image40.jpeg"/><Relationship Id="rId1" Type="http://schemas.openxmlformats.org/officeDocument/2006/relationships/slideLayout" Target="../slideLayouts/slideLayout25.xml"/><Relationship Id="rId6" Type="http://schemas.microsoft.com/office/2007/relationships/hdphoto" Target="../media/hdphoto2.wdp"/><Relationship Id="rId5" Type="http://schemas.openxmlformats.org/officeDocument/2006/relationships/image" Target="../media/image41.png"/><Relationship Id="rId4" Type="http://schemas.openxmlformats.org/officeDocument/2006/relationships/image" Target="../media/image37.JPG"/></Relationships>
</file>

<file path=ppt/slides/_rels/slide51.xml.rels><?xml version="1.0" encoding="UTF-8" standalone="yes"?>
<Relationships xmlns="http://schemas.openxmlformats.org/package/2006/relationships"><Relationship Id="rId3" Type="http://schemas.openxmlformats.org/officeDocument/2006/relationships/hyperlink" Target="https://ccbbiology10.wikispaces.com/file/view/Reproductive-System-Pattonville-High-School-News.jpg/404807362/286x307/Reproductive-System-Pattonville-High-School-News.jpg" TargetMode="External"/><Relationship Id="rId2" Type="http://schemas.openxmlformats.org/officeDocument/2006/relationships/image" Target="../media/image40.jpeg"/><Relationship Id="rId1" Type="http://schemas.openxmlformats.org/officeDocument/2006/relationships/slideLayout" Target="../slideLayouts/slideLayout25.xml"/><Relationship Id="rId6" Type="http://schemas.microsoft.com/office/2007/relationships/hdphoto" Target="../media/hdphoto2.wdp"/><Relationship Id="rId5" Type="http://schemas.openxmlformats.org/officeDocument/2006/relationships/image" Target="../media/image41.png"/><Relationship Id="rId4" Type="http://schemas.openxmlformats.org/officeDocument/2006/relationships/image" Target="../media/image37.JPG"/></Relationships>
</file>

<file path=ppt/slides/_rels/slide5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hyperlink" Target="https://ccbbiology10.wikispaces.com/file/view/Reproductive-System-Pattonville-High-School-News.jpg/404807362/286x307/Reproductive-System-Pattonville-High-School-News.jpg" TargetMode="External"/><Relationship Id="rId2" Type="http://schemas.openxmlformats.org/officeDocument/2006/relationships/image" Target="../media/image40.jpeg"/><Relationship Id="rId1" Type="http://schemas.openxmlformats.org/officeDocument/2006/relationships/slideLayout" Target="../slideLayouts/slideLayout25.xml"/><Relationship Id="rId5" Type="http://schemas.openxmlformats.org/officeDocument/2006/relationships/image" Target="../media/image38.JPG"/><Relationship Id="rId4" Type="http://schemas.openxmlformats.org/officeDocument/2006/relationships/image" Target="../media/image37.JPG"/></Relationships>
</file>

<file path=ppt/slides/_rels/slide5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7.JPG"/><Relationship Id="rId1" Type="http://schemas.openxmlformats.org/officeDocument/2006/relationships/slideLayout" Target="../slideLayouts/slideLayout25.xml"/><Relationship Id="rId4" Type="http://schemas.openxmlformats.org/officeDocument/2006/relationships/image" Target="../media/image44.sv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7.JPG"/><Relationship Id="rId1" Type="http://schemas.openxmlformats.org/officeDocument/2006/relationships/slideLayout" Target="../slideLayouts/slideLayout25.xml"/><Relationship Id="rId4" Type="http://schemas.openxmlformats.org/officeDocument/2006/relationships/image" Target="../media/image44.svg"/></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7.JPG"/><Relationship Id="rId1" Type="http://schemas.openxmlformats.org/officeDocument/2006/relationships/slideLayout" Target="../slideLayouts/slideLayout25.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6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NULL"/><Relationship Id="rId18" Type="http://schemas.openxmlformats.org/officeDocument/2006/relationships/customXml" Target="../ink/ink8.xml"/><Relationship Id="rId3" Type="http://schemas.microsoft.com/office/2007/relationships/hdphoto" Target="../media/hdphoto3.wdp"/><Relationship Id="rId7" Type="http://schemas.openxmlformats.org/officeDocument/2006/relationships/image" Target="NULL"/><Relationship Id="rId12" Type="http://schemas.openxmlformats.org/officeDocument/2006/relationships/customXml" Target="../ink/ink5.xml"/><Relationship Id="rId17" Type="http://schemas.openxmlformats.org/officeDocument/2006/relationships/image" Target="NULL"/><Relationship Id="rId2" Type="http://schemas.openxmlformats.org/officeDocument/2006/relationships/image" Target="../media/image47.png"/><Relationship Id="rId16" Type="http://schemas.openxmlformats.org/officeDocument/2006/relationships/customXml" Target="../ink/ink7.xml"/><Relationship Id="rId1" Type="http://schemas.openxmlformats.org/officeDocument/2006/relationships/slideLayout" Target="../slideLayouts/slideLayout25.xml"/><Relationship Id="rId6" Type="http://schemas.openxmlformats.org/officeDocument/2006/relationships/customXml" Target="../ink/ink2.xml"/><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customXml" Target="../ink/ink4.xml"/><Relationship Id="rId19" Type="http://schemas.openxmlformats.org/officeDocument/2006/relationships/customXml" Target="../ink/ink9.xml"/><Relationship Id="rId4" Type="http://schemas.openxmlformats.org/officeDocument/2006/relationships/customXml" Target="../ink/ink1.xml"/><Relationship Id="rId9" Type="http://schemas.openxmlformats.org/officeDocument/2006/relationships/image" Target="NULL"/><Relationship Id="rId14" Type="http://schemas.openxmlformats.org/officeDocument/2006/relationships/customXml" Target="../ink/ink6.xml"/></Relationships>
</file>

<file path=ppt/slides/_rels/slide64.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NULL"/><Relationship Id="rId2" Type="http://schemas.openxmlformats.org/officeDocument/2006/relationships/image" Target="../media/image47.png"/><Relationship Id="rId1" Type="http://schemas.openxmlformats.org/officeDocument/2006/relationships/slideLayout" Target="../slideLayouts/slideLayout25.xml"/><Relationship Id="rId6" Type="http://schemas.openxmlformats.org/officeDocument/2006/relationships/customXml" Target="../ink/ink11.xml"/><Relationship Id="rId5" Type="http://schemas.openxmlformats.org/officeDocument/2006/relationships/image" Target="NULL"/><Relationship Id="rId4" Type="http://schemas.openxmlformats.org/officeDocument/2006/relationships/customXml" Target="../ink/ink10.xml"/></Relationships>
</file>

<file path=ppt/slides/_rels/slide65.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NULL"/><Relationship Id="rId2" Type="http://schemas.openxmlformats.org/officeDocument/2006/relationships/image" Target="../media/image47.png"/><Relationship Id="rId1" Type="http://schemas.openxmlformats.org/officeDocument/2006/relationships/slideLayout" Target="../slideLayouts/slideLayout25.xml"/><Relationship Id="rId6" Type="http://schemas.openxmlformats.org/officeDocument/2006/relationships/customXml" Target="../ink/ink13.xml"/><Relationship Id="rId5" Type="http://schemas.openxmlformats.org/officeDocument/2006/relationships/image" Target="NULL"/><Relationship Id="rId4" Type="http://schemas.openxmlformats.org/officeDocument/2006/relationships/customXml" Target="../ink/ink1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hyperlink" Target="http://www.innerbody.com/image/repmov.html"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innerbody.com/image/repmov.html" TargetMode="External"/><Relationship Id="rId2" Type="http://schemas.openxmlformats.org/officeDocument/2006/relationships/image" Target="../media/image9.jpg"/><Relationship Id="rId1" Type="http://schemas.openxmlformats.org/officeDocument/2006/relationships/slideLayout" Target="../slideLayouts/slideLayout14.xml"/><Relationship Id="rId4" Type="http://schemas.openxmlformats.org/officeDocument/2006/relationships/hyperlink" Target="http://medicalterms.info/img/uploads/anatomy/scrotum.jpg"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innerbody.com/image/repmov.html" TargetMode="External"/><Relationship Id="rId2" Type="http://schemas.openxmlformats.org/officeDocument/2006/relationships/image" Target="../media/image9.jpg"/><Relationship Id="rId1" Type="http://schemas.openxmlformats.org/officeDocument/2006/relationships/slideLayout" Target="../slideLayouts/slideLayout14.xml"/><Relationship Id="rId4" Type="http://schemas.openxmlformats.org/officeDocument/2006/relationships/hyperlink" Target="http://medicalterms.info/img/uploads/anatomy/scrotum.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BCBBBB"/>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4"/>
            <p:custDataLst>
              <p:tags r:id="rId2"/>
            </p:custDataLst>
          </p:nvPr>
        </p:nvSpPr>
        <p:spPr/>
        <p:txBody>
          <a:bodyPr/>
          <a:lstStyle/>
          <a:p>
            <a:r>
              <a:rPr lang="en-US" dirty="0"/>
              <a:t>Male Reproductive </a:t>
            </a:r>
          </a:p>
          <a:p>
            <a:r>
              <a:rPr lang="en-US" dirty="0"/>
              <a:t>	Anatomy and Physiology</a:t>
            </a:r>
          </a:p>
        </p:txBody>
      </p:sp>
      <p:sp>
        <p:nvSpPr>
          <p:cNvPr id="4" name="Text Placeholder 4"/>
          <p:cNvSpPr txBox="1">
            <a:spLocks/>
          </p:cNvSpPr>
          <p:nvPr>
            <p:custDataLst>
              <p:tags r:id="rId3"/>
            </p:custDataLst>
          </p:nvPr>
        </p:nvSpPr>
        <p:spPr>
          <a:xfrm>
            <a:off x="7996518" y="5799044"/>
            <a:ext cx="4195482" cy="1127312"/>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3000" b="1" i="1" kern="1200">
                <a:solidFill>
                  <a:srgbClr val="404040"/>
                </a:solidFill>
                <a:effectLst>
                  <a:reflection blurRad="6350" stA="55000" endA="300" endPos="45500" dir="5400000" sy="-100000" algn="bl" rotWithShape="0"/>
                </a:effectLst>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3000" b="1" i="1" kern="1200">
                <a:solidFill>
                  <a:srgbClr val="404040"/>
                </a:solidFill>
                <a:effectLst>
                  <a:reflection blurRad="6350" stA="55000" endA="300" endPos="45500" dir="5400000" sy="-100000" algn="bl" rotWithShape="0"/>
                </a:effectLst>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3000" b="1" i="1" kern="1200">
                <a:solidFill>
                  <a:srgbClr val="404040"/>
                </a:solidFill>
                <a:effectLst>
                  <a:reflection blurRad="6350" stA="55000" endA="300" endPos="45500" dir="5400000" sy="-100000" algn="bl" rotWithShape="0"/>
                </a:effectLst>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3000" b="1" i="1" kern="1200">
                <a:solidFill>
                  <a:srgbClr val="404040"/>
                </a:solidFill>
                <a:effectLst>
                  <a:reflection blurRad="6350" stA="55000" endA="300" endPos="45500" dir="5400000" sy="-100000" algn="bl" rotWithShape="0"/>
                </a:effectLst>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3000" b="1" i="1" kern="1200">
                <a:solidFill>
                  <a:srgbClr val="404040"/>
                </a:solidFill>
                <a:effectLst>
                  <a:reflection blurRad="6350" stA="55000" endA="300" endPos="45500" dir="5400000" sy="-100000" algn="bl" rotWithShape="0"/>
                </a:effectLst>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3000" b="1" i="1" kern="1200">
                <a:solidFill>
                  <a:srgbClr val="404040"/>
                </a:solidFill>
                <a:effectLst>
                  <a:reflection blurRad="6350" stA="55000" endA="300" endPos="45500" dir="5400000" sy="-100000" algn="bl" rotWithShape="0"/>
                </a:effectLst>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3000" b="1" i="1" kern="1200">
                <a:solidFill>
                  <a:srgbClr val="404040"/>
                </a:solidFill>
                <a:effectLst>
                  <a:reflection blurRad="6350" stA="55000" endA="300" endPos="45500" dir="5400000" sy="-100000" algn="bl" rotWithShape="0"/>
                </a:effectLst>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3000" b="1" i="1" kern="1200">
                <a:solidFill>
                  <a:srgbClr val="404040"/>
                </a:solidFill>
                <a:effectLst>
                  <a:reflection blurRad="6350" stA="55000" endA="300" endPos="45500" dir="5400000" sy="-100000" algn="bl" rotWithShape="0"/>
                </a:effectLst>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3000" b="1" i="1" kern="1200">
                <a:solidFill>
                  <a:srgbClr val="404040"/>
                </a:solidFill>
                <a:effectLst>
                  <a:reflection blurRad="6350" stA="55000" endA="300" endPos="45500" dir="5400000" sy="-100000" algn="bl" rotWithShape="0"/>
                </a:effectLst>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000" b="1" i="1" u="none" strike="noStrike" kern="1200" cap="none" spc="0" normalizeH="0" baseline="0" noProof="0" dirty="0">
                <a:ln>
                  <a:noFill/>
                </a:ln>
                <a:solidFill>
                  <a:srgbClr val="404040"/>
                </a:solidFill>
                <a:effectLst>
                  <a:reflection blurRad="6350" stA="55000" endA="300" endPos="45500" dir="5400000" sy="-100000" algn="bl" rotWithShape="0"/>
                </a:effectLst>
                <a:uLnTx/>
                <a:uFillTx/>
                <a:latin typeface="French Script MT" panose="03020402040607040605" pitchFamily="66" charset="0"/>
                <a:ea typeface="+mn-ea"/>
                <a:cs typeface="+mn-cs"/>
              </a:rPr>
              <a:t>With Cynthia Anderson Sanchez</a:t>
            </a:r>
          </a:p>
        </p:txBody>
      </p:sp>
      <p:sp>
        <p:nvSpPr>
          <p:cNvPr id="7" name="Text Placeholder 4"/>
          <p:cNvSpPr txBox="1">
            <a:spLocks/>
          </p:cNvSpPr>
          <p:nvPr>
            <p:custDataLst>
              <p:tags r:id="rId4"/>
            </p:custDataLst>
          </p:nvPr>
        </p:nvSpPr>
        <p:spPr>
          <a:xfrm>
            <a:off x="7996518" y="5037044"/>
            <a:ext cx="4195482" cy="1127312"/>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3000" b="1" i="1" kern="1200">
                <a:solidFill>
                  <a:srgbClr val="404040"/>
                </a:solidFill>
                <a:effectLst>
                  <a:reflection blurRad="6350" stA="55000" endA="300" endPos="45500" dir="5400000" sy="-100000" algn="bl" rotWithShape="0"/>
                </a:effectLst>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3000" b="1" i="1" kern="1200">
                <a:solidFill>
                  <a:srgbClr val="404040"/>
                </a:solidFill>
                <a:effectLst>
                  <a:reflection blurRad="6350" stA="55000" endA="300" endPos="45500" dir="5400000" sy="-100000" algn="bl" rotWithShape="0"/>
                </a:effectLst>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3000" b="1" i="1" kern="1200">
                <a:solidFill>
                  <a:srgbClr val="404040"/>
                </a:solidFill>
                <a:effectLst>
                  <a:reflection blurRad="6350" stA="55000" endA="300" endPos="45500" dir="5400000" sy="-100000" algn="bl" rotWithShape="0"/>
                </a:effectLst>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3000" b="1" i="1" kern="1200">
                <a:solidFill>
                  <a:srgbClr val="404040"/>
                </a:solidFill>
                <a:effectLst>
                  <a:reflection blurRad="6350" stA="55000" endA="300" endPos="45500" dir="5400000" sy="-100000" algn="bl" rotWithShape="0"/>
                </a:effectLst>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3000" b="1" i="1" kern="1200">
                <a:solidFill>
                  <a:srgbClr val="404040"/>
                </a:solidFill>
                <a:effectLst>
                  <a:reflection blurRad="6350" stA="55000" endA="300" endPos="45500" dir="5400000" sy="-100000" algn="bl" rotWithShape="0"/>
                </a:effectLst>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3000" b="1" i="1" kern="1200">
                <a:solidFill>
                  <a:srgbClr val="404040"/>
                </a:solidFill>
                <a:effectLst>
                  <a:reflection blurRad="6350" stA="55000" endA="300" endPos="45500" dir="5400000" sy="-100000" algn="bl" rotWithShape="0"/>
                </a:effectLst>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3000" b="1" i="1" kern="1200">
                <a:solidFill>
                  <a:srgbClr val="404040"/>
                </a:solidFill>
                <a:effectLst>
                  <a:reflection blurRad="6350" stA="55000" endA="300" endPos="45500" dir="5400000" sy="-100000" algn="bl" rotWithShape="0"/>
                </a:effectLst>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3000" b="1" i="1" kern="1200">
                <a:solidFill>
                  <a:srgbClr val="404040"/>
                </a:solidFill>
                <a:effectLst>
                  <a:reflection blurRad="6350" stA="55000" endA="300" endPos="45500" dir="5400000" sy="-100000" algn="bl" rotWithShape="0"/>
                </a:effectLst>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3000" b="1" i="1" kern="1200">
                <a:solidFill>
                  <a:srgbClr val="404040"/>
                </a:solidFill>
                <a:effectLst>
                  <a:reflection blurRad="6350" stA="55000" endA="300" endPos="45500" dir="5400000" sy="-100000" algn="bl" rotWithShape="0"/>
                </a:effectLst>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000" b="1" i="1" u="none" strike="noStrike" kern="1200" cap="none" spc="0" normalizeH="0" baseline="0" noProof="0" dirty="0">
                <a:ln>
                  <a:noFill/>
                </a:ln>
                <a:solidFill>
                  <a:srgbClr val="404040"/>
                </a:solidFill>
                <a:effectLst>
                  <a:reflection blurRad="6350" stA="55000" endA="300" endPos="45500" dir="5400000" sy="-100000" algn="bl" rotWithShape="0"/>
                </a:effectLst>
                <a:uLnTx/>
                <a:uFillTx/>
                <a:latin typeface="AR DARLING" panose="02000000000000000000" pitchFamily="2" charset="0"/>
                <a:ea typeface="+mn-ea"/>
                <a:cs typeface="+mn-cs"/>
              </a:rPr>
              <a:t>BIO 301</a:t>
            </a:r>
          </a:p>
        </p:txBody>
      </p:sp>
      <p:pic>
        <p:nvPicPr>
          <p:cNvPr id="10" name="Picture Placeholder 9"/>
          <p:cNvPicPr>
            <a:picLocks noGrp="1" noChangeAspect="1"/>
          </p:cNvPicPr>
          <p:nvPr>
            <p:ph type="pic" sz="quarter" idx="13"/>
          </p:nvPr>
        </p:nvPicPr>
        <p:blipFill>
          <a:blip r:embed="rId7">
            <a:extLst>
              <a:ext uri="{BEBA8EAE-BF5A-486C-A8C5-ECC9F3942E4B}">
                <a14:imgProps xmlns:a14="http://schemas.microsoft.com/office/drawing/2010/main">
                  <a14:imgLayer r:embed="rId8">
                    <a14:imgEffect>
                      <a14:artisticGlowEdges/>
                    </a14:imgEffect>
                  </a14:imgLayer>
                </a14:imgProps>
              </a:ext>
              <a:ext uri="{28A0092B-C50C-407E-A947-70E740481C1C}">
                <a14:useLocalDpi xmlns:a14="http://schemas.microsoft.com/office/drawing/2010/main" val="0"/>
              </a:ext>
            </a:extLst>
          </a:blip>
          <a:srcRect l="12929" r="12929"/>
          <a:stretch>
            <a:fillRect/>
          </a:stretch>
        </p:blipFill>
        <p:spPr>
          <a:xfrm>
            <a:off x="3465750" y="544382"/>
            <a:ext cx="5486400" cy="5486400"/>
          </a:xfrm>
        </p:spPr>
      </p:pic>
      <p:sp>
        <p:nvSpPr>
          <p:cNvPr id="11" name="Text Placeholder 4"/>
          <p:cNvSpPr txBox="1">
            <a:spLocks/>
          </p:cNvSpPr>
          <p:nvPr>
            <p:custDataLst>
              <p:tags r:id="rId5"/>
            </p:custDataLst>
          </p:nvPr>
        </p:nvSpPr>
        <p:spPr>
          <a:xfrm>
            <a:off x="8952150" y="4379819"/>
            <a:ext cx="5244353" cy="1127312"/>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3000" b="1" i="1" kern="1200">
                <a:solidFill>
                  <a:srgbClr val="404040"/>
                </a:solidFill>
                <a:effectLst>
                  <a:reflection blurRad="6350" stA="55000" endA="300" endPos="45500" dir="5400000" sy="-100000" algn="bl" rotWithShape="0"/>
                </a:effectLst>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3000" b="1" i="1" kern="1200">
                <a:solidFill>
                  <a:srgbClr val="404040"/>
                </a:solidFill>
                <a:effectLst>
                  <a:reflection blurRad="6350" stA="55000" endA="300" endPos="45500" dir="5400000" sy="-100000" algn="bl" rotWithShape="0"/>
                </a:effectLst>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3000" b="1" i="1" kern="1200">
                <a:solidFill>
                  <a:srgbClr val="404040"/>
                </a:solidFill>
                <a:effectLst>
                  <a:reflection blurRad="6350" stA="55000" endA="300" endPos="45500" dir="5400000" sy="-100000" algn="bl" rotWithShape="0"/>
                </a:effectLst>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3000" b="1" i="1" kern="1200">
                <a:solidFill>
                  <a:srgbClr val="404040"/>
                </a:solidFill>
                <a:effectLst>
                  <a:reflection blurRad="6350" stA="55000" endA="300" endPos="45500" dir="5400000" sy="-100000" algn="bl" rotWithShape="0"/>
                </a:effectLst>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3000" b="1" i="1" kern="1200">
                <a:solidFill>
                  <a:srgbClr val="404040"/>
                </a:solidFill>
                <a:effectLst>
                  <a:reflection blurRad="6350" stA="55000" endA="300" endPos="45500" dir="5400000" sy="-100000" algn="bl" rotWithShape="0"/>
                </a:effectLst>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3000" b="1" i="1" kern="1200">
                <a:solidFill>
                  <a:srgbClr val="404040"/>
                </a:solidFill>
                <a:effectLst>
                  <a:reflection blurRad="6350" stA="55000" endA="300" endPos="45500" dir="5400000" sy="-100000" algn="bl" rotWithShape="0"/>
                </a:effectLst>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3000" b="1" i="1" kern="1200">
                <a:solidFill>
                  <a:srgbClr val="404040"/>
                </a:solidFill>
                <a:effectLst>
                  <a:reflection blurRad="6350" stA="55000" endA="300" endPos="45500" dir="5400000" sy="-100000" algn="bl" rotWithShape="0"/>
                </a:effectLst>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3000" b="1" i="1" kern="1200">
                <a:solidFill>
                  <a:srgbClr val="404040"/>
                </a:solidFill>
                <a:effectLst>
                  <a:reflection blurRad="6350" stA="55000" endA="300" endPos="45500" dir="5400000" sy="-100000" algn="bl" rotWithShape="0"/>
                </a:effectLst>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3000" b="1" i="1" kern="1200">
                <a:solidFill>
                  <a:srgbClr val="404040"/>
                </a:solidFill>
                <a:effectLst>
                  <a:reflection blurRad="6350" stA="55000" endA="300" endPos="45500" dir="5400000" sy="-100000" algn="bl" rotWithShape="0"/>
                </a:effectLst>
                <a:latin typeface="+mn-lt"/>
                <a:ea typeface="+mn-ea"/>
                <a:cs typeface="+mn-cs"/>
              </a:defRPr>
            </a:lvl9pPr>
          </a:lstStyle>
          <a:p>
            <a:r>
              <a:rPr lang="en-US" dirty="0">
                <a:latin typeface="AR BERKLEY" panose="02000000000000000000" pitchFamily="2" charset="0"/>
              </a:rPr>
              <a:t>Human Sexuality</a:t>
            </a:r>
          </a:p>
        </p:txBody>
      </p:sp>
    </p:spTree>
    <p:custDataLst>
      <p:tags r:id="rId1"/>
    </p:custDataLst>
    <p:extLst>
      <p:ext uri="{BB962C8B-B14F-4D97-AF65-F5344CB8AC3E}">
        <p14:creationId xmlns:p14="http://schemas.microsoft.com/office/powerpoint/2010/main" val="3413904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35" presetClass="path" presetSubtype="0" accel="50000" decel="50000" fill="hold" grpId="1" nodeType="withEffect">
                                  <p:stCondLst>
                                    <p:cond delay="1500"/>
                                  </p:stCondLst>
                                  <p:childTnLst>
                                    <p:animMotion origin="layout" path="M 0 0  L -0.25 0  E" pathEditMode="relative" ptsTypes="">
                                      <p:cBhvr>
                                        <p:cTn id="9" dur="1000" spd="-100000" fill="hold"/>
                                        <p:tgtEl>
                                          <p:spTgt spid="5"/>
                                        </p:tgtEl>
                                        <p:attrNameLst>
                                          <p:attrName>ppt_x</p:attrName>
                                          <p:attrName>ppt_y</p:attrName>
                                        </p:attrNameLst>
                                      </p:cBhvr>
                                    </p:animMotion>
                                  </p:childTnLst>
                                </p:cTn>
                              </p:par>
                              <p:par>
                                <p:cTn id="10" presetID="10" presetClass="entr" presetSubtype="0" fill="hold" grpId="0" nodeType="withEffect">
                                  <p:stCondLst>
                                    <p:cond delay="1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par>
                                <p:cTn id="13" presetID="35" presetClass="path" presetSubtype="0" accel="50000" decel="50000" fill="hold" grpId="1" nodeType="withEffect">
                                  <p:stCondLst>
                                    <p:cond delay="1500"/>
                                  </p:stCondLst>
                                  <p:childTnLst>
                                    <p:animMotion origin="layout" path="M -4.58333E-6 2.22222E-6 L -0.25 2.22222E-6 " pathEditMode="relative" rAng="0" ptsTypes="AA">
                                      <p:cBhvr>
                                        <p:cTn id="14" dur="1000" spd="-100000" fill="hold"/>
                                        <p:tgtEl>
                                          <p:spTgt spid="4"/>
                                        </p:tgtEl>
                                        <p:attrNameLst>
                                          <p:attrName>ppt_x</p:attrName>
                                          <p:attrName>ppt_y</p:attrName>
                                        </p:attrNameLst>
                                      </p:cBhvr>
                                      <p:rCtr x="-12500" y="0"/>
                                    </p:animMotion>
                                  </p:childTnLst>
                                </p:cTn>
                              </p:par>
                              <p:par>
                                <p:cTn id="15" presetID="10" presetClass="entr" presetSubtype="0" fill="hold" grpId="0" nodeType="withEffect">
                                  <p:stCondLst>
                                    <p:cond delay="15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par>
                                <p:cTn id="18" presetID="35" presetClass="path" presetSubtype="0" accel="50000" decel="50000" fill="hold" grpId="1" nodeType="withEffect">
                                  <p:stCondLst>
                                    <p:cond delay="1500"/>
                                  </p:stCondLst>
                                  <p:childTnLst>
                                    <p:animMotion origin="layout" path="M -4.58333E-6 3.33333E-6 L -0.25 3.33333E-6 " pathEditMode="relative" rAng="0" ptsTypes="AA">
                                      <p:cBhvr>
                                        <p:cTn id="19" dur="1000" spd="-100000" fill="hold"/>
                                        <p:tgtEl>
                                          <p:spTgt spid="7"/>
                                        </p:tgtEl>
                                        <p:attrNameLst>
                                          <p:attrName>ppt_x</p:attrName>
                                          <p:attrName>ppt_y</p:attrName>
                                        </p:attrNameLst>
                                      </p:cBhvr>
                                      <p:rCtr x="-12500" y="0"/>
                                    </p:animMotion>
                                  </p:childTnLst>
                                </p:cTn>
                              </p:par>
                              <p:par>
                                <p:cTn id="20" presetID="10" presetClass="entr" presetSubtype="0" fill="hold" grpId="0" nodeType="withEffect">
                                  <p:stCondLst>
                                    <p:cond delay="15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par>
                                <p:cTn id="23" presetID="35" presetClass="path" presetSubtype="0" accel="50000" decel="50000" fill="hold" grpId="1" nodeType="withEffect">
                                  <p:stCondLst>
                                    <p:cond delay="1500"/>
                                  </p:stCondLst>
                                  <p:childTnLst>
                                    <p:animMotion origin="layout" path="M 1.04167E-6 -3.33333E-6 L -0.25 -3.33333E-6 " pathEditMode="relative" rAng="0" ptsTypes="AA">
                                      <p:cBhvr>
                                        <p:cTn id="24" dur="1000" spd="-100000" fill="hold"/>
                                        <p:tgtEl>
                                          <p:spTgt spid="11"/>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tmplLst>
          <p:tmpl>
            <p:tnLst>
              <p:par>
                <p:cTn presetID="10" presetClass="entr" presetSubtype="0" fill="hold" nodeType="withEffect">
                  <p:stCondLst>
                    <p:cond delay="1500"/>
                  </p:stCondLst>
                  <p:childTnLst>
                    <p:set>
                      <p:cBhvr>
                        <p:cTn dur="1" fill="hold">
                          <p:stCondLst>
                            <p:cond delay="0"/>
                          </p:stCondLst>
                        </p:cTn>
                        <p:tgtEl>
                          <p:spTgt spid="5"/>
                        </p:tgtEl>
                        <p:attrNameLst>
                          <p:attrName>style.visibility</p:attrName>
                        </p:attrNameLst>
                      </p:cBhvr>
                      <p:to>
                        <p:strVal val="visible"/>
                      </p:to>
                    </p:set>
                    <p:animEffect transition="in" filter="fade">
                      <p:cBhvr>
                        <p:cTn dur="1000"/>
                        <p:tgtEl>
                          <p:spTgt spid="5"/>
                        </p:tgtEl>
                      </p:cBhvr>
                    </p:animEffect>
                  </p:childTnLst>
                </p:cTn>
              </p:par>
            </p:tnLst>
          </p:tmpl>
        </p:tmplLst>
      </p:bldP>
      <p:bldP spid="5" grpId="3">
        <p:tmplLst>
          <p:tmpl>
            <p:tnLst>
              <p:par>
                <p:cTn presetID="35" presetClass="path" presetSubtype="0" accel="50000" decel="50000" fill="hold" nodeType="withEffect">
                  <p:stCondLst>
                    <p:cond delay="1500"/>
                  </p:stCondLst>
                  <p:childTnLst>
                    <p:animMotion origin="layout" path="M -3.54167E-6 1.11111E-6 L -0.25 1.11111E-6 " pathEditMode="relative" rAng="0" ptsTypes="AA">
                      <p:cBhvr>
                        <p:cTn dur="1000" spd="-100000" fill="hold"/>
                        <p:tgtEl>
                          <p:spTgt spid="5"/>
                        </p:tgtEl>
                        <p:attrNameLst>
                          <p:attrName>ppt_x</p:attrName>
                          <p:attrName>ppt_y</p:attrName>
                        </p:attrNameLst>
                      </p:cBhvr>
                      <p:rCtr x="-12500" y="0"/>
                    </p:animMotion>
                  </p:childTnLst>
                </p:cTn>
              </p:par>
            </p:tnLst>
          </p:tmpl>
        </p:tmplLst>
      </p:bldP>
      <p:bldP spid="4" grpId="0"/>
      <p:bldP spid="4" grpId="1"/>
      <p:bldP spid="7" grpId="0"/>
      <p:bldP spid="7" grpId="1"/>
      <p:bldP spid="11" grpId="0"/>
      <p:bldP spid="11" grpId="1"/>
      <p:bldP spid="11" grpId="2">
        <p:tmplLst>
          <p:tmpl>
            <p:tnLst>
              <p:par>
                <p:cTn presetID="10" presetClass="entr" presetSubtype="0" fill="hold" nodeType="withEffect">
                  <p:stCondLst>
                    <p:cond delay="150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11" grpId="3">
        <p:tmplLst>
          <p:tmpl>
            <p:tnLst>
              <p:par>
                <p:cTn presetID="35" presetClass="path" presetSubtype="0" accel="50000" decel="50000" fill="hold" nodeType="withEffect">
                  <p:stCondLst>
                    <p:cond delay="1500"/>
                  </p:stCondLst>
                  <p:childTnLst>
                    <p:animMotion origin="layout" path="M -3.54167E-6 1.11111E-6 L -0.25 1.11111E-6 " pathEditMode="relative" rAng="0" ptsTypes="AA">
                      <p:cBhvr>
                        <p:cTn dur="1000" spd="-100000" fill="hold"/>
                        <p:tgtEl>
                          <p:spTgt spid="11"/>
                        </p:tgtEl>
                        <p:attrNameLst>
                          <p:attrName>ppt_x</p:attrName>
                          <p:attrName>ppt_y</p:attrName>
                        </p:attrNameLst>
                      </p:cBhvr>
                      <p:rCtr x="-12500" y="0"/>
                    </p:animMotion>
                  </p:childTnLst>
                </p:cTn>
              </p:par>
            </p:tnLst>
          </p:tmpl>
        </p:tmplLst>
      </p:b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5340255" y="2543175"/>
            <a:ext cx="6848559" cy="4230972"/>
          </a:xfrm>
          <a:prstGeom prst="rect">
            <a:avLst/>
          </a:prstGeom>
        </p:spPr>
      </p:pic>
      <p:sp>
        <p:nvSpPr>
          <p:cNvPr id="2" name="Title 1"/>
          <p:cNvSpPr>
            <a:spLocks noGrp="1"/>
          </p:cNvSpPr>
          <p:nvPr>
            <p:ph type="title"/>
          </p:nvPr>
        </p:nvSpPr>
        <p:spPr>
          <a:xfrm>
            <a:off x="669793" y="152503"/>
            <a:ext cx="10515600" cy="1325563"/>
          </a:xfrm>
        </p:spPr>
        <p:txBody>
          <a:bodyPr/>
          <a:lstStyle/>
          <a:p>
            <a:pPr algn="ctr"/>
            <a:r>
              <a:rPr lang="en-US" b="1" i="1" dirty="0">
                <a:effectLst>
                  <a:outerShdw blurRad="38100" dist="38100" dir="2700000" algn="tl">
                    <a:srgbClr val="000000">
                      <a:alpha val="43137"/>
                    </a:srgbClr>
                  </a:outerShdw>
                </a:effectLst>
              </a:rPr>
              <a:t>The Scrotum</a:t>
            </a:r>
          </a:p>
        </p:txBody>
      </p:sp>
      <p:sp>
        <p:nvSpPr>
          <p:cNvPr id="3" name="Content Placeholder 2"/>
          <p:cNvSpPr>
            <a:spLocks noGrp="1"/>
          </p:cNvSpPr>
          <p:nvPr>
            <p:ph idx="1"/>
          </p:nvPr>
        </p:nvSpPr>
        <p:spPr>
          <a:xfrm>
            <a:off x="0" y="1508332"/>
            <a:ext cx="5185245" cy="5094184"/>
          </a:xfrm>
        </p:spPr>
        <p:txBody>
          <a:bodyPr>
            <a:normAutofit/>
          </a:bodyPr>
          <a:lstStyle/>
          <a:p>
            <a:pPr marL="0" indent="0">
              <a:spcAft>
                <a:spcPct val="50000"/>
              </a:spcAft>
              <a:buClr>
                <a:schemeClr val="tx2"/>
              </a:buClr>
              <a:buNone/>
            </a:pPr>
            <a:r>
              <a:rPr lang="en-US" altLang="en-US" sz="4500" dirty="0">
                <a:latin typeface="AR JULIAN" panose="02000000000000000000" pitchFamily="2" charset="0"/>
              </a:rPr>
              <a:t>Umm… Snowballs??</a:t>
            </a:r>
            <a:endParaRPr lang="en-US" dirty="0"/>
          </a:p>
          <a:p>
            <a:pPr lvl="1">
              <a:spcAft>
                <a:spcPct val="50000"/>
              </a:spcAft>
              <a:buClr>
                <a:srgbClr val="FF6600"/>
              </a:buClr>
            </a:pPr>
            <a:r>
              <a:rPr lang="en-US" dirty="0"/>
              <a:t>Overheated testis can cause infertility among males.</a:t>
            </a:r>
          </a:p>
          <a:p>
            <a:pPr lvl="1">
              <a:spcAft>
                <a:spcPct val="50000"/>
              </a:spcAft>
              <a:buClr>
                <a:srgbClr val="FF6600"/>
              </a:buClr>
            </a:pPr>
            <a:r>
              <a:rPr lang="en-US" dirty="0"/>
              <a:t>Several products and procedures are available to help the keep your sperm cool.</a:t>
            </a:r>
          </a:p>
          <a:p>
            <a:pPr lvl="1">
              <a:spcAft>
                <a:spcPct val="50000"/>
              </a:spcAft>
              <a:buClr>
                <a:srgbClr val="FF6600"/>
              </a:buClr>
            </a:pPr>
            <a:r>
              <a:rPr lang="en-US" dirty="0"/>
              <a:t>The “Snowballs” underwear is at the top of my list, just for the name alone!</a:t>
            </a:r>
          </a:p>
        </p:txBody>
      </p:sp>
      <p:sp>
        <p:nvSpPr>
          <p:cNvPr id="7" name="Rectangle 6"/>
          <p:cNvSpPr/>
          <p:nvPr/>
        </p:nvSpPr>
        <p:spPr>
          <a:xfrm>
            <a:off x="8294759" y="2173843"/>
            <a:ext cx="3983911" cy="369332"/>
          </a:xfrm>
          <a:prstGeom prst="rect">
            <a:avLst/>
          </a:prstGeom>
        </p:spPr>
        <p:txBody>
          <a:bodyPr wrap="none">
            <a:spAutoFit/>
          </a:bodyPr>
          <a:lstStyle/>
          <a:p>
            <a:r>
              <a:rPr lang="en-US" dirty="0">
                <a:hlinkClick r:id="rId3"/>
              </a:rPr>
              <a:t>https://www.snowballsunderwear.com/</a:t>
            </a:r>
            <a:r>
              <a:rPr lang="en-US" dirty="0"/>
              <a:t> </a:t>
            </a:r>
          </a:p>
        </p:txBody>
      </p:sp>
    </p:spTree>
    <p:extLst>
      <p:ext uri="{BB962C8B-B14F-4D97-AF65-F5344CB8AC3E}">
        <p14:creationId xmlns:p14="http://schemas.microsoft.com/office/powerpoint/2010/main" val="2685040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3381E-9629-42F8-B362-136D68B28FB5}"/>
              </a:ext>
            </a:extLst>
          </p:cNvPr>
          <p:cNvSpPr>
            <a:spLocks noGrp="1"/>
          </p:cNvSpPr>
          <p:nvPr>
            <p:ph type="title"/>
          </p:nvPr>
        </p:nvSpPr>
        <p:spPr>
          <a:xfrm>
            <a:off x="5225142" y="365125"/>
            <a:ext cx="6128658" cy="1325563"/>
          </a:xfrm>
        </p:spPr>
        <p:txBody>
          <a:bodyPr/>
          <a:lstStyle/>
          <a:p>
            <a:endParaRPr lang="en-US" dirty="0"/>
          </a:p>
        </p:txBody>
      </p:sp>
      <p:pic>
        <p:nvPicPr>
          <p:cNvPr id="6" name="Content Placeholder 5" descr="A close up of a device&#10;&#10;Description generated with high confidence">
            <a:extLst>
              <a:ext uri="{FF2B5EF4-FFF2-40B4-BE49-F238E27FC236}">
                <a16:creationId xmlns:a16="http://schemas.microsoft.com/office/drawing/2014/main" id="{22BDA585-EFFC-479B-BF8A-4591770AF7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3317" y="1495795"/>
            <a:ext cx="9105363" cy="5177147"/>
          </a:xfrm>
        </p:spPr>
      </p:pic>
      <p:sp>
        <p:nvSpPr>
          <p:cNvPr id="4" name="Rectangle 3">
            <a:extLst>
              <a:ext uri="{FF2B5EF4-FFF2-40B4-BE49-F238E27FC236}">
                <a16:creationId xmlns:a16="http://schemas.microsoft.com/office/drawing/2014/main" id="{75453551-14D8-4106-8B44-73F52552D7BD}"/>
              </a:ext>
            </a:extLst>
          </p:cNvPr>
          <p:cNvSpPr/>
          <p:nvPr/>
        </p:nvSpPr>
        <p:spPr>
          <a:xfrm>
            <a:off x="195942" y="104500"/>
            <a:ext cx="11800115" cy="1280672"/>
          </a:xfrm>
          <a:prstGeom prst="rect">
            <a:avLst/>
          </a:prstGeom>
          <a:solidFill>
            <a:schemeClr val="tx1"/>
          </a:solidFill>
        </p:spPr>
        <p:txBody>
          <a:bodyPr wrap="square">
            <a:spAutoFit/>
          </a:bodyPr>
          <a:lstStyle/>
          <a:p>
            <a:pPr lvl="1">
              <a:lnSpc>
                <a:spcPct val="70000"/>
              </a:lnSpc>
            </a:pPr>
            <a:r>
              <a:rPr lang="en-US" sz="3600" dirty="0">
                <a:solidFill>
                  <a:schemeClr val="bg1"/>
                </a:solidFill>
              </a:rPr>
              <a:t>The penile opening (the urethra) is shared by the urinary tract as well as the reproductive tract. In other words, the urethra is used for urination as well as to deliver semen. </a:t>
            </a:r>
          </a:p>
        </p:txBody>
      </p:sp>
    </p:spTree>
    <p:extLst>
      <p:ext uri="{BB962C8B-B14F-4D97-AF65-F5344CB8AC3E}">
        <p14:creationId xmlns:p14="http://schemas.microsoft.com/office/powerpoint/2010/main" val="1604222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7D4867-5BA7-4462-B2F6-A23F4A622A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7" name="Content Placeholder 6" descr="A close up of a necklace&#10;&#10;Description generated with high confidence">
            <a:extLst>
              <a:ext uri="{FF2B5EF4-FFF2-40B4-BE49-F238E27FC236}">
                <a16:creationId xmlns:a16="http://schemas.microsoft.com/office/drawing/2014/main" id="{26C6FD6F-2BB4-4379-8D5C-8804720337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90791" y="643467"/>
            <a:ext cx="5864713" cy="5410199"/>
          </a:xfrm>
          <a:prstGeom prst="rect">
            <a:avLst/>
          </a:prstGeom>
        </p:spPr>
      </p:pic>
      <p:sp>
        <p:nvSpPr>
          <p:cNvPr id="2" name="Title 1">
            <a:extLst>
              <a:ext uri="{FF2B5EF4-FFF2-40B4-BE49-F238E27FC236}">
                <a16:creationId xmlns:a16="http://schemas.microsoft.com/office/drawing/2014/main" id="{341E254B-AB69-4F98-85D5-FF55869D3E83}"/>
              </a:ext>
            </a:extLst>
          </p:cNvPr>
          <p:cNvSpPr>
            <a:spLocks noGrp="1"/>
          </p:cNvSpPr>
          <p:nvPr>
            <p:ph type="title"/>
          </p:nvPr>
        </p:nvSpPr>
        <p:spPr>
          <a:xfrm>
            <a:off x="643467" y="643467"/>
            <a:ext cx="3363974" cy="1597315"/>
          </a:xfrm>
          <a:noFill/>
          <a:ln w="19050">
            <a:solidFill>
              <a:schemeClr val="bg1"/>
            </a:solidFill>
          </a:ln>
        </p:spPr>
        <p:txBody>
          <a:bodyPr vert="horz" wrap="square" lIns="91440" tIns="45720" rIns="91440" bIns="45720" rtlCol="0" anchor="ctr">
            <a:normAutofit/>
          </a:bodyPr>
          <a:lstStyle/>
          <a:p>
            <a:pPr algn="ctr"/>
            <a:r>
              <a:rPr lang="en-US" sz="2800" kern="1200" dirty="0">
                <a:solidFill>
                  <a:schemeClr val="bg1"/>
                </a:solidFill>
                <a:latin typeface="+mj-lt"/>
                <a:ea typeface="+mj-ea"/>
                <a:cs typeface="+mj-cs"/>
              </a:rPr>
              <a:t>The Penis</a:t>
            </a:r>
          </a:p>
        </p:txBody>
      </p:sp>
      <p:sp>
        <p:nvSpPr>
          <p:cNvPr id="4" name="Content Placeholder 2">
            <a:extLst>
              <a:ext uri="{FF2B5EF4-FFF2-40B4-BE49-F238E27FC236}">
                <a16:creationId xmlns:a16="http://schemas.microsoft.com/office/drawing/2014/main" id="{34576411-AF79-46F1-9D6C-2195150B0CA6}"/>
              </a:ext>
            </a:extLst>
          </p:cNvPr>
          <p:cNvSpPr txBox="1">
            <a:spLocks/>
          </p:cNvSpPr>
          <p:nvPr/>
        </p:nvSpPr>
        <p:spPr>
          <a:xfrm>
            <a:off x="532632" y="2240782"/>
            <a:ext cx="3363974" cy="42665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sz="1800" dirty="0">
              <a:solidFill>
                <a:schemeClr val="bg1"/>
              </a:solidFill>
            </a:endParaRPr>
          </a:p>
          <a:p>
            <a:pPr marL="457200" lvl="1"/>
            <a:r>
              <a:rPr lang="en-US" sz="1800" dirty="0">
                <a:solidFill>
                  <a:schemeClr val="bg1"/>
                </a:solidFill>
              </a:rPr>
              <a:t>The penis functions as both a reproductive organ and an excretory organ. </a:t>
            </a:r>
          </a:p>
          <a:p>
            <a:pPr lvl="1"/>
            <a:r>
              <a:rPr lang="en-US" sz="1800" dirty="0">
                <a:solidFill>
                  <a:schemeClr val="bg1"/>
                </a:solidFill>
              </a:rPr>
              <a:t>As a reproductive organ, the penis becomes erect during sexual intercourse in order to deliver semen more effectively into the vagina. </a:t>
            </a:r>
          </a:p>
          <a:p>
            <a:pPr lvl="1"/>
            <a:r>
              <a:rPr lang="en-US" sz="1800" dirty="0">
                <a:solidFill>
                  <a:schemeClr val="bg1"/>
                </a:solidFill>
              </a:rPr>
              <a:t>Semen travels through the urethra to the tip of the penis where it is ejaculated out of the body.</a:t>
            </a:r>
          </a:p>
        </p:txBody>
      </p:sp>
    </p:spTree>
    <p:extLst>
      <p:ext uri="{BB962C8B-B14F-4D97-AF65-F5344CB8AC3E}">
        <p14:creationId xmlns:p14="http://schemas.microsoft.com/office/powerpoint/2010/main" val="397214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Sperm Facts – NBC News </a:t>
            </a:r>
            <a:r>
              <a:rPr lang="en-US" dirty="0">
                <a:hlinkClick r:id="rId2"/>
              </a:rPr>
              <a:t>http://www.cbsnews.com/pictures/sperm-15-crazy-things-you-should-know/</a:t>
            </a:r>
            <a:r>
              <a:rPr lang="en-US" dirty="0"/>
              <a:t> </a:t>
            </a:r>
          </a:p>
        </p:txBody>
      </p:sp>
      <p:sp>
        <p:nvSpPr>
          <p:cNvPr id="3" name="Content Placeholder 2"/>
          <p:cNvSpPr>
            <a:spLocks noGrp="1"/>
          </p:cNvSpPr>
          <p:nvPr>
            <p:ph idx="1"/>
          </p:nvPr>
        </p:nvSpPr>
        <p:spPr/>
        <p:txBody>
          <a:bodyPr>
            <a:normAutofit/>
          </a:bodyPr>
          <a:lstStyle/>
          <a:p>
            <a:r>
              <a:rPr lang="en-US" sz="6600" dirty="0">
                <a:latin typeface="Algerian" panose="04020705040A02060702" pitchFamily="82" charset="0"/>
              </a:rPr>
              <a:t>Everything you ever wanted to know about sperm, and a few things you didn’t!</a:t>
            </a:r>
          </a:p>
        </p:txBody>
      </p:sp>
    </p:spTree>
    <p:extLst>
      <p:ext uri="{BB962C8B-B14F-4D97-AF65-F5344CB8AC3E}">
        <p14:creationId xmlns:p14="http://schemas.microsoft.com/office/powerpoint/2010/main" val="3499566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7725103" y="223686"/>
            <a:ext cx="4241099" cy="1325563"/>
          </a:xfrm>
        </p:spPr>
        <p:txBody>
          <a:bodyPr/>
          <a:lstStyle/>
          <a:p>
            <a:pPr algn="ctr"/>
            <a:r>
              <a:rPr lang="en-US" dirty="0">
                <a:latin typeface="AR CHRISTY" panose="02000000000000000000" pitchFamily="2" charset="0"/>
              </a:rPr>
              <a:t>Sperm Production</a:t>
            </a:r>
          </a:p>
        </p:txBody>
      </p:sp>
      <p:sp>
        <p:nvSpPr>
          <p:cNvPr id="7" name="Oval Callout 6"/>
          <p:cNvSpPr/>
          <p:nvPr>
            <p:custDataLst>
              <p:tags r:id="rId3"/>
            </p:custDataLst>
          </p:nvPr>
        </p:nvSpPr>
        <p:spPr>
          <a:xfrm>
            <a:off x="2824480" y="1535846"/>
            <a:ext cx="3251200" cy="1854286"/>
          </a:xfrm>
          <a:prstGeom prst="wedgeEllipseCallout">
            <a:avLst/>
          </a:prstGeom>
          <a:solidFill>
            <a:schemeClr val="dk1"/>
          </a:solidFill>
          <a:ln w="12700" cap="flat" cmpd="sng" algn="ctr">
            <a:solidFill>
              <a:schemeClr val="dk1">
                <a:shade val="50000"/>
              </a:schemeClr>
            </a:solidFill>
            <a:prstDash val="solid"/>
            <a:miter lim="800000"/>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t>I am in control.</a:t>
            </a:r>
          </a:p>
          <a:p>
            <a:pPr algn="ctr"/>
            <a:r>
              <a:rPr lang="en-US" b="1" dirty="0"/>
              <a:t>I am informed.</a:t>
            </a:r>
          </a:p>
          <a:p>
            <a:pPr algn="ctr"/>
            <a:r>
              <a:rPr lang="en-US" b="1" dirty="0"/>
              <a:t>I can make informed decisions. </a:t>
            </a:r>
          </a:p>
        </p:txBody>
      </p:sp>
      <p:sp>
        <p:nvSpPr>
          <p:cNvPr id="8" name="Rectangle 7"/>
          <p:cNvSpPr/>
          <p:nvPr>
            <p:custDataLst>
              <p:tags r:id="rId4"/>
            </p:custDataLst>
          </p:nvPr>
        </p:nvSpPr>
        <p:spPr>
          <a:xfrm>
            <a:off x="8138159" y="1559847"/>
            <a:ext cx="3454399" cy="4893647"/>
          </a:xfrm>
          <a:prstGeom prst="rect">
            <a:avLst/>
          </a:prstGeom>
        </p:spPr>
        <p:txBody>
          <a:bodyPr wrap="square">
            <a:spAutoFit/>
          </a:bodyPr>
          <a:lstStyle/>
          <a:p>
            <a:pPr algn="ctr"/>
            <a:r>
              <a:rPr lang="en-US" sz="2400" dirty="0">
                <a:effectLst>
                  <a:outerShdw blurRad="38100" dist="38100" dir="2700000" algn="tl">
                    <a:srgbClr val="000000">
                      <a:alpha val="43137"/>
                    </a:srgbClr>
                  </a:outerShdw>
                </a:effectLst>
                <a:latin typeface="Arial Black" panose="020B0A04020102020204" pitchFamily="34" charset="0"/>
              </a:rPr>
              <a:t>Here is a picture of a of human spermatozoa taken from a 2010 National Geographic News article titled </a:t>
            </a:r>
          </a:p>
          <a:p>
            <a:pPr algn="ctr"/>
            <a:r>
              <a:rPr lang="en-US" sz="2400" dirty="0">
                <a:solidFill>
                  <a:srgbClr val="FF0000"/>
                </a:solidFill>
                <a:effectLst>
                  <a:outerShdw blurRad="38100" dist="38100" dir="2700000" algn="tl">
                    <a:srgbClr val="000000">
                      <a:alpha val="43137"/>
                    </a:srgbClr>
                  </a:outerShdw>
                </a:effectLst>
                <a:latin typeface="Arial Black" panose="020B0A04020102020204" pitchFamily="34" charset="0"/>
              </a:rPr>
              <a:t>“</a:t>
            </a:r>
            <a:r>
              <a:rPr lang="en-US" sz="2400" i="1" dirty="0">
                <a:solidFill>
                  <a:srgbClr val="FF0000"/>
                </a:solidFill>
                <a:effectLst>
                  <a:outerShdw blurRad="38100" dist="38100" dir="2700000" algn="tl">
                    <a:srgbClr val="000000">
                      <a:alpha val="43137"/>
                    </a:srgbClr>
                  </a:outerShdw>
                </a:effectLst>
                <a:latin typeface="Arial Black" panose="020B0A04020102020204" pitchFamily="34" charset="0"/>
              </a:rPr>
              <a:t>How a Man Produces 1,500 Sperm a Second</a:t>
            </a:r>
            <a:r>
              <a:rPr lang="en-US" sz="2400" dirty="0">
                <a:solidFill>
                  <a:srgbClr val="FF0000"/>
                </a:solidFill>
                <a:effectLst>
                  <a:outerShdw blurRad="38100" dist="38100" dir="2700000" algn="tl">
                    <a:srgbClr val="000000">
                      <a:alpha val="43137"/>
                    </a:srgbClr>
                  </a:outerShdw>
                </a:effectLst>
                <a:latin typeface="Arial Black" panose="020B0A04020102020204" pitchFamily="34" charset="0"/>
              </a:rPr>
              <a:t>”</a:t>
            </a:r>
          </a:p>
          <a:p>
            <a:pPr algn="ctr"/>
            <a:r>
              <a:rPr lang="en-US" sz="2400" dirty="0">
                <a:effectLst>
                  <a:outerShdw blurRad="38100" dist="38100" dir="2700000" algn="tl">
                    <a:srgbClr val="000000">
                      <a:alpha val="43137"/>
                    </a:srgbClr>
                  </a:outerShdw>
                </a:effectLst>
                <a:latin typeface="Arial Black" panose="020B0A04020102020204" pitchFamily="34" charset="0"/>
              </a:rPr>
              <a:t>Written by Christine </a:t>
            </a:r>
            <a:r>
              <a:rPr lang="en-US" sz="2400" dirty="0" err="1">
                <a:effectLst>
                  <a:outerShdw blurRad="38100" dist="38100" dir="2700000" algn="tl">
                    <a:srgbClr val="000000">
                      <a:alpha val="43137"/>
                    </a:srgbClr>
                  </a:outerShdw>
                </a:effectLst>
                <a:latin typeface="Arial Black" panose="020B0A04020102020204" pitchFamily="34" charset="0"/>
              </a:rPr>
              <a:t>Dell'Amore</a:t>
            </a:r>
            <a:r>
              <a:rPr lang="en-US" sz="2400" dirty="0">
                <a:effectLst>
                  <a:outerShdw blurRad="38100" dist="38100" dir="2700000" algn="tl">
                    <a:srgbClr val="000000">
                      <a:alpha val="43137"/>
                    </a:srgbClr>
                  </a:outerShdw>
                </a:effectLst>
                <a:latin typeface="Arial Black" panose="020B0A04020102020204" pitchFamily="34" charset="0"/>
              </a:rPr>
              <a:t>. </a:t>
            </a:r>
          </a:p>
        </p:txBody>
      </p:sp>
      <p:pic>
        <p:nvPicPr>
          <p:cNvPr id="3" name="Picture 2"/>
          <p:cNvPicPr>
            <a:picLocks noChangeAspect="1"/>
          </p:cNvPicPr>
          <p:nvPr/>
        </p:nvPicPr>
        <p:blipFill>
          <a:blip r:embed="rId9"/>
          <a:stretch>
            <a:fillRect/>
          </a:stretch>
        </p:blipFill>
        <p:spPr>
          <a:xfrm>
            <a:off x="319405" y="1535846"/>
            <a:ext cx="2505075" cy="4991100"/>
          </a:xfrm>
          <a:prstGeom prst="rect">
            <a:avLst/>
          </a:prstGeom>
        </p:spPr>
      </p:pic>
      <p:pic>
        <p:nvPicPr>
          <p:cNvPr id="4" name="Picture 3"/>
          <p:cNvPicPr>
            <a:picLocks noChangeAspect="1"/>
          </p:cNvPicPr>
          <p:nvPr/>
        </p:nvPicPr>
        <p:blipFill>
          <a:blip r:embed="rId10"/>
          <a:stretch>
            <a:fillRect/>
          </a:stretch>
        </p:blipFill>
        <p:spPr>
          <a:xfrm>
            <a:off x="494981" y="1112369"/>
            <a:ext cx="6833236" cy="5119136"/>
          </a:xfrm>
          <a:prstGeom prst="rect">
            <a:avLst/>
          </a:prstGeom>
        </p:spPr>
      </p:pic>
      <p:sp>
        <p:nvSpPr>
          <p:cNvPr id="5" name="Rectangle 4"/>
          <p:cNvSpPr/>
          <p:nvPr>
            <p:custDataLst>
              <p:tags r:id="rId5"/>
            </p:custDataLst>
          </p:nvPr>
        </p:nvSpPr>
        <p:spPr>
          <a:xfrm>
            <a:off x="1389782" y="303715"/>
            <a:ext cx="4685898" cy="369332"/>
          </a:xfrm>
          <a:prstGeom prst="rect">
            <a:avLst/>
          </a:prstGeom>
        </p:spPr>
        <p:txBody>
          <a:bodyPr wrap="none">
            <a:spAutoFit/>
          </a:bodyPr>
          <a:lstStyle/>
          <a:p>
            <a:r>
              <a:rPr lang="en-US" dirty="0">
                <a:effectLst>
                  <a:outerShdw blurRad="38100" dist="38100" dir="2700000" algn="tl">
                    <a:srgbClr val="000000">
                      <a:alpha val="43137"/>
                    </a:srgbClr>
                  </a:outerShdw>
                </a:effectLst>
                <a:latin typeface="AR ESSENCE" panose="02000000000000000000" pitchFamily="2" charset="0"/>
              </a:rPr>
              <a:t>PHOTOGRAPH BY MANFRED KAGE, PHOTO LIBRARY </a:t>
            </a:r>
            <a:endParaRPr lang="en-US" dirty="0"/>
          </a:p>
        </p:txBody>
      </p:sp>
      <p:sp>
        <p:nvSpPr>
          <p:cNvPr id="6" name="Rectangle 5"/>
          <p:cNvSpPr/>
          <p:nvPr>
            <p:custDataLst>
              <p:tags r:id="rId6"/>
            </p:custDataLst>
          </p:nvPr>
        </p:nvSpPr>
        <p:spPr>
          <a:xfrm>
            <a:off x="657541" y="6342280"/>
            <a:ext cx="11818939" cy="369332"/>
          </a:xfrm>
          <a:prstGeom prst="rect">
            <a:avLst/>
          </a:prstGeom>
        </p:spPr>
        <p:txBody>
          <a:bodyPr wrap="square">
            <a:spAutoFit/>
          </a:bodyPr>
          <a:lstStyle/>
          <a:p>
            <a:r>
              <a:rPr lang="en-US" dirty="0">
                <a:hlinkClick r:id="rId11"/>
              </a:rPr>
              <a:t>http://news.nationalgeographic.com/news/2010/03/100318-men-sperm-1500-stem-cells-second-male-birth-control/</a:t>
            </a:r>
            <a:r>
              <a:rPr lang="en-US" dirty="0"/>
              <a:t> </a:t>
            </a:r>
          </a:p>
        </p:txBody>
      </p:sp>
    </p:spTree>
    <p:custDataLst>
      <p:tags r:id="rId1"/>
    </p:custDataLst>
    <p:extLst>
      <p:ext uri="{BB962C8B-B14F-4D97-AF65-F5344CB8AC3E}">
        <p14:creationId xmlns:p14="http://schemas.microsoft.com/office/powerpoint/2010/main" val="1744269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653241" cy="1325563"/>
          </a:xfrm>
        </p:spPr>
        <p:txBody>
          <a:bodyPr>
            <a:normAutofit/>
          </a:bodyPr>
          <a:lstStyle/>
          <a:p>
            <a:pPr algn="ctr"/>
            <a:r>
              <a:rPr lang="en-US" dirty="0"/>
              <a:t>The Adventure of the Sperm</a:t>
            </a:r>
          </a:p>
        </p:txBody>
      </p:sp>
      <p:sp>
        <p:nvSpPr>
          <p:cNvPr id="3" name="Content Placeholder 2"/>
          <p:cNvSpPr>
            <a:spLocks noGrp="1"/>
          </p:cNvSpPr>
          <p:nvPr>
            <p:ph idx="1"/>
          </p:nvPr>
        </p:nvSpPr>
        <p:spPr>
          <a:xfrm>
            <a:off x="838200" y="1825625"/>
            <a:ext cx="5905500" cy="4351338"/>
          </a:xfrm>
        </p:spPr>
        <p:txBody>
          <a:bodyPr/>
          <a:lstStyle/>
          <a:p>
            <a:r>
              <a:rPr lang="en-US" altLang="en-US" b="1" i="1" dirty="0">
                <a:solidFill>
                  <a:srgbClr val="C00000"/>
                </a:solidFill>
                <a:latin typeface="Arial" panose="020B0604020202020204" pitchFamily="34" charset="0"/>
              </a:rPr>
              <a:t>Spermatogenesis </a:t>
            </a:r>
            <a:r>
              <a:rPr lang="en-US" altLang="en-US" dirty="0">
                <a:latin typeface="Arial" panose="020B0604020202020204" pitchFamily="34" charset="0"/>
              </a:rPr>
              <a:t>(sperm production) begins in the testis and takes 64-72 days </a:t>
            </a:r>
          </a:p>
          <a:p>
            <a:r>
              <a:rPr lang="en-US" altLang="en-US" dirty="0">
                <a:latin typeface="Arial" panose="020B0604020202020204" pitchFamily="34" charset="0"/>
              </a:rPr>
              <a:t>Interstitial cells in testis produce androgens such as </a:t>
            </a:r>
            <a:r>
              <a:rPr lang="en-US" altLang="en-US" b="1" i="1" dirty="0">
                <a:solidFill>
                  <a:srgbClr val="006666"/>
                </a:solidFill>
                <a:latin typeface="Arial" panose="020B0604020202020204" pitchFamily="34" charset="0"/>
              </a:rPr>
              <a:t>testosterone</a:t>
            </a:r>
            <a:endParaRPr lang="en-US" altLang="en-US" sz="2400" b="1" i="1" dirty="0">
              <a:solidFill>
                <a:srgbClr val="006666"/>
              </a:solidFill>
              <a:latin typeface="Arial" panose="020B0604020202020204" pitchFamily="34" charset="0"/>
            </a:endParaRPr>
          </a:p>
          <a:p>
            <a:endParaRPr lang="en-US" altLang="en-US" dirty="0">
              <a:latin typeface="Arial" panose="020B0604020202020204" pitchFamily="34" charset="0"/>
            </a:endParaRPr>
          </a:p>
          <a:p>
            <a:pPr marL="0" indent="0">
              <a:buNone/>
            </a:pPr>
            <a:endParaRPr lang="en-US" dirty="0"/>
          </a:p>
        </p:txBody>
      </p:sp>
      <p:pic>
        <p:nvPicPr>
          <p:cNvPr id="4" name="Picture 3" descr="1601_TestisEpididymisSag_1.JPG                                 0001ABAF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b="2922"/>
          <a:stretch>
            <a:fillRect/>
          </a:stretch>
        </p:blipFill>
        <p:spPr bwMode="auto">
          <a:xfrm>
            <a:off x="6491441" y="247650"/>
            <a:ext cx="5224309" cy="661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2628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3090" name="Rectangle 2"/>
          <p:cNvSpPr>
            <a:spLocks noGrp="1" noChangeArrowheads="1"/>
          </p:cNvSpPr>
          <p:nvPr>
            <p:ph type="body" idx="1"/>
          </p:nvPr>
        </p:nvSpPr>
        <p:spPr bwMode="auto">
          <a:xfrm>
            <a:off x="1905000" y="304800"/>
            <a:ext cx="8382000" cy="757130"/>
          </a:xfrm>
          <a:ln>
            <a:miter lim="800000"/>
            <a:headEnd/>
            <a:tailEnd/>
          </a:ln>
        </p:spPr>
        <p:txBody>
          <a:bodyPr vert="horz" wrap="square" lIns="91440" tIns="45720" rIns="91440" bIns="45720" numCol="1" rtlCol="0" anchor="t" anchorCtr="0" compatLnSpc="1">
            <a:prstTxWarp prst="textNoShape">
              <a:avLst/>
            </a:prstTxWarp>
            <a:spAutoFit/>
          </a:bodyPr>
          <a:lstStyle/>
          <a:p>
            <a:pPr>
              <a:buClr>
                <a:srgbClr val="339933"/>
              </a:buClr>
              <a:buFontTx/>
              <a:buNone/>
              <a:defRPr/>
            </a:pPr>
            <a:r>
              <a:rPr lang="en-US" sz="4800" dirty="0">
                <a:solidFill>
                  <a:srgbClr val="000099"/>
                </a:solidFill>
                <a:effectLst>
                  <a:outerShdw blurRad="38100" dist="38100" dir="2700000" algn="tl">
                    <a:srgbClr val="C0C0C0"/>
                  </a:outerShdw>
                </a:effectLst>
                <a:latin typeface="Arial" charset="0"/>
              </a:rPr>
              <a:t>Male Reproductive System</a:t>
            </a:r>
          </a:p>
        </p:txBody>
      </p:sp>
      <p:sp>
        <p:nvSpPr>
          <p:cNvPr id="7171" name="Rectangle 5"/>
          <p:cNvSpPr>
            <a:spLocks noChangeArrowheads="1"/>
          </p:cNvSpPr>
          <p:nvPr/>
        </p:nvSpPr>
        <p:spPr bwMode="auto">
          <a:xfrm>
            <a:off x="1524000" y="0"/>
            <a:ext cx="152400" cy="1295400"/>
          </a:xfrm>
          <a:prstGeom prst="rect">
            <a:avLst/>
          </a:prstGeom>
          <a:solidFill>
            <a:srgbClr val="009999"/>
          </a:solidFill>
          <a:ln w="25400">
            <a:solidFill>
              <a:srgbClr val="009999"/>
            </a:solidFill>
            <a:miter lim="800000"/>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endParaRPr lang="en-US" altLang="en-US"/>
          </a:p>
        </p:txBody>
      </p:sp>
      <p:sp>
        <p:nvSpPr>
          <p:cNvPr id="7172" name="Line 6"/>
          <p:cNvSpPr>
            <a:spLocks noChangeShapeType="1"/>
          </p:cNvSpPr>
          <p:nvPr/>
        </p:nvSpPr>
        <p:spPr bwMode="auto">
          <a:xfrm>
            <a:off x="1676400" y="228600"/>
            <a:ext cx="8915400" cy="0"/>
          </a:xfrm>
          <a:prstGeom prst="line">
            <a:avLst/>
          </a:prstGeom>
          <a:noFill/>
          <a:ln w="38100">
            <a:solidFill>
              <a:srgbClr val="0099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8197" name="Picture 9" descr="male repr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05601" y="1447800"/>
            <a:ext cx="38766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Box 12"/>
          <p:cNvSpPr txBox="1">
            <a:spLocks noChangeArrowheads="1"/>
          </p:cNvSpPr>
          <p:nvPr/>
        </p:nvSpPr>
        <p:spPr bwMode="auto">
          <a:xfrm>
            <a:off x="1905000" y="1384300"/>
            <a:ext cx="4953000"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nSpc>
                <a:spcPct val="90000"/>
              </a:lnSpc>
              <a:spcAft>
                <a:spcPts val="1800"/>
              </a:spcAft>
              <a:buClr>
                <a:srgbClr val="FF6600"/>
              </a:buClr>
              <a:buFont typeface="Symbol" panose="05050102010706020507" pitchFamily="18" charset="2"/>
              <a:buChar char="·"/>
            </a:pPr>
            <a:r>
              <a:rPr lang="en-US" altLang="en-US" sz="3400">
                <a:latin typeface="Arial" panose="020B0604020202020204" pitchFamily="34" charset="0"/>
              </a:rPr>
              <a:t>Testis – male gonad</a:t>
            </a:r>
          </a:p>
          <a:p>
            <a:pPr>
              <a:lnSpc>
                <a:spcPct val="90000"/>
              </a:lnSpc>
              <a:spcAft>
                <a:spcPts val="1800"/>
              </a:spcAft>
              <a:buClr>
                <a:srgbClr val="FF6600"/>
              </a:buClr>
              <a:buFont typeface="Symbol" panose="05050102010706020507" pitchFamily="18" charset="2"/>
              <a:buChar char="·"/>
            </a:pPr>
            <a:r>
              <a:rPr lang="en-US" altLang="en-US" sz="3400">
                <a:latin typeface="Arial" panose="020B0604020202020204" pitchFamily="34" charset="0"/>
              </a:rPr>
              <a:t>Epididymis</a:t>
            </a:r>
          </a:p>
          <a:p>
            <a:pPr>
              <a:lnSpc>
                <a:spcPct val="90000"/>
              </a:lnSpc>
              <a:spcAft>
                <a:spcPts val="1800"/>
              </a:spcAft>
              <a:buClr>
                <a:srgbClr val="FF6600"/>
              </a:buClr>
              <a:buFont typeface="Symbol" panose="05050102010706020507" pitchFamily="18" charset="2"/>
              <a:buChar char="·"/>
            </a:pPr>
            <a:r>
              <a:rPr lang="en-US" altLang="en-US" sz="3400">
                <a:latin typeface="Arial" panose="020B0604020202020204" pitchFamily="34" charset="0"/>
              </a:rPr>
              <a:t>Ductus (vas) deferens</a:t>
            </a:r>
          </a:p>
          <a:p>
            <a:pPr>
              <a:lnSpc>
                <a:spcPct val="90000"/>
              </a:lnSpc>
              <a:spcAft>
                <a:spcPts val="1800"/>
              </a:spcAft>
              <a:buClr>
                <a:srgbClr val="FF6600"/>
              </a:buClr>
              <a:buFont typeface="Symbol" panose="05050102010706020507" pitchFamily="18" charset="2"/>
              <a:buChar char="·"/>
            </a:pPr>
            <a:r>
              <a:rPr lang="en-US" altLang="en-US" sz="3400">
                <a:latin typeface="Arial" panose="020B0604020202020204" pitchFamily="34" charset="0"/>
              </a:rPr>
              <a:t>Seminal vesicles</a:t>
            </a:r>
          </a:p>
          <a:p>
            <a:pPr>
              <a:lnSpc>
                <a:spcPct val="90000"/>
              </a:lnSpc>
              <a:spcAft>
                <a:spcPts val="1800"/>
              </a:spcAft>
              <a:buClr>
                <a:srgbClr val="FF6600"/>
              </a:buClr>
              <a:buFont typeface="Symbol" panose="05050102010706020507" pitchFamily="18" charset="2"/>
              <a:buChar char="·"/>
            </a:pPr>
            <a:r>
              <a:rPr lang="en-US" altLang="en-US" sz="3400">
                <a:latin typeface="Arial" panose="020B0604020202020204" pitchFamily="34" charset="0"/>
              </a:rPr>
              <a:t>Prostate gland</a:t>
            </a:r>
          </a:p>
          <a:p>
            <a:pPr>
              <a:lnSpc>
                <a:spcPct val="90000"/>
              </a:lnSpc>
              <a:spcAft>
                <a:spcPts val="1800"/>
              </a:spcAft>
              <a:buClr>
                <a:srgbClr val="FF6600"/>
              </a:buClr>
              <a:buFont typeface="Symbol" panose="05050102010706020507" pitchFamily="18" charset="2"/>
              <a:buChar char="·"/>
            </a:pPr>
            <a:r>
              <a:rPr lang="en-US" altLang="en-US" sz="3400">
                <a:latin typeface="Arial" panose="020B0604020202020204" pitchFamily="34" charset="0"/>
              </a:rPr>
              <a:t>Bulbourethral 	(Cowper’s) gland</a:t>
            </a:r>
          </a:p>
          <a:p>
            <a:pPr>
              <a:lnSpc>
                <a:spcPct val="90000"/>
              </a:lnSpc>
              <a:spcAft>
                <a:spcPts val="1800"/>
              </a:spcAft>
              <a:buClr>
                <a:srgbClr val="FF6600"/>
              </a:buClr>
              <a:buFont typeface="Symbol" panose="05050102010706020507" pitchFamily="18" charset="2"/>
              <a:buChar char="·"/>
            </a:pPr>
            <a:r>
              <a:rPr lang="en-US" altLang="en-US" sz="3400">
                <a:latin typeface="Arial" panose="020B0604020202020204" pitchFamily="34" charset="0"/>
              </a:rPr>
              <a:t>Urethra</a:t>
            </a:r>
            <a:endParaRPr lang="en-US" altLang="en-US"/>
          </a:p>
        </p:txBody>
      </p:sp>
    </p:spTree>
    <p:extLst>
      <p:ext uri="{BB962C8B-B14F-4D97-AF65-F5344CB8AC3E}">
        <p14:creationId xmlns:p14="http://schemas.microsoft.com/office/powerpoint/2010/main" val="2788105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Effect transition="in" filter="dissolve">
                                      <p:cBhvr>
                                        <p:cTn id="7" dur="500"/>
                                        <p:tgtEl>
                                          <p:spTgt spid="81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8198">
                                            <p:txEl>
                                              <p:pRg st="0" end="0"/>
                                            </p:txEl>
                                          </p:spTgt>
                                        </p:tgtEl>
                                        <p:attrNameLst>
                                          <p:attrName>style.visibility</p:attrName>
                                        </p:attrNameLst>
                                      </p:cBhvr>
                                      <p:to>
                                        <p:strVal val="visible"/>
                                      </p:to>
                                    </p:set>
                                    <p:anim calcmode="lin" valueType="num">
                                      <p:cBhvr additive="base">
                                        <p:cTn id="12" dur="500" fill="hold"/>
                                        <p:tgtEl>
                                          <p:spTgt spid="819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19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8198">
                                            <p:txEl>
                                              <p:pRg st="1" end="1"/>
                                            </p:txEl>
                                          </p:spTgt>
                                        </p:tgtEl>
                                        <p:attrNameLst>
                                          <p:attrName>style.visibility</p:attrName>
                                        </p:attrNameLst>
                                      </p:cBhvr>
                                      <p:to>
                                        <p:strVal val="visible"/>
                                      </p:to>
                                    </p:set>
                                    <p:anim calcmode="lin" valueType="num">
                                      <p:cBhvr additive="base">
                                        <p:cTn id="18" dur="500" fill="hold"/>
                                        <p:tgtEl>
                                          <p:spTgt spid="8198">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19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8198">
                                            <p:txEl>
                                              <p:pRg st="2" end="2"/>
                                            </p:txEl>
                                          </p:spTgt>
                                        </p:tgtEl>
                                        <p:attrNameLst>
                                          <p:attrName>style.visibility</p:attrName>
                                        </p:attrNameLst>
                                      </p:cBhvr>
                                      <p:to>
                                        <p:strVal val="visible"/>
                                      </p:to>
                                    </p:set>
                                    <p:anim calcmode="lin" valueType="num">
                                      <p:cBhvr additive="base">
                                        <p:cTn id="24" dur="500" fill="hold"/>
                                        <p:tgtEl>
                                          <p:spTgt spid="8198">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19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8198">
                                            <p:txEl>
                                              <p:pRg st="3" end="3"/>
                                            </p:txEl>
                                          </p:spTgt>
                                        </p:tgtEl>
                                        <p:attrNameLst>
                                          <p:attrName>style.visibility</p:attrName>
                                        </p:attrNameLst>
                                      </p:cBhvr>
                                      <p:to>
                                        <p:strVal val="visible"/>
                                      </p:to>
                                    </p:set>
                                    <p:anim calcmode="lin" valueType="num">
                                      <p:cBhvr additive="base">
                                        <p:cTn id="30" dur="500" fill="hold"/>
                                        <p:tgtEl>
                                          <p:spTgt spid="8198">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819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nodeType="clickEffect">
                                  <p:stCondLst>
                                    <p:cond delay="0"/>
                                  </p:stCondLst>
                                  <p:childTnLst>
                                    <p:set>
                                      <p:cBhvr>
                                        <p:cTn id="35" dur="1" fill="hold">
                                          <p:stCondLst>
                                            <p:cond delay="0"/>
                                          </p:stCondLst>
                                        </p:cTn>
                                        <p:tgtEl>
                                          <p:spTgt spid="8198">
                                            <p:txEl>
                                              <p:pRg st="4" end="4"/>
                                            </p:txEl>
                                          </p:spTgt>
                                        </p:tgtEl>
                                        <p:attrNameLst>
                                          <p:attrName>style.visibility</p:attrName>
                                        </p:attrNameLst>
                                      </p:cBhvr>
                                      <p:to>
                                        <p:strVal val="visible"/>
                                      </p:to>
                                    </p:set>
                                    <p:anim calcmode="lin" valueType="num">
                                      <p:cBhvr additive="base">
                                        <p:cTn id="36" dur="500" fill="hold"/>
                                        <p:tgtEl>
                                          <p:spTgt spid="8198">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819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nodeType="clickEffect">
                                  <p:stCondLst>
                                    <p:cond delay="0"/>
                                  </p:stCondLst>
                                  <p:childTnLst>
                                    <p:set>
                                      <p:cBhvr>
                                        <p:cTn id="41" dur="1" fill="hold">
                                          <p:stCondLst>
                                            <p:cond delay="0"/>
                                          </p:stCondLst>
                                        </p:cTn>
                                        <p:tgtEl>
                                          <p:spTgt spid="8198">
                                            <p:txEl>
                                              <p:pRg st="5" end="5"/>
                                            </p:txEl>
                                          </p:spTgt>
                                        </p:tgtEl>
                                        <p:attrNameLst>
                                          <p:attrName>style.visibility</p:attrName>
                                        </p:attrNameLst>
                                      </p:cBhvr>
                                      <p:to>
                                        <p:strVal val="visible"/>
                                      </p:to>
                                    </p:set>
                                    <p:anim calcmode="lin" valueType="num">
                                      <p:cBhvr additive="base">
                                        <p:cTn id="42" dur="500" fill="hold"/>
                                        <p:tgtEl>
                                          <p:spTgt spid="8198">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819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nodeType="clickEffect">
                                  <p:stCondLst>
                                    <p:cond delay="0"/>
                                  </p:stCondLst>
                                  <p:childTnLst>
                                    <p:set>
                                      <p:cBhvr>
                                        <p:cTn id="47" dur="1" fill="hold">
                                          <p:stCondLst>
                                            <p:cond delay="0"/>
                                          </p:stCondLst>
                                        </p:cTn>
                                        <p:tgtEl>
                                          <p:spTgt spid="8198">
                                            <p:txEl>
                                              <p:pRg st="6" end="6"/>
                                            </p:txEl>
                                          </p:spTgt>
                                        </p:tgtEl>
                                        <p:attrNameLst>
                                          <p:attrName>style.visibility</p:attrName>
                                        </p:attrNameLst>
                                      </p:cBhvr>
                                      <p:to>
                                        <p:strVal val="visible"/>
                                      </p:to>
                                    </p:set>
                                    <p:anim calcmode="lin" valueType="num">
                                      <p:cBhvr additive="base">
                                        <p:cTn id="48" dur="500" fill="hold"/>
                                        <p:tgtEl>
                                          <p:spTgt spid="8198">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819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3458" name="Rectangle 2"/>
          <p:cNvSpPr>
            <a:spLocks noGrp="1" noChangeArrowheads="1"/>
          </p:cNvSpPr>
          <p:nvPr>
            <p:ph type="body" idx="1"/>
          </p:nvPr>
        </p:nvSpPr>
        <p:spPr bwMode="auto">
          <a:xfrm>
            <a:off x="1905000" y="304800"/>
            <a:ext cx="8382000" cy="1255728"/>
          </a:xfrm>
          <a:ln>
            <a:miter lim="800000"/>
            <a:headEnd/>
            <a:tailEnd/>
          </a:ln>
        </p:spPr>
        <p:txBody>
          <a:bodyPr vert="horz" wrap="square" lIns="91440" tIns="45720" rIns="91440" bIns="45720" numCol="1" rtlCol="0" anchor="t" anchorCtr="0" compatLnSpc="1">
            <a:prstTxWarp prst="textNoShape">
              <a:avLst/>
            </a:prstTxWarp>
            <a:spAutoFit/>
          </a:bodyPr>
          <a:lstStyle/>
          <a:p>
            <a:pPr>
              <a:buClr>
                <a:srgbClr val="339933"/>
              </a:buClr>
              <a:buFontTx/>
              <a:buNone/>
              <a:defRPr/>
            </a:pPr>
            <a:r>
              <a:rPr lang="en-US" sz="4400" b="1" dirty="0">
                <a:solidFill>
                  <a:srgbClr val="000099"/>
                </a:solidFill>
                <a:effectLst>
                  <a:outerShdw blurRad="38100" dist="38100" dir="2700000" algn="tl">
                    <a:srgbClr val="C0C0C0"/>
                  </a:outerShdw>
                </a:effectLst>
                <a:latin typeface="Arial" charset="0"/>
              </a:rPr>
              <a:t>Semen</a:t>
            </a:r>
            <a:r>
              <a:rPr lang="en-US" sz="4000" dirty="0">
                <a:solidFill>
                  <a:srgbClr val="000099"/>
                </a:solidFill>
                <a:effectLst>
                  <a:outerShdw blurRad="38100" dist="38100" dir="2700000" algn="tl">
                    <a:srgbClr val="C0C0C0"/>
                  </a:outerShdw>
                </a:effectLst>
                <a:latin typeface="Arial" charset="0"/>
              </a:rPr>
              <a:t> – designed to survive the   female reproductive tract</a:t>
            </a:r>
          </a:p>
        </p:txBody>
      </p:sp>
      <p:sp>
        <p:nvSpPr>
          <p:cNvPr id="8195" name="Rectangle 5"/>
          <p:cNvSpPr>
            <a:spLocks noChangeArrowheads="1"/>
          </p:cNvSpPr>
          <p:nvPr/>
        </p:nvSpPr>
        <p:spPr bwMode="auto">
          <a:xfrm>
            <a:off x="1524000" y="0"/>
            <a:ext cx="152400" cy="1295400"/>
          </a:xfrm>
          <a:prstGeom prst="rect">
            <a:avLst/>
          </a:prstGeom>
          <a:solidFill>
            <a:srgbClr val="009999"/>
          </a:solidFill>
          <a:ln w="25400">
            <a:solidFill>
              <a:srgbClr val="009999"/>
            </a:solidFill>
            <a:miter lim="800000"/>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endParaRPr lang="en-US" altLang="en-US"/>
          </a:p>
        </p:txBody>
      </p:sp>
      <p:sp>
        <p:nvSpPr>
          <p:cNvPr id="8196" name="Line 6"/>
          <p:cNvSpPr>
            <a:spLocks noChangeShapeType="1"/>
          </p:cNvSpPr>
          <p:nvPr/>
        </p:nvSpPr>
        <p:spPr bwMode="auto">
          <a:xfrm>
            <a:off x="1676400" y="228600"/>
            <a:ext cx="8915400" cy="0"/>
          </a:xfrm>
          <a:prstGeom prst="line">
            <a:avLst/>
          </a:prstGeom>
          <a:noFill/>
          <a:ln w="38100">
            <a:solidFill>
              <a:srgbClr val="0099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3463" name="Text Box 7"/>
          <p:cNvSpPr txBox="1">
            <a:spLocks noChangeArrowheads="1"/>
          </p:cNvSpPr>
          <p:nvPr/>
        </p:nvSpPr>
        <p:spPr bwMode="auto">
          <a:xfrm>
            <a:off x="366781" y="1724186"/>
            <a:ext cx="8245475" cy="4829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panose="02020603050405020304" pitchFamily="18" charset="0"/>
              </a:defRPr>
            </a:lvl1pPr>
            <a:lvl2pPr marL="687388" indent="-230188">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lnSpc>
                <a:spcPct val="80000"/>
              </a:lnSpc>
              <a:spcAft>
                <a:spcPct val="50000"/>
              </a:spcAft>
              <a:buClr>
                <a:srgbClr val="FF6600"/>
              </a:buClr>
              <a:buFont typeface="Symbol" panose="05050102010706020507" pitchFamily="18" charset="2"/>
              <a:buChar char="·"/>
            </a:pPr>
            <a:r>
              <a:rPr lang="en-US" altLang="en-US" sz="3400" dirty="0">
                <a:latin typeface="Arial" panose="020B0604020202020204" pitchFamily="34" charset="0"/>
              </a:rPr>
              <a:t>Semen is a mixture of </a:t>
            </a:r>
            <a:r>
              <a:rPr lang="en-US" altLang="en-US" sz="3400" b="1" dirty="0">
                <a:latin typeface="Arial" panose="020B0604020202020204" pitchFamily="34" charset="0"/>
              </a:rPr>
              <a:t>sperm</a:t>
            </a:r>
            <a:r>
              <a:rPr lang="en-US" altLang="en-US" sz="3400" dirty="0">
                <a:latin typeface="Arial" panose="020B0604020202020204" pitchFamily="34" charset="0"/>
              </a:rPr>
              <a:t> and </a:t>
            </a:r>
            <a:r>
              <a:rPr lang="en-US" altLang="en-US" sz="3400" b="1" dirty="0">
                <a:latin typeface="Arial" panose="020B0604020202020204" pitchFamily="34" charset="0"/>
              </a:rPr>
              <a:t>seminal fluid (</a:t>
            </a:r>
            <a:r>
              <a:rPr lang="en-US" altLang="en-US" sz="3400" dirty="0">
                <a:latin typeface="Arial" panose="020B0604020202020204" pitchFamily="34" charset="0"/>
              </a:rPr>
              <a:t>accessory gland secretions)</a:t>
            </a:r>
          </a:p>
          <a:p>
            <a:pPr eaLnBrk="1" hangingPunct="1">
              <a:lnSpc>
                <a:spcPct val="80000"/>
              </a:lnSpc>
              <a:spcAft>
                <a:spcPct val="50000"/>
              </a:spcAft>
              <a:buClr>
                <a:srgbClr val="FF6600"/>
              </a:buClr>
              <a:buFont typeface="Symbol" panose="05050102010706020507" pitchFamily="18" charset="2"/>
              <a:buChar char="·"/>
            </a:pPr>
            <a:r>
              <a:rPr lang="en-US" altLang="en-US" sz="3400" dirty="0">
                <a:latin typeface="Arial" panose="020B0604020202020204" pitchFamily="34" charset="0"/>
              </a:rPr>
              <a:t>Advantages of additive secretions:</a:t>
            </a:r>
          </a:p>
          <a:p>
            <a:pPr lvl="1" eaLnBrk="1" hangingPunct="1">
              <a:lnSpc>
                <a:spcPct val="80000"/>
              </a:lnSpc>
              <a:spcAft>
                <a:spcPct val="50000"/>
              </a:spcAft>
              <a:buClr>
                <a:srgbClr val="FF6600"/>
              </a:buClr>
              <a:buFont typeface="Symbol" panose="05050102010706020507" pitchFamily="18" charset="2"/>
              <a:buChar char="·"/>
            </a:pPr>
            <a:r>
              <a:rPr lang="en-US" altLang="en-US" sz="3000" dirty="0">
                <a:latin typeface="Arial" panose="020B0604020202020204" pitchFamily="34" charset="0"/>
              </a:rPr>
              <a:t>Fructose provides energy for sperm cells</a:t>
            </a:r>
          </a:p>
          <a:p>
            <a:pPr lvl="1" eaLnBrk="1" hangingPunct="1">
              <a:lnSpc>
                <a:spcPct val="80000"/>
              </a:lnSpc>
              <a:spcAft>
                <a:spcPct val="50000"/>
              </a:spcAft>
              <a:buClr>
                <a:srgbClr val="FF6600"/>
              </a:buClr>
              <a:buFont typeface="Symbol" panose="05050102010706020507" pitchFamily="18" charset="2"/>
              <a:buChar char="·"/>
            </a:pPr>
            <a:r>
              <a:rPr lang="en-US" altLang="en-US" sz="3000" dirty="0">
                <a:latin typeface="Arial" panose="020B0604020202020204" pitchFamily="34" charset="0"/>
              </a:rPr>
              <a:t>Alkalinity of semen helps neutralize the acidic environment of vagina</a:t>
            </a:r>
          </a:p>
          <a:p>
            <a:pPr lvl="1" eaLnBrk="1" hangingPunct="1">
              <a:lnSpc>
                <a:spcPct val="80000"/>
              </a:lnSpc>
              <a:spcAft>
                <a:spcPct val="50000"/>
              </a:spcAft>
              <a:buClr>
                <a:srgbClr val="FF6600"/>
              </a:buClr>
              <a:buFont typeface="Symbol" panose="05050102010706020507" pitchFamily="18" charset="2"/>
              <a:buChar char="·"/>
            </a:pPr>
            <a:r>
              <a:rPr lang="en-US" altLang="en-US" sz="3000" dirty="0">
                <a:latin typeface="Arial" panose="020B0604020202020204" pitchFamily="34" charset="0"/>
              </a:rPr>
              <a:t>Semen inhibits bacterial growth</a:t>
            </a:r>
          </a:p>
          <a:p>
            <a:pPr lvl="1" eaLnBrk="1" hangingPunct="1">
              <a:lnSpc>
                <a:spcPct val="80000"/>
              </a:lnSpc>
              <a:spcAft>
                <a:spcPct val="50000"/>
              </a:spcAft>
              <a:buClr>
                <a:srgbClr val="FF6600"/>
              </a:buClr>
              <a:buFont typeface="Symbol" panose="05050102010706020507" pitchFamily="18" charset="2"/>
              <a:buChar char="·"/>
            </a:pPr>
            <a:r>
              <a:rPr lang="en-US" altLang="en-US" sz="3000" dirty="0">
                <a:latin typeface="Arial" panose="020B0604020202020204" pitchFamily="34" charset="0"/>
              </a:rPr>
              <a:t>Enhances sperm motility</a:t>
            </a:r>
          </a:p>
        </p:txBody>
      </p:sp>
      <p:pic>
        <p:nvPicPr>
          <p:cNvPr id="3" name="Picture 2">
            <a:extLst>
              <a:ext uri="{FF2B5EF4-FFF2-40B4-BE49-F238E27FC236}">
                <a16:creationId xmlns:a16="http://schemas.microsoft.com/office/drawing/2014/main" id="{9070A1F7-1AFC-4637-A399-91A8997BC9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4408" y="1560528"/>
            <a:ext cx="4649017" cy="4402385"/>
          </a:xfrm>
          <a:prstGeom prst="rect">
            <a:avLst/>
          </a:prstGeom>
        </p:spPr>
      </p:pic>
    </p:spTree>
    <p:extLst>
      <p:ext uri="{BB962C8B-B14F-4D97-AF65-F5344CB8AC3E}">
        <p14:creationId xmlns:p14="http://schemas.microsoft.com/office/powerpoint/2010/main" val="353708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03458">
                                            <p:txEl>
                                              <p:pRg st="0" end="0"/>
                                            </p:txEl>
                                          </p:spTgt>
                                        </p:tgtEl>
                                        <p:attrNameLst>
                                          <p:attrName>style.visibility</p:attrName>
                                        </p:attrNameLst>
                                      </p:cBhvr>
                                      <p:to>
                                        <p:strVal val="visible"/>
                                      </p:to>
                                    </p:set>
                                    <p:animEffect transition="in" filter="dissolve">
                                      <p:cBhvr>
                                        <p:cTn id="7" dur="500"/>
                                        <p:tgtEl>
                                          <p:spTgt spid="40345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03463">
                                            <p:txEl>
                                              <p:pRg st="0" end="0"/>
                                            </p:txEl>
                                          </p:spTgt>
                                        </p:tgtEl>
                                        <p:attrNameLst>
                                          <p:attrName>style.visibility</p:attrName>
                                        </p:attrNameLst>
                                      </p:cBhvr>
                                      <p:to>
                                        <p:strVal val="visible"/>
                                      </p:to>
                                    </p:set>
                                    <p:anim calcmode="lin" valueType="num">
                                      <p:cBhvr additive="base">
                                        <p:cTn id="12" dur="500" fill="hold"/>
                                        <p:tgtEl>
                                          <p:spTgt spid="40346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034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403463">
                                            <p:txEl>
                                              <p:pRg st="1" end="1"/>
                                            </p:txEl>
                                          </p:spTgt>
                                        </p:tgtEl>
                                        <p:attrNameLst>
                                          <p:attrName>style.visibility</p:attrName>
                                        </p:attrNameLst>
                                      </p:cBhvr>
                                      <p:to>
                                        <p:strVal val="visible"/>
                                      </p:to>
                                    </p:set>
                                    <p:anim calcmode="lin" valueType="num">
                                      <p:cBhvr additive="base">
                                        <p:cTn id="18" dur="500" fill="hold"/>
                                        <p:tgtEl>
                                          <p:spTgt spid="40346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034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403463">
                                            <p:txEl>
                                              <p:pRg st="2" end="2"/>
                                            </p:txEl>
                                          </p:spTgt>
                                        </p:tgtEl>
                                        <p:attrNameLst>
                                          <p:attrName>style.visibility</p:attrName>
                                        </p:attrNameLst>
                                      </p:cBhvr>
                                      <p:to>
                                        <p:strVal val="visible"/>
                                      </p:to>
                                    </p:set>
                                    <p:anim calcmode="lin" valueType="num">
                                      <p:cBhvr additive="base">
                                        <p:cTn id="24" dur="500" fill="hold"/>
                                        <p:tgtEl>
                                          <p:spTgt spid="40346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034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403463">
                                            <p:txEl>
                                              <p:pRg st="3" end="3"/>
                                            </p:txEl>
                                          </p:spTgt>
                                        </p:tgtEl>
                                        <p:attrNameLst>
                                          <p:attrName>style.visibility</p:attrName>
                                        </p:attrNameLst>
                                      </p:cBhvr>
                                      <p:to>
                                        <p:strVal val="visible"/>
                                      </p:to>
                                    </p:set>
                                    <p:anim calcmode="lin" valueType="num">
                                      <p:cBhvr additive="base">
                                        <p:cTn id="30" dur="500" fill="hold"/>
                                        <p:tgtEl>
                                          <p:spTgt spid="40346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034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nodeType="clickEffect">
                                  <p:stCondLst>
                                    <p:cond delay="0"/>
                                  </p:stCondLst>
                                  <p:childTnLst>
                                    <p:set>
                                      <p:cBhvr>
                                        <p:cTn id="35" dur="1" fill="hold">
                                          <p:stCondLst>
                                            <p:cond delay="0"/>
                                          </p:stCondLst>
                                        </p:cTn>
                                        <p:tgtEl>
                                          <p:spTgt spid="403463">
                                            <p:txEl>
                                              <p:pRg st="4" end="4"/>
                                            </p:txEl>
                                          </p:spTgt>
                                        </p:tgtEl>
                                        <p:attrNameLst>
                                          <p:attrName>style.visibility</p:attrName>
                                        </p:attrNameLst>
                                      </p:cBhvr>
                                      <p:to>
                                        <p:strVal val="visible"/>
                                      </p:to>
                                    </p:set>
                                    <p:anim calcmode="lin" valueType="num">
                                      <p:cBhvr additive="base">
                                        <p:cTn id="36" dur="500" fill="hold"/>
                                        <p:tgtEl>
                                          <p:spTgt spid="40346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0346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nodeType="clickEffect">
                                  <p:stCondLst>
                                    <p:cond delay="0"/>
                                  </p:stCondLst>
                                  <p:childTnLst>
                                    <p:set>
                                      <p:cBhvr>
                                        <p:cTn id="41" dur="1" fill="hold">
                                          <p:stCondLst>
                                            <p:cond delay="0"/>
                                          </p:stCondLst>
                                        </p:cTn>
                                        <p:tgtEl>
                                          <p:spTgt spid="403463">
                                            <p:txEl>
                                              <p:pRg st="5" end="5"/>
                                            </p:txEl>
                                          </p:spTgt>
                                        </p:tgtEl>
                                        <p:attrNameLst>
                                          <p:attrName>style.visibility</p:attrName>
                                        </p:attrNameLst>
                                      </p:cBhvr>
                                      <p:to>
                                        <p:strVal val="visible"/>
                                      </p:to>
                                    </p:set>
                                    <p:anim calcmode="lin" valueType="num">
                                      <p:cBhvr additive="base">
                                        <p:cTn id="42" dur="500" fill="hold"/>
                                        <p:tgtEl>
                                          <p:spTgt spid="403463">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40346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458" grpId="0" build="p" autoUpdateAnimBg="0"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pPr algn="ctr"/>
            <a:r>
              <a:rPr lang="en-US" dirty="0"/>
              <a:t>Courtesy of “Medical Videos” YouTube..</a:t>
            </a:r>
          </a:p>
        </p:txBody>
      </p:sp>
      <p:pic>
        <p:nvPicPr>
          <p:cNvPr id="8" name="CH9PJurG8ok"/>
          <p:cNvPicPr>
            <a:picLocks noGrp="1" noRot="1" noChangeAspect="1"/>
          </p:cNvPicPr>
          <p:nvPr>
            <p:ph idx="1"/>
            <a:videoFile r:link="rId3"/>
          </p:nvPr>
        </p:nvPicPr>
        <p:blipFill>
          <a:blip r:embed="rId7"/>
          <a:stretch>
            <a:fillRect/>
          </a:stretch>
        </p:blipFill>
        <p:spPr>
          <a:xfrm>
            <a:off x="1776791" y="1458686"/>
            <a:ext cx="8949670" cy="5034189"/>
          </a:xfrm>
          <a:prstGeom prst="rect">
            <a:avLst/>
          </a:prstGeom>
        </p:spPr>
      </p:pic>
      <p:sp>
        <p:nvSpPr>
          <p:cNvPr id="9" name="Rectangle 8"/>
          <p:cNvSpPr/>
          <p:nvPr>
            <p:custDataLst>
              <p:tags r:id="rId4"/>
            </p:custDataLst>
          </p:nvPr>
        </p:nvSpPr>
        <p:spPr>
          <a:xfrm>
            <a:off x="3182005" y="180459"/>
            <a:ext cx="4913589" cy="369332"/>
          </a:xfrm>
          <a:prstGeom prst="rect">
            <a:avLst/>
          </a:prstGeom>
        </p:spPr>
        <p:txBody>
          <a:bodyPr wrap="none">
            <a:spAutoFit/>
          </a:bodyPr>
          <a:lstStyle/>
          <a:p>
            <a:r>
              <a:rPr lang="en-US" dirty="0"/>
              <a:t>https://www.youtube.com/watch?v=CH9PJurG8ok</a:t>
            </a:r>
          </a:p>
        </p:txBody>
      </p:sp>
    </p:spTree>
    <p:custDataLst>
      <p:tags r:id="rId1"/>
    </p:custDataLst>
    <p:extLst>
      <p:ext uri="{BB962C8B-B14F-4D97-AF65-F5344CB8AC3E}">
        <p14:creationId xmlns:p14="http://schemas.microsoft.com/office/powerpoint/2010/main" val="2745568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2153770" y="182245"/>
            <a:ext cx="9496761" cy="441699"/>
          </a:xfrm>
        </p:spPr>
        <p:txBody>
          <a:bodyPr>
            <a:normAutofit fontScale="90000"/>
          </a:bodyPr>
          <a:lstStyle/>
          <a:p>
            <a:r>
              <a:rPr lang="en-US" dirty="0"/>
              <a:t>The Male Reproductive Anatomy</a:t>
            </a:r>
          </a:p>
        </p:txBody>
      </p:sp>
      <p:pic>
        <p:nvPicPr>
          <p:cNvPr id="6" name="BOufQa0l7zg"/>
          <p:cNvPicPr>
            <a:picLocks noGrp="1" noRot="1" noChangeAspect="1"/>
          </p:cNvPicPr>
          <p:nvPr>
            <p:ph idx="1"/>
            <a:videoFile r:link="rId3"/>
          </p:nvPr>
        </p:nvPicPr>
        <p:blipFill>
          <a:blip r:embed="rId6"/>
          <a:stretch>
            <a:fillRect/>
          </a:stretch>
        </p:blipFill>
        <p:spPr>
          <a:xfrm>
            <a:off x="1011238" y="806450"/>
            <a:ext cx="10761662" cy="6053138"/>
          </a:xfrm>
          <a:prstGeom prst="rect">
            <a:avLst/>
          </a:prstGeom>
        </p:spPr>
      </p:pic>
    </p:spTree>
    <p:custDataLst>
      <p:tags r:id="rId1"/>
    </p:custDataLst>
    <p:extLst>
      <p:ext uri="{BB962C8B-B14F-4D97-AF65-F5344CB8AC3E}">
        <p14:creationId xmlns:p14="http://schemas.microsoft.com/office/powerpoint/2010/main" val="3698461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pPr algn="ctr"/>
            <a:r>
              <a:rPr lang="en-US" dirty="0">
                <a:latin typeface="Aharoni" panose="02010803020104030203" pitchFamily="2" charset="-79"/>
                <a:cs typeface="Aharoni" panose="02010803020104030203" pitchFamily="2" charset="-79"/>
              </a:rPr>
              <a:t>DO YOU KNOW??</a:t>
            </a:r>
          </a:p>
        </p:txBody>
      </p:sp>
      <p:sp>
        <p:nvSpPr>
          <p:cNvPr id="8" name="Rectangle 7"/>
          <p:cNvSpPr/>
          <p:nvPr>
            <p:custDataLst>
              <p:tags r:id="rId3"/>
            </p:custDataLst>
          </p:nvPr>
        </p:nvSpPr>
        <p:spPr>
          <a:xfrm>
            <a:off x="5933440" y="1690688"/>
            <a:ext cx="5276028" cy="5262979"/>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Snap ITC" panose="04040A07060A02020202" pitchFamily="82" charset="0"/>
              </a:rPr>
              <a:t>Whether you are male or female, your body is working hard every day, preparing itself for sexual reproduction!</a:t>
            </a:r>
          </a:p>
          <a:p>
            <a:pPr algn="ctr"/>
            <a:endParaRPr lang="en-US" sz="2800" dirty="0">
              <a:effectLst>
                <a:outerShdw blurRad="38100" dist="38100" dir="2700000" algn="tl">
                  <a:srgbClr val="000000">
                    <a:alpha val="43137"/>
                  </a:srgbClr>
                </a:outerShdw>
              </a:effectLst>
              <a:latin typeface="Snap ITC" panose="04040A07060A02020202" pitchFamily="82" charset="0"/>
            </a:endParaRPr>
          </a:p>
          <a:p>
            <a:pPr algn="ctr"/>
            <a:r>
              <a:rPr lang="en-US" sz="2800" dirty="0">
                <a:effectLst>
                  <a:outerShdw blurRad="38100" dist="38100" dir="2700000" algn="tl">
                    <a:srgbClr val="000000">
                      <a:alpha val="43137"/>
                    </a:srgbClr>
                  </a:outerShdw>
                </a:effectLst>
                <a:latin typeface="Snap ITC" panose="04040A07060A02020202" pitchFamily="82" charset="0"/>
              </a:rPr>
              <a:t>Male and female bodies do different things to prepare for making offspring!</a:t>
            </a:r>
          </a:p>
          <a:p>
            <a:pPr algn="ctr"/>
            <a:endParaRPr lang="en-US" sz="2800" dirty="0">
              <a:effectLst>
                <a:outerShdw blurRad="38100" dist="38100" dir="2700000" algn="tl">
                  <a:srgbClr val="000000">
                    <a:alpha val="43137"/>
                  </a:srgbClr>
                </a:outerShdw>
              </a:effectLst>
              <a:latin typeface="Snap ITC" panose="04040A07060A02020202" pitchFamily="82" charset="0"/>
            </a:endParaRPr>
          </a:p>
          <a:p>
            <a:pPr algn="ctr"/>
            <a:endParaRPr lang="en-US" sz="2800" dirty="0">
              <a:effectLst>
                <a:outerShdw blurRad="38100" dist="38100" dir="2700000" algn="tl">
                  <a:srgbClr val="000000">
                    <a:alpha val="43137"/>
                  </a:srgbClr>
                </a:outerShdw>
              </a:effectLst>
              <a:latin typeface="Snap ITC" panose="04040A07060A02020202" pitchFamily="82" charset="0"/>
            </a:endParaRPr>
          </a:p>
        </p:txBody>
      </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747" y="1949380"/>
            <a:ext cx="2613985" cy="5227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Callout 6"/>
          <p:cNvSpPr/>
          <p:nvPr>
            <p:custDataLst>
              <p:tags r:id="rId4"/>
            </p:custDataLst>
          </p:nvPr>
        </p:nvSpPr>
        <p:spPr>
          <a:xfrm flipH="1">
            <a:off x="2341263" y="1306286"/>
            <a:ext cx="3178035" cy="2039816"/>
          </a:xfrm>
          <a:prstGeom prst="wedgeEllipseCallout">
            <a:avLst>
              <a:gd name="adj1" fmla="val 52886"/>
              <a:gd name="adj2" fmla="val 41783"/>
            </a:avLst>
          </a:prstGeom>
          <a:solidFill>
            <a:srgbClr val="0070C0"/>
          </a:solidFill>
          <a:ln w="12700" cap="flat" cmpd="sng" algn="ctr">
            <a:solidFill>
              <a:schemeClr val="dk1">
                <a:shade val="50000"/>
              </a:schemeClr>
            </a:solidFill>
            <a:prstDash val="solid"/>
            <a:miter lim="800000"/>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t>Your Body is Busy!</a:t>
            </a:r>
          </a:p>
        </p:txBody>
      </p:sp>
    </p:spTree>
    <p:custDataLst>
      <p:tags r:id="rId1"/>
    </p:custDataLst>
    <p:extLst>
      <p:ext uri="{BB962C8B-B14F-4D97-AF65-F5344CB8AC3E}">
        <p14:creationId xmlns:p14="http://schemas.microsoft.com/office/powerpoint/2010/main" val="3332675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953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descr="A picture containing table, indoor&#10;&#10;Description generated with high confidence">
            <a:extLst>
              <a:ext uri="{FF2B5EF4-FFF2-40B4-BE49-F238E27FC236}">
                <a16:creationId xmlns:a16="http://schemas.microsoft.com/office/drawing/2014/main" id="{2DDED08C-3AA4-4071-BCE8-FCCEFFCAD7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941" y="643467"/>
            <a:ext cx="9904118" cy="5571066"/>
          </a:xfrm>
          <a:prstGeom prst="rect">
            <a:avLst/>
          </a:prstGeom>
        </p:spPr>
      </p:pic>
    </p:spTree>
    <p:extLst>
      <p:ext uri="{BB962C8B-B14F-4D97-AF65-F5344CB8AC3E}">
        <p14:creationId xmlns:p14="http://schemas.microsoft.com/office/powerpoint/2010/main" val="3656444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54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4369E37A-E95C-4DCC-A2CB-C818265729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941" y="643467"/>
            <a:ext cx="9904117" cy="5571066"/>
          </a:xfrm>
          <a:prstGeom prst="rect">
            <a:avLst/>
          </a:prstGeom>
        </p:spPr>
      </p:pic>
    </p:spTree>
    <p:extLst>
      <p:ext uri="{BB962C8B-B14F-4D97-AF65-F5344CB8AC3E}">
        <p14:creationId xmlns:p14="http://schemas.microsoft.com/office/powerpoint/2010/main" val="4148981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95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descr="A picture containing indoor&#10;&#10;Description generated with high confidence">
            <a:extLst>
              <a:ext uri="{FF2B5EF4-FFF2-40B4-BE49-F238E27FC236}">
                <a16:creationId xmlns:a16="http://schemas.microsoft.com/office/drawing/2014/main" id="{8764C1E5-E0B3-4F39-B770-F140D512CC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941" y="643467"/>
            <a:ext cx="9904117" cy="5571066"/>
          </a:xfrm>
          <a:prstGeom prst="rect">
            <a:avLst/>
          </a:prstGeom>
        </p:spPr>
      </p:pic>
    </p:spTree>
    <p:extLst>
      <p:ext uri="{BB962C8B-B14F-4D97-AF65-F5344CB8AC3E}">
        <p14:creationId xmlns:p14="http://schemas.microsoft.com/office/powerpoint/2010/main" val="2124470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63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descr="A close up of a logo&#10;&#10;Description generated with high confidence">
            <a:extLst>
              <a:ext uri="{FF2B5EF4-FFF2-40B4-BE49-F238E27FC236}">
                <a16:creationId xmlns:a16="http://schemas.microsoft.com/office/drawing/2014/main" id="{061EB6DF-9CAE-43C7-87DB-14B34C2576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941" y="643467"/>
            <a:ext cx="9904117" cy="5571066"/>
          </a:xfrm>
          <a:prstGeom prst="rect">
            <a:avLst/>
          </a:prstGeom>
        </p:spPr>
      </p:pic>
    </p:spTree>
    <p:extLst>
      <p:ext uri="{BB962C8B-B14F-4D97-AF65-F5344CB8AC3E}">
        <p14:creationId xmlns:p14="http://schemas.microsoft.com/office/powerpoint/2010/main" val="2968038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B5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F3A3A02E-1532-47A7-8E16-6A9A27BB91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941" y="643467"/>
            <a:ext cx="9904118" cy="5571066"/>
          </a:xfrm>
          <a:prstGeom prst="rect">
            <a:avLst/>
          </a:prstGeom>
        </p:spPr>
      </p:pic>
    </p:spTree>
    <p:extLst>
      <p:ext uri="{BB962C8B-B14F-4D97-AF65-F5344CB8AC3E}">
        <p14:creationId xmlns:p14="http://schemas.microsoft.com/office/powerpoint/2010/main" val="1317865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93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descr="A picture containing indoor, table&#10;&#10;Description generated with high confidence">
            <a:extLst>
              <a:ext uri="{FF2B5EF4-FFF2-40B4-BE49-F238E27FC236}">
                <a16:creationId xmlns:a16="http://schemas.microsoft.com/office/drawing/2014/main" id="{7AAB3C5F-B514-4088-9A1A-0F50801A71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941" y="643467"/>
            <a:ext cx="9904117" cy="5571066"/>
          </a:xfrm>
          <a:prstGeom prst="rect">
            <a:avLst/>
          </a:prstGeom>
        </p:spPr>
      </p:pic>
    </p:spTree>
    <p:extLst>
      <p:ext uri="{BB962C8B-B14F-4D97-AF65-F5344CB8AC3E}">
        <p14:creationId xmlns:p14="http://schemas.microsoft.com/office/powerpoint/2010/main" val="2848762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859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descr="A picture containing indoor&#10;&#10;Description generated with high confidence">
            <a:extLst>
              <a:ext uri="{FF2B5EF4-FFF2-40B4-BE49-F238E27FC236}">
                <a16:creationId xmlns:a16="http://schemas.microsoft.com/office/drawing/2014/main" id="{9BCA01EE-CEE7-4449-A2D7-A83324C5A0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941" y="643467"/>
            <a:ext cx="9904117" cy="5571066"/>
          </a:xfrm>
          <a:prstGeom prst="rect">
            <a:avLst/>
          </a:prstGeom>
        </p:spPr>
      </p:pic>
    </p:spTree>
    <p:extLst>
      <p:ext uri="{BB962C8B-B14F-4D97-AF65-F5344CB8AC3E}">
        <p14:creationId xmlns:p14="http://schemas.microsoft.com/office/powerpoint/2010/main" val="1726797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657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descr="A picture containing indoor&#10;&#10;Description generated with high confidence">
            <a:extLst>
              <a:ext uri="{FF2B5EF4-FFF2-40B4-BE49-F238E27FC236}">
                <a16:creationId xmlns:a16="http://schemas.microsoft.com/office/drawing/2014/main" id="{A9470B2E-8BF2-47BA-A5FE-4A9B779D40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941" y="643467"/>
            <a:ext cx="9904117" cy="5571066"/>
          </a:xfrm>
          <a:prstGeom prst="rect">
            <a:avLst/>
          </a:prstGeom>
        </p:spPr>
      </p:pic>
    </p:spTree>
    <p:extLst>
      <p:ext uri="{BB962C8B-B14F-4D97-AF65-F5344CB8AC3E}">
        <p14:creationId xmlns:p14="http://schemas.microsoft.com/office/powerpoint/2010/main" val="3142714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75D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BC38C30E-AFA9-46CF-9A2E-F17D0FAB3AC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941" y="643467"/>
            <a:ext cx="9904117" cy="5571066"/>
          </a:xfrm>
          <a:prstGeom prst="rect">
            <a:avLst/>
          </a:prstGeom>
        </p:spPr>
      </p:pic>
    </p:spTree>
    <p:extLst>
      <p:ext uri="{BB962C8B-B14F-4D97-AF65-F5344CB8AC3E}">
        <p14:creationId xmlns:p14="http://schemas.microsoft.com/office/powerpoint/2010/main" val="602530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3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F60B5E6D-84AE-4E0A-8372-CA69B08A26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941" y="643467"/>
            <a:ext cx="9904117" cy="5571066"/>
          </a:xfrm>
          <a:prstGeom prst="rect">
            <a:avLst/>
          </a:prstGeom>
        </p:spPr>
      </p:pic>
    </p:spTree>
    <p:extLst>
      <p:ext uri="{BB962C8B-B14F-4D97-AF65-F5344CB8AC3E}">
        <p14:creationId xmlns:p14="http://schemas.microsoft.com/office/powerpoint/2010/main" val="3176394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stretch>
            <a:fillRect/>
          </a:stretch>
        </p:blipFill>
        <p:spPr>
          <a:xfrm flipH="1">
            <a:off x="318770" y="1825625"/>
            <a:ext cx="2505710" cy="4657725"/>
          </a:xfrm>
          <a:prstGeom prst="rect">
            <a:avLst/>
          </a:prstGeom>
        </p:spPr>
      </p:pic>
      <p:sp>
        <p:nvSpPr>
          <p:cNvPr id="2" name="Title 1"/>
          <p:cNvSpPr>
            <a:spLocks noGrp="1"/>
          </p:cNvSpPr>
          <p:nvPr>
            <p:ph type="title"/>
            <p:custDataLst>
              <p:tags r:id="rId2"/>
            </p:custDataLst>
          </p:nvPr>
        </p:nvSpPr>
        <p:spPr>
          <a:xfrm>
            <a:off x="-2045677" y="210283"/>
            <a:ext cx="10515600" cy="1325563"/>
          </a:xfrm>
        </p:spPr>
        <p:txBody>
          <a:bodyPr/>
          <a:lstStyle/>
          <a:p>
            <a:pPr algn="ctr"/>
            <a:r>
              <a:rPr lang="en-US" dirty="0">
                <a:latin typeface="Franklin Gothic Heavy" panose="020B0903020102020204" pitchFamily="34" charset="0"/>
              </a:rPr>
              <a:t>I want to know!</a:t>
            </a:r>
          </a:p>
        </p:txBody>
      </p:sp>
      <p:sp>
        <p:nvSpPr>
          <p:cNvPr id="7" name="Oval Callout 6"/>
          <p:cNvSpPr/>
          <p:nvPr>
            <p:custDataLst>
              <p:tags r:id="rId3"/>
            </p:custDataLst>
          </p:nvPr>
        </p:nvSpPr>
        <p:spPr>
          <a:xfrm>
            <a:off x="2824480" y="1535846"/>
            <a:ext cx="3251200" cy="1854286"/>
          </a:xfrm>
          <a:prstGeom prst="wedgeEllipseCallout">
            <a:avLst>
              <a:gd name="adj1" fmla="val -46145"/>
              <a:gd name="adj2" fmla="val 61952"/>
            </a:avLst>
          </a:prstGeom>
          <a:solidFill>
            <a:schemeClr val="dk1"/>
          </a:solidFill>
          <a:ln w="12700" cap="flat" cmpd="sng" algn="ctr">
            <a:solidFill>
              <a:schemeClr val="dk1">
                <a:shade val="50000"/>
              </a:schemeClr>
            </a:solidFill>
            <a:prstDash val="solid"/>
            <a:miter lim="800000"/>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t>I am in control.</a:t>
            </a:r>
          </a:p>
          <a:p>
            <a:pPr algn="ctr"/>
            <a:r>
              <a:rPr lang="en-US" b="1" dirty="0"/>
              <a:t>I am informed.</a:t>
            </a:r>
          </a:p>
          <a:p>
            <a:pPr algn="ctr"/>
            <a:r>
              <a:rPr lang="en-US" b="1" dirty="0"/>
              <a:t>I can make informed decisions. </a:t>
            </a:r>
          </a:p>
        </p:txBody>
      </p:sp>
      <p:sp>
        <p:nvSpPr>
          <p:cNvPr id="8" name="Rectangle 7"/>
          <p:cNvSpPr/>
          <p:nvPr>
            <p:custDataLst>
              <p:tags r:id="rId4"/>
            </p:custDataLst>
          </p:nvPr>
        </p:nvSpPr>
        <p:spPr>
          <a:xfrm>
            <a:off x="5998865" y="540982"/>
            <a:ext cx="5787851" cy="6124754"/>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Snap ITC" panose="04040A07060A02020202" pitchFamily="82" charset="0"/>
              </a:rPr>
              <a:t>Knowing what your body is going through, helps you to “make sense” of physical symptoms you may experience. </a:t>
            </a:r>
          </a:p>
          <a:p>
            <a:pPr algn="ctr"/>
            <a:endParaRPr lang="en-US" sz="2800" dirty="0">
              <a:effectLst>
                <a:outerShdw blurRad="38100" dist="38100" dir="2700000" algn="tl">
                  <a:srgbClr val="000000">
                    <a:alpha val="43137"/>
                  </a:srgbClr>
                </a:outerShdw>
              </a:effectLst>
              <a:latin typeface="Snap ITC" panose="04040A07060A02020202" pitchFamily="82" charset="0"/>
            </a:endParaRPr>
          </a:p>
          <a:p>
            <a:pPr algn="ctr"/>
            <a:r>
              <a:rPr lang="en-US" sz="2800" dirty="0">
                <a:effectLst>
                  <a:outerShdw blurRad="38100" dist="38100" dir="2700000" algn="tl">
                    <a:srgbClr val="000000">
                      <a:alpha val="43137"/>
                    </a:srgbClr>
                  </a:outerShdw>
                </a:effectLst>
                <a:latin typeface="Snap ITC" panose="04040A07060A02020202" pitchFamily="82" charset="0"/>
              </a:rPr>
              <a:t>Also, knowing when fertilization is most likely to happen, is very helpful for planning for that “bundle of joy”. Knowing helps prevent unplanned pregnancies, too!</a:t>
            </a:r>
          </a:p>
          <a:p>
            <a:pPr algn="ctr"/>
            <a:endParaRPr lang="en-US" sz="2800" dirty="0">
              <a:effectLst>
                <a:outerShdw blurRad="38100" dist="38100" dir="2700000" algn="tl">
                  <a:srgbClr val="000000">
                    <a:alpha val="43137"/>
                  </a:srgbClr>
                </a:outerShdw>
              </a:effectLst>
              <a:latin typeface="Snap ITC" panose="04040A07060A02020202" pitchFamily="82" charset="0"/>
            </a:endParaRPr>
          </a:p>
        </p:txBody>
      </p:sp>
    </p:spTree>
    <p:custDataLst>
      <p:tags r:id="rId1"/>
    </p:custDataLst>
    <p:extLst>
      <p:ext uri="{BB962C8B-B14F-4D97-AF65-F5344CB8AC3E}">
        <p14:creationId xmlns:p14="http://schemas.microsoft.com/office/powerpoint/2010/main" val="3648872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06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descr="A picture containing indoor&#10;&#10;Description generated with high confidence">
            <a:extLst>
              <a:ext uri="{FF2B5EF4-FFF2-40B4-BE49-F238E27FC236}">
                <a16:creationId xmlns:a16="http://schemas.microsoft.com/office/drawing/2014/main" id="{B230470E-C1C4-48E8-B83B-413A781FCD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941" y="643467"/>
            <a:ext cx="9904117" cy="5571066"/>
          </a:xfrm>
          <a:prstGeom prst="rect">
            <a:avLst/>
          </a:prstGeom>
        </p:spPr>
      </p:pic>
    </p:spTree>
    <p:extLst>
      <p:ext uri="{BB962C8B-B14F-4D97-AF65-F5344CB8AC3E}">
        <p14:creationId xmlns:p14="http://schemas.microsoft.com/office/powerpoint/2010/main" val="1740847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55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Content Placeholder 4" descr="A close up of a piece of paper&#10;&#10;Description generated with high confidence">
            <a:extLst>
              <a:ext uri="{FF2B5EF4-FFF2-40B4-BE49-F238E27FC236}">
                <a16:creationId xmlns:a16="http://schemas.microsoft.com/office/drawing/2014/main" id="{B33B8CB1-8A3B-4F9F-9517-C8C83AF232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941" y="643467"/>
            <a:ext cx="9904117" cy="5571066"/>
          </a:xfrm>
          <a:prstGeom prst="rect">
            <a:avLst/>
          </a:prstGeom>
        </p:spPr>
      </p:pic>
    </p:spTree>
    <p:extLst>
      <p:ext uri="{BB962C8B-B14F-4D97-AF65-F5344CB8AC3E}">
        <p14:creationId xmlns:p14="http://schemas.microsoft.com/office/powerpoint/2010/main" val="503507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58C24-97C6-472F-858F-59BA27591B9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4C79BE9-416E-481E-A8F9-14631C331B8F}"/>
              </a:ext>
            </a:extLst>
          </p:cNvPr>
          <p:cNvSpPr>
            <a:spLocks noGrp="1"/>
          </p:cNvSpPr>
          <p:nvPr>
            <p:ph idx="1"/>
          </p:nvPr>
        </p:nvSpPr>
        <p:spPr/>
        <p:txBody>
          <a:bodyPr/>
          <a:lstStyle/>
          <a:p>
            <a:endParaRPr lang="en-US"/>
          </a:p>
        </p:txBody>
      </p:sp>
      <p:pic>
        <p:nvPicPr>
          <p:cNvPr id="4" name="Picture 3" descr="A close up of a logo&#10;&#10;Description generated with high confidence">
            <a:extLst>
              <a:ext uri="{FF2B5EF4-FFF2-40B4-BE49-F238E27FC236}">
                <a16:creationId xmlns:a16="http://schemas.microsoft.com/office/drawing/2014/main" id="{2127FACA-CEED-4720-83D1-91B35730C5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000" y="600000"/>
            <a:ext cx="12192000" cy="6858000"/>
          </a:xfrm>
          <a:prstGeom prst="rect">
            <a:avLst/>
          </a:prstGeom>
        </p:spPr>
      </p:pic>
    </p:spTree>
    <p:extLst>
      <p:ext uri="{BB962C8B-B14F-4D97-AF65-F5344CB8AC3E}">
        <p14:creationId xmlns:p14="http://schemas.microsoft.com/office/powerpoint/2010/main" val="756000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2D400-E527-4227-AE8C-B7C81438B8C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A15DF37-0B9B-4C89-922C-C7A0F44FB4D6}"/>
              </a:ext>
            </a:extLst>
          </p:cNvPr>
          <p:cNvSpPr>
            <a:spLocks noGrp="1"/>
          </p:cNvSpPr>
          <p:nvPr>
            <p:ph idx="1"/>
          </p:nvPr>
        </p:nvSpPr>
        <p:spPr/>
        <p:txBody>
          <a:bodyPr/>
          <a:lstStyle/>
          <a:p>
            <a:endParaRPr lang="en-US"/>
          </a:p>
        </p:txBody>
      </p:sp>
      <p:pic>
        <p:nvPicPr>
          <p:cNvPr id="4" name="Picture 3" descr="A close up of a logo&#10;&#10;Description generated with high confidence">
            <a:extLst>
              <a:ext uri="{FF2B5EF4-FFF2-40B4-BE49-F238E27FC236}">
                <a16:creationId xmlns:a16="http://schemas.microsoft.com/office/drawing/2014/main" id="{AF1C0BBC-121B-464C-9B63-D653E6E2AD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000" y="750000"/>
            <a:ext cx="12192000" cy="6858000"/>
          </a:xfrm>
          <a:prstGeom prst="rect">
            <a:avLst/>
          </a:prstGeom>
        </p:spPr>
      </p:pic>
    </p:spTree>
    <p:extLst>
      <p:ext uri="{BB962C8B-B14F-4D97-AF65-F5344CB8AC3E}">
        <p14:creationId xmlns:p14="http://schemas.microsoft.com/office/powerpoint/2010/main" val="2819182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15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C605603B-A964-41F2-83A9-BDE2968387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941" y="643467"/>
            <a:ext cx="9904117" cy="5571066"/>
          </a:xfrm>
          <a:prstGeom prst="rect">
            <a:avLst/>
          </a:prstGeom>
        </p:spPr>
      </p:pic>
    </p:spTree>
    <p:extLst>
      <p:ext uri="{BB962C8B-B14F-4D97-AF65-F5344CB8AC3E}">
        <p14:creationId xmlns:p14="http://schemas.microsoft.com/office/powerpoint/2010/main" val="112267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651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descr="A close up of a logo&#10;&#10;Description generated with high confidence">
            <a:extLst>
              <a:ext uri="{FF2B5EF4-FFF2-40B4-BE49-F238E27FC236}">
                <a16:creationId xmlns:a16="http://schemas.microsoft.com/office/drawing/2014/main" id="{D6C465D1-3F2D-4A38-B74F-EFC6672D6F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941" y="643467"/>
            <a:ext cx="9904117" cy="5571066"/>
          </a:xfrm>
          <a:prstGeom prst="rect">
            <a:avLst/>
          </a:prstGeom>
        </p:spPr>
      </p:pic>
    </p:spTree>
    <p:extLst>
      <p:ext uri="{BB962C8B-B14F-4D97-AF65-F5344CB8AC3E}">
        <p14:creationId xmlns:p14="http://schemas.microsoft.com/office/powerpoint/2010/main" val="1854926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F8523-C030-4E47-809A-68839DEE661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A8C677F-91F0-4591-900E-49DF37C8B4C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199E3AA-1347-4193-950D-228D94A899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000" y="150000"/>
            <a:ext cx="12192000" cy="6858000"/>
          </a:xfrm>
          <a:prstGeom prst="rect">
            <a:avLst/>
          </a:prstGeom>
        </p:spPr>
      </p:pic>
    </p:spTree>
    <p:extLst>
      <p:ext uri="{BB962C8B-B14F-4D97-AF65-F5344CB8AC3E}">
        <p14:creationId xmlns:p14="http://schemas.microsoft.com/office/powerpoint/2010/main" val="304642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73E31-33F4-4CE4-A7FE-3AD302D003F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F62CD2E-98E2-4CFD-A008-7319D749442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871110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19149" y="6000545"/>
            <a:ext cx="9144000" cy="1310322"/>
          </a:xfrm>
        </p:spPr>
        <p:txBody>
          <a:bodyPr/>
          <a:lstStyle/>
          <a:p>
            <a:r>
              <a:rPr lang="en-US" dirty="0">
                <a:latin typeface="AR HERMANN" panose="02000000000000000000" pitchFamily="2" charset="0"/>
              </a:rPr>
              <a:t>Bio 301 — Human Sexuality</a:t>
            </a:r>
          </a:p>
          <a:p>
            <a:r>
              <a:rPr lang="en-US" sz="2000" dirty="0">
                <a:latin typeface="AR HERMANN" panose="02000000000000000000" pitchFamily="2" charset="0"/>
              </a:rPr>
              <a:t>With Professor Cynthia Anderson Sanchez</a:t>
            </a:r>
          </a:p>
        </p:txBody>
      </p:sp>
      <p:sp>
        <p:nvSpPr>
          <p:cNvPr id="7" name="Title 1"/>
          <p:cNvSpPr txBox="1">
            <a:spLocks/>
          </p:cNvSpPr>
          <p:nvPr/>
        </p:nvSpPr>
        <p:spPr>
          <a:xfrm>
            <a:off x="1822022" y="4766364"/>
            <a:ext cx="8236378" cy="123418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660033"/>
                </a:solidFill>
                <a:effectLst/>
                <a:uLnTx/>
                <a:uFillTx/>
                <a:latin typeface="AR CHRISTY" panose="02000000000000000000" pitchFamily="2" charset="0"/>
                <a:ea typeface="+mj-ea"/>
                <a:cs typeface="+mj-cs"/>
              </a:rPr>
              <a:t>Female Reproductive System</a:t>
            </a:r>
          </a:p>
        </p:txBody>
      </p:sp>
      <p:sp>
        <p:nvSpPr>
          <p:cNvPr id="8" name="Title 1"/>
          <p:cNvSpPr txBox="1">
            <a:spLocks/>
          </p:cNvSpPr>
          <p:nvPr/>
        </p:nvSpPr>
        <p:spPr>
          <a:xfrm>
            <a:off x="4867668" y="4690223"/>
            <a:ext cx="5795481" cy="123418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rgbClr val="660033"/>
              </a:solidFill>
              <a:effectLst/>
              <a:uLnTx/>
              <a:uFillTx/>
              <a:latin typeface="AR CHRISTY" panose="02000000000000000000" pitchFamily="2" charset="0"/>
              <a:ea typeface="+mj-ea"/>
              <a:cs typeface="+mj-cs"/>
            </a:endParaRPr>
          </a:p>
        </p:txBody>
      </p:sp>
      <p:pic>
        <p:nvPicPr>
          <p:cNvPr id="1030" name="Picture 6" descr="https://s-media-cache-ak0.pinimg.com/236x/72/21/10/72211066d4d5a87bf1d6af99c1ecfce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2530" y="484094"/>
            <a:ext cx="6937239" cy="4615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269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flipH="1">
            <a:off x="318770" y="1825625"/>
            <a:ext cx="2505710" cy="4657725"/>
          </a:xfrm>
          <a:prstGeom prst="rect">
            <a:avLst/>
          </a:prstGeom>
        </p:spPr>
      </p:pic>
      <p:sp>
        <p:nvSpPr>
          <p:cNvPr id="2" name="Title 1"/>
          <p:cNvSpPr>
            <a:spLocks noGrp="1"/>
          </p:cNvSpPr>
          <p:nvPr>
            <p:ph type="title"/>
          </p:nvPr>
        </p:nvSpPr>
        <p:spPr>
          <a:xfrm>
            <a:off x="-2045677" y="210283"/>
            <a:ext cx="10515600" cy="1325563"/>
          </a:xfrm>
        </p:spPr>
        <p:txBody>
          <a:bodyPr/>
          <a:lstStyle/>
          <a:p>
            <a:pPr algn="ctr"/>
            <a:r>
              <a:rPr lang="en-US" dirty="0">
                <a:latin typeface="Franklin Gothic Heavy" panose="020B0903020102020204" pitchFamily="34" charset="0"/>
              </a:rPr>
              <a:t>I want to know!</a:t>
            </a:r>
          </a:p>
        </p:txBody>
      </p:sp>
      <p:sp>
        <p:nvSpPr>
          <p:cNvPr id="7" name="Oval Callout 6"/>
          <p:cNvSpPr/>
          <p:nvPr/>
        </p:nvSpPr>
        <p:spPr>
          <a:xfrm>
            <a:off x="2824480" y="1535846"/>
            <a:ext cx="3251200" cy="1854286"/>
          </a:xfrm>
          <a:prstGeom prst="wedgeEllipseCallout">
            <a:avLst>
              <a:gd name="adj1" fmla="val -46145"/>
              <a:gd name="adj2" fmla="val 6195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I am in control.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I am informed.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I can make informed decisions. </a:t>
            </a:r>
          </a:p>
        </p:txBody>
      </p:sp>
      <p:sp>
        <p:nvSpPr>
          <p:cNvPr id="8" name="Rectangle 7"/>
          <p:cNvSpPr/>
          <p:nvPr/>
        </p:nvSpPr>
        <p:spPr>
          <a:xfrm>
            <a:off x="5998865" y="540982"/>
            <a:ext cx="5787851" cy="61247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Snap ITC" panose="04040A07060A02020202" pitchFamily="82" charset="0"/>
                <a:ea typeface="+mn-ea"/>
                <a:cs typeface="+mn-cs"/>
              </a:rPr>
              <a:t>Knowing what your body is going through, helps you to “make sense” of physical symptoms you may experience.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Snap ITC" panose="04040A07060A02020202" pitchFamily="8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Snap ITC" panose="04040A07060A02020202" pitchFamily="82" charset="0"/>
                <a:ea typeface="+mn-ea"/>
                <a:cs typeface="+mn-cs"/>
              </a:rPr>
              <a:t>Also, knowing when fertilization is most likely to happen, is very helpful for planning for that “bundle of joy”. Knowing helps prevent unplanned pregnancies, too!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Snap ITC" panose="04040A07060A02020202" pitchFamily="82" charset="0"/>
              <a:ea typeface="+mn-ea"/>
              <a:cs typeface="+mn-cs"/>
            </a:endParaRPr>
          </a:p>
        </p:txBody>
      </p:sp>
    </p:spTree>
    <p:extLst>
      <p:ext uri="{BB962C8B-B14F-4D97-AF65-F5344CB8AC3E}">
        <p14:creationId xmlns:p14="http://schemas.microsoft.com/office/powerpoint/2010/main" val="3407185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98934"/>
            <a:ext cx="10515600" cy="1325563"/>
          </a:xfrm>
        </p:spPr>
        <p:txBody>
          <a:bodyPr>
            <a:normAutofit/>
          </a:bodyPr>
          <a:lstStyle/>
          <a:p>
            <a:pPr algn="ctr"/>
            <a:r>
              <a:rPr lang="en-US" dirty="0">
                <a:latin typeface="AR JULIAN" panose="02000000000000000000" pitchFamily="2" charset="0"/>
              </a:rPr>
              <a:t>Male Reproductive Strategies</a:t>
            </a:r>
            <a:br>
              <a:rPr lang="en-US" dirty="0">
                <a:latin typeface="AR JULIAN" panose="02000000000000000000" pitchFamily="2" charset="0"/>
              </a:rPr>
            </a:br>
            <a:r>
              <a:rPr lang="en-US" sz="1800" dirty="0">
                <a:latin typeface="AR JULIAN" panose="02000000000000000000" pitchFamily="2" charset="0"/>
              </a:rPr>
              <a:t>a short introduction from CRASHCOURSE via YOUTUBE </a:t>
            </a:r>
            <a:br>
              <a:rPr lang="en-US" sz="1800" dirty="0">
                <a:latin typeface="AR JULIAN" panose="02000000000000000000" pitchFamily="2" charset="0"/>
              </a:rPr>
            </a:br>
            <a:r>
              <a:rPr lang="en-US" sz="1800" dirty="0">
                <a:latin typeface="AR JULIAN" panose="02000000000000000000" pitchFamily="2" charset="0"/>
              </a:rPr>
              <a:t>see more at </a:t>
            </a:r>
            <a:r>
              <a:rPr lang="en-US" sz="2000" dirty="0">
                <a:latin typeface="AR JULIAN" panose="02000000000000000000" pitchFamily="2" charset="0"/>
                <a:hlinkClick r:id="rId3"/>
              </a:rPr>
              <a:t>https://www.youtube.com/watch?v=-XQcnO4iX_U</a:t>
            </a:r>
            <a:r>
              <a:rPr lang="en-US" sz="2000" dirty="0">
                <a:latin typeface="AR JULIAN" panose="02000000000000000000" pitchFamily="2" charset="0"/>
              </a:rPr>
              <a:t> </a:t>
            </a:r>
            <a:endParaRPr lang="en-US" dirty="0">
              <a:latin typeface="AR JULIAN" panose="02000000000000000000" pitchFamily="2" charset="0"/>
            </a:endParaRPr>
          </a:p>
        </p:txBody>
      </p:sp>
      <p:pic>
        <p:nvPicPr>
          <p:cNvPr id="4" name="-XQcnO4iX_U"/>
          <p:cNvPicPr>
            <a:picLocks noGrp="1" noRot="1" noChangeAspect="1"/>
          </p:cNvPicPr>
          <p:nvPr>
            <p:ph idx="1"/>
            <a:videoFile r:link="rId1"/>
          </p:nvPr>
        </p:nvPicPr>
        <p:blipFill>
          <a:blip r:embed="rId4"/>
          <a:stretch>
            <a:fillRect/>
          </a:stretch>
        </p:blipFill>
        <p:spPr>
          <a:xfrm>
            <a:off x="1219200" y="1723430"/>
            <a:ext cx="8924925" cy="5020270"/>
          </a:xfrm>
          <a:prstGeom prst="rect">
            <a:avLst/>
          </a:prstGeom>
        </p:spPr>
      </p:pic>
      <p:pic>
        <p:nvPicPr>
          <p:cNvPr id="5" name="Picture 4"/>
          <p:cNvPicPr>
            <a:picLocks noChangeAspect="1"/>
          </p:cNvPicPr>
          <p:nvPr/>
        </p:nvPicPr>
        <p:blipFill>
          <a:blip r:embed="rId5"/>
          <a:stretch>
            <a:fillRect/>
          </a:stretch>
        </p:blipFill>
        <p:spPr>
          <a:xfrm>
            <a:off x="9415462" y="0"/>
            <a:ext cx="2695575" cy="1790700"/>
          </a:xfrm>
          <a:prstGeom prst="rect">
            <a:avLst/>
          </a:prstGeom>
        </p:spPr>
      </p:pic>
    </p:spTree>
    <p:extLst>
      <p:ext uri="{BB962C8B-B14F-4D97-AF65-F5344CB8AC3E}">
        <p14:creationId xmlns:p14="http://schemas.microsoft.com/office/powerpoint/2010/main" val="2656539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0727" y="324466"/>
            <a:ext cx="2937549" cy="762654"/>
          </a:xfrm>
        </p:spPr>
        <p:txBody>
          <a:bodyPr>
            <a:normAutofit/>
          </a:bodyPr>
          <a:lstStyle/>
          <a:p>
            <a:r>
              <a:rPr lang="en-US" b="1" dirty="0"/>
              <a:t>The Ovary</a:t>
            </a:r>
          </a:p>
        </p:txBody>
      </p:sp>
      <p:sp>
        <p:nvSpPr>
          <p:cNvPr id="3" name="Content Placeholder 2"/>
          <p:cNvSpPr>
            <a:spLocks noGrp="1"/>
          </p:cNvSpPr>
          <p:nvPr>
            <p:ph idx="1"/>
          </p:nvPr>
        </p:nvSpPr>
        <p:spPr>
          <a:xfrm>
            <a:off x="506531" y="277261"/>
            <a:ext cx="3651466" cy="1167091"/>
          </a:xfrm>
        </p:spPr>
        <p:txBody>
          <a:bodyPr>
            <a:noAutofit/>
          </a:bodyPr>
          <a:lstStyle/>
          <a:p>
            <a:r>
              <a:rPr lang="en-US" dirty="0">
                <a:latin typeface="Cooper Black" panose="0208090404030B020404" pitchFamily="18" charset="0"/>
              </a:rPr>
              <a:t>Women are born with as many immature eggs (oocytes) as they will ever have in their lifetime. </a:t>
            </a:r>
          </a:p>
          <a:p>
            <a:endParaRPr lang="en-US" dirty="0">
              <a:latin typeface="Cooper Black" panose="0208090404030B020404" pitchFamily="18" charset="0"/>
            </a:endParaRPr>
          </a:p>
          <a:p>
            <a:r>
              <a:rPr lang="en-US" dirty="0">
                <a:latin typeface="Cooper Black" panose="0208090404030B020404" pitchFamily="18" charset="0"/>
              </a:rPr>
              <a:t>The ovaries are full of follicles.</a:t>
            </a:r>
          </a:p>
          <a:p>
            <a:endParaRPr lang="en-US" dirty="0">
              <a:latin typeface="Cooper Black" panose="0208090404030B020404" pitchFamily="18" charset="0"/>
            </a:endParaRPr>
          </a:p>
          <a:p>
            <a:r>
              <a:rPr lang="en-US" dirty="0">
                <a:latin typeface="Cooper Black" panose="0208090404030B020404" pitchFamily="18" charset="0"/>
              </a:rPr>
              <a:t> Each follicle has one oocyte that is able to mature into a mature ovum (egg).</a:t>
            </a:r>
          </a:p>
          <a:p>
            <a:pPr marL="0" indent="0">
              <a:buNone/>
            </a:pPr>
            <a:endParaRPr lang="en-US" sz="1800" dirty="0">
              <a:latin typeface="Cooper Black" panose="0208090404030B020404" pitchFamily="18" charset="0"/>
            </a:endParaRPr>
          </a:p>
        </p:txBody>
      </p:sp>
      <p:sp>
        <p:nvSpPr>
          <p:cNvPr id="9" name="Teardrop 8"/>
          <p:cNvSpPr/>
          <p:nvPr/>
        </p:nvSpPr>
        <p:spPr>
          <a:xfrm rot="7687055">
            <a:off x="7127285" y="2293397"/>
            <a:ext cx="2926492" cy="2789824"/>
          </a:xfrm>
          <a:custGeom>
            <a:avLst/>
            <a:gdLst>
              <a:gd name="connsiteX0" fmla="*/ 0 w 914400"/>
              <a:gd name="connsiteY0" fmla="*/ 457200 h 914400"/>
              <a:gd name="connsiteX1" fmla="*/ 457200 w 914400"/>
              <a:gd name="connsiteY1" fmla="*/ 0 h 914400"/>
              <a:gd name="connsiteX2" fmla="*/ 914400 w 914400"/>
              <a:gd name="connsiteY2" fmla="*/ 0 h 914400"/>
              <a:gd name="connsiteX3" fmla="*/ 914400 w 914400"/>
              <a:gd name="connsiteY3" fmla="*/ 457200 h 914400"/>
              <a:gd name="connsiteX4" fmla="*/ 457200 w 914400"/>
              <a:gd name="connsiteY4" fmla="*/ 914400 h 914400"/>
              <a:gd name="connsiteX5" fmla="*/ 0 w 914400"/>
              <a:gd name="connsiteY5" fmla="*/ 457200 h 914400"/>
              <a:gd name="connsiteX0" fmla="*/ 0 w 782320"/>
              <a:gd name="connsiteY0" fmla="*/ 528320 h 915072"/>
              <a:gd name="connsiteX1" fmla="*/ 325120 w 782320"/>
              <a:gd name="connsiteY1" fmla="*/ 0 h 915072"/>
              <a:gd name="connsiteX2" fmla="*/ 782320 w 782320"/>
              <a:gd name="connsiteY2" fmla="*/ 0 h 915072"/>
              <a:gd name="connsiteX3" fmla="*/ 782320 w 782320"/>
              <a:gd name="connsiteY3" fmla="*/ 457200 h 915072"/>
              <a:gd name="connsiteX4" fmla="*/ 325120 w 782320"/>
              <a:gd name="connsiteY4" fmla="*/ 914400 h 915072"/>
              <a:gd name="connsiteX5" fmla="*/ 0 w 782320"/>
              <a:gd name="connsiteY5" fmla="*/ 528320 h 915072"/>
              <a:gd name="connsiteX0" fmla="*/ 0 w 782320"/>
              <a:gd name="connsiteY0" fmla="*/ 528320 h 915072"/>
              <a:gd name="connsiteX1" fmla="*/ 325120 w 782320"/>
              <a:gd name="connsiteY1" fmla="*/ 0 h 915072"/>
              <a:gd name="connsiteX2" fmla="*/ 782320 w 782320"/>
              <a:gd name="connsiteY2" fmla="*/ 0 h 915072"/>
              <a:gd name="connsiteX3" fmla="*/ 660400 w 782320"/>
              <a:gd name="connsiteY3" fmla="*/ 457200 h 915072"/>
              <a:gd name="connsiteX4" fmla="*/ 325120 w 782320"/>
              <a:gd name="connsiteY4" fmla="*/ 914400 h 915072"/>
              <a:gd name="connsiteX5" fmla="*/ 0 w 782320"/>
              <a:gd name="connsiteY5" fmla="*/ 528320 h 915072"/>
              <a:gd name="connsiteX0" fmla="*/ 0 w 690880"/>
              <a:gd name="connsiteY0" fmla="*/ 558800 h 945552"/>
              <a:gd name="connsiteX1" fmla="*/ 325120 w 690880"/>
              <a:gd name="connsiteY1" fmla="*/ 30480 h 945552"/>
              <a:gd name="connsiteX2" fmla="*/ 690880 w 690880"/>
              <a:gd name="connsiteY2" fmla="*/ 0 h 945552"/>
              <a:gd name="connsiteX3" fmla="*/ 660400 w 690880"/>
              <a:gd name="connsiteY3" fmla="*/ 487680 h 945552"/>
              <a:gd name="connsiteX4" fmla="*/ 325120 w 690880"/>
              <a:gd name="connsiteY4" fmla="*/ 944880 h 945552"/>
              <a:gd name="connsiteX5" fmla="*/ 0 w 690880"/>
              <a:gd name="connsiteY5" fmla="*/ 558800 h 945552"/>
              <a:gd name="connsiteX0" fmla="*/ 0 w 690880"/>
              <a:gd name="connsiteY0" fmla="*/ 616865 h 1003617"/>
              <a:gd name="connsiteX1" fmla="*/ 325120 w 690880"/>
              <a:gd name="connsiteY1" fmla="*/ 88545 h 1003617"/>
              <a:gd name="connsiteX2" fmla="*/ 690880 w 690880"/>
              <a:gd name="connsiteY2" fmla="*/ 58065 h 1003617"/>
              <a:gd name="connsiteX3" fmla="*/ 660400 w 690880"/>
              <a:gd name="connsiteY3" fmla="*/ 545745 h 1003617"/>
              <a:gd name="connsiteX4" fmla="*/ 325120 w 690880"/>
              <a:gd name="connsiteY4" fmla="*/ 1002945 h 1003617"/>
              <a:gd name="connsiteX5" fmla="*/ 0 w 690880"/>
              <a:gd name="connsiteY5" fmla="*/ 616865 h 1003617"/>
              <a:gd name="connsiteX0" fmla="*/ 0 w 762412"/>
              <a:gd name="connsiteY0" fmla="*/ 616865 h 1003617"/>
              <a:gd name="connsiteX1" fmla="*/ 325120 w 762412"/>
              <a:gd name="connsiteY1" fmla="*/ 88545 h 1003617"/>
              <a:gd name="connsiteX2" fmla="*/ 690880 w 762412"/>
              <a:gd name="connsiteY2" fmla="*/ 58065 h 1003617"/>
              <a:gd name="connsiteX3" fmla="*/ 660400 w 762412"/>
              <a:gd name="connsiteY3" fmla="*/ 545745 h 1003617"/>
              <a:gd name="connsiteX4" fmla="*/ 325120 w 762412"/>
              <a:gd name="connsiteY4" fmla="*/ 1002945 h 1003617"/>
              <a:gd name="connsiteX5" fmla="*/ 0 w 762412"/>
              <a:gd name="connsiteY5" fmla="*/ 616865 h 100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412" h="1003617">
                <a:moveTo>
                  <a:pt x="0" y="616865"/>
                </a:moveTo>
                <a:cubicBezTo>
                  <a:pt x="0" y="364360"/>
                  <a:pt x="72615" y="88545"/>
                  <a:pt x="325120" y="88545"/>
                </a:cubicBezTo>
                <a:cubicBezTo>
                  <a:pt x="447040" y="78385"/>
                  <a:pt x="416560" y="-84175"/>
                  <a:pt x="690880" y="58065"/>
                </a:cubicBezTo>
                <a:cubicBezTo>
                  <a:pt x="863600" y="403505"/>
                  <a:pt x="670560" y="383185"/>
                  <a:pt x="660400" y="545745"/>
                </a:cubicBezTo>
                <a:cubicBezTo>
                  <a:pt x="660400" y="798250"/>
                  <a:pt x="435187" y="991092"/>
                  <a:pt x="325120" y="1002945"/>
                </a:cubicBezTo>
                <a:cubicBezTo>
                  <a:pt x="215053" y="1014798"/>
                  <a:pt x="0" y="869370"/>
                  <a:pt x="0" y="616865"/>
                </a:cubicBezTo>
                <a:close/>
              </a:path>
            </a:pathLst>
          </a:custGeom>
          <a:gradFill flip="none" rotWithShape="1">
            <a:gsLst>
              <a:gs pos="1000">
                <a:schemeClr val="accent2">
                  <a:alpha val="80000"/>
                  <a:lumMod val="36000"/>
                  <a:lumOff val="64000"/>
                </a:schemeClr>
              </a:gs>
              <a:gs pos="0">
                <a:schemeClr val="accent2">
                  <a:lumMod val="40000"/>
                  <a:lumOff val="60000"/>
                  <a:shade val="30000"/>
                  <a:satMod val="115000"/>
                </a:schemeClr>
              </a:gs>
              <a:gs pos="10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11"/>
          <p:cNvSpPr/>
          <p:nvPr/>
        </p:nvSpPr>
        <p:spPr>
          <a:xfrm>
            <a:off x="8136709" y="1013480"/>
            <a:ext cx="4126065" cy="5710757"/>
          </a:xfrm>
          <a:custGeom>
            <a:avLst/>
            <a:gdLst>
              <a:gd name="connsiteX0" fmla="*/ 1451 w 4126065"/>
              <a:gd name="connsiteY0" fmla="*/ 1231880 h 5710757"/>
              <a:gd name="connsiteX1" fmla="*/ 397691 w 4126065"/>
              <a:gd name="connsiteY1" fmla="*/ 520680 h 5710757"/>
              <a:gd name="connsiteX2" fmla="*/ 926011 w 4126065"/>
              <a:gd name="connsiteY2" fmla="*/ 43160 h 5710757"/>
              <a:gd name="connsiteX3" fmla="*/ 1362891 w 4126065"/>
              <a:gd name="connsiteY3" fmla="*/ 43160 h 5710757"/>
              <a:gd name="connsiteX4" fmla="*/ 1860731 w 4126065"/>
              <a:gd name="connsiteY4" fmla="*/ 226040 h 5710757"/>
              <a:gd name="connsiteX5" fmla="*/ 2053771 w 4126065"/>
              <a:gd name="connsiteY5" fmla="*/ 581640 h 5710757"/>
              <a:gd name="connsiteX6" fmla="*/ 2196011 w 4126065"/>
              <a:gd name="connsiteY6" fmla="*/ 1374120 h 5710757"/>
              <a:gd name="connsiteX7" fmla="*/ 2328091 w 4126065"/>
              <a:gd name="connsiteY7" fmla="*/ 3009880 h 5710757"/>
              <a:gd name="connsiteX8" fmla="*/ 2378891 w 4126065"/>
              <a:gd name="connsiteY8" fmla="*/ 4483080 h 5710757"/>
              <a:gd name="connsiteX9" fmla="*/ 3648891 w 4126065"/>
              <a:gd name="connsiteY9" fmla="*/ 5082520 h 5710757"/>
              <a:gd name="connsiteX10" fmla="*/ 4045131 w 4126065"/>
              <a:gd name="connsiteY10" fmla="*/ 5113000 h 5710757"/>
              <a:gd name="connsiteX11" fmla="*/ 4034971 w 4126065"/>
              <a:gd name="connsiteY11" fmla="*/ 5651480 h 5710757"/>
              <a:gd name="connsiteX12" fmla="*/ 3090091 w 4126065"/>
              <a:gd name="connsiteY12" fmla="*/ 5661640 h 5710757"/>
              <a:gd name="connsiteX13" fmla="*/ 2267131 w 4126065"/>
              <a:gd name="connsiteY13" fmla="*/ 5336520 h 5710757"/>
              <a:gd name="connsiteX14" fmla="*/ 1789611 w 4126065"/>
              <a:gd name="connsiteY14" fmla="*/ 4909800 h 5710757"/>
              <a:gd name="connsiteX15" fmla="*/ 1667691 w 4126065"/>
              <a:gd name="connsiteY15" fmla="*/ 3680440 h 5710757"/>
              <a:gd name="connsiteX16" fmla="*/ 1809931 w 4126065"/>
              <a:gd name="connsiteY16" fmla="*/ 2766040 h 5710757"/>
              <a:gd name="connsiteX17" fmla="*/ 1840411 w 4126065"/>
              <a:gd name="connsiteY17" fmla="*/ 2227560 h 5710757"/>
              <a:gd name="connsiteX18" fmla="*/ 1718491 w 4126065"/>
              <a:gd name="connsiteY18" fmla="*/ 1719560 h 5710757"/>
              <a:gd name="connsiteX19" fmla="*/ 1647371 w 4126065"/>
              <a:gd name="connsiteY19" fmla="*/ 1211560 h 5710757"/>
              <a:gd name="connsiteX20" fmla="*/ 1505131 w 4126065"/>
              <a:gd name="connsiteY20" fmla="*/ 713720 h 5710757"/>
              <a:gd name="connsiteX21" fmla="*/ 1393371 w 4126065"/>
              <a:gd name="connsiteY21" fmla="*/ 713720 h 5710757"/>
              <a:gd name="connsiteX22" fmla="*/ 1251131 w 4126065"/>
              <a:gd name="connsiteY22" fmla="*/ 886440 h 5710757"/>
              <a:gd name="connsiteX23" fmla="*/ 1210491 w 4126065"/>
              <a:gd name="connsiteY23" fmla="*/ 1130280 h 5710757"/>
              <a:gd name="connsiteX24" fmla="*/ 1230811 w 4126065"/>
              <a:gd name="connsiteY24" fmla="*/ 1445240 h 5710757"/>
              <a:gd name="connsiteX25" fmla="*/ 926011 w 4126065"/>
              <a:gd name="connsiteY25" fmla="*/ 1221720 h 5710757"/>
              <a:gd name="connsiteX26" fmla="*/ 611051 w 4126065"/>
              <a:gd name="connsiteY26" fmla="*/ 1150600 h 5710757"/>
              <a:gd name="connsiteX27" fmla="*/ 275771 w 4126065"/>
              <a:gd name="connsiteY27" fmla="*/ 1201400 h 5710757"/>
              <a:gd name="connsiteX28" fmla="*/ 1451 w 4126065"/>
              <a:gd name="connsiteY28" fmla="*/ 1231880 h 571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26065" h="5710757">
                <a:moveTo>
                  <a:pt x="1451" y="1231880"/>
                </a:moveTo>
                <a:cubicBezTo>
                  <a:pt x="21771" y="1118427"/>
                  <a:pt x="243598" y="718800"/>
                  <a:pt x="397691" y="520680"/>
                </a:cubicBezTo>
                <a:cubicBezTo>
                  <a:pt x="551784" y="322560"/>
                  <a:pt x="765145" y="122747"/>
                  <a:pt x="926011" y="43160"/>
                </a:cubicBezTo>
                <a:cubicBezTo>
                  <a:pt x="1086877" y="-36427"/>
                  <a:pt x="1207104" y="12680"/>
                  <a:pt x="1362891" y="43160"/>
                </a:cubicBezTo>
                <a:cubicBezTo>
                  <a:pt x="1518678" y="73640"/>
                  <a:pt x="1745584" y="136293"/>
                  <a:pt x="1860731" y="226040"/>
                </a:cubicBezTo>
                <a:cubicBezTo>
                  <a:pt x="1975878" y="315787"/>
                  <a:pt x="1997891" y="390293"/>
                  <a:pt x="2053771" y="581640"/>
                </a:cubicBezTo>
                <a:cubicBezTo>
                  <a:pt x="2109651" y="772987"/>
                  <a:pt x="2150291" y="969413"/>
                  <a:pt x="2196011" y="1374120"/>
                </a:cubicBezTo>
                <a:cubicBezTo>
                  <a:pt x="2241731" y="1778827"/>
                  <a:pt x="2297611" y="2491720"/>
                  <a:pt x="2328091" y="3009880"/>
                </a:cubicBezTo>
                <a:cubicBezTo>
                  <a:pt x="2358571" y="3528040"/>
                  <a:pt x="2158758" y="4137640"/>
                  <a:pt x="2378891" y="4483080"/>
                </a:cubicBezTo>
                <a:cubicBezTo>
                  <a:pt x="2599024" y="4828520"/>
                  <a:pt x="3371184" y="4977533"/>
                  <a:pt x="3648891" y="5082520"/>
                </a:cubicBezTo>
                <a:cubicBezTo>
                  <a:pt x="3926598" y="5187507"/>
                  <a:pt x="3980784" y="5018173"/>
                  <a:pt x="4045131" y="5113000"/>
                </a:cubicBezTo>
                <a:cubicBezTo>
                  <a:pt x="4109478" y="5207827"/>
                  <a:pt x="4194144" y="5560040"/>
                  <a:pt x="4034971" y="5651480"/>
                </a:cubicBezTo>
                <a:cubicBezTo>
                  <a:pt x="3875798" y="5742920"/>
                  <a:pt x="3384731" y="5714133"/>
                  <a:pt x="3090091" y="5661640"/>
                </a:cubicBezTo>
                <a:cubicBezTo>
                  <a:pt x="2795451" y="5609147"/>
                  <a:pt x="2483877" y="5461827"/>
                  <a:pt x="2267131" y="5336520"/>
                </a:cubicBezTo>
                <a:cubicBezTo>
                  <a:pt x="2050385" y="5211213"/>
                  <a:pt x="1889518" y="5185813"/>
                  <a:pt x="1789611" y="4909800"/>
                </a:cubicBezTo>
                <a:cubicBezTo>
                  <a:pt x="1689704" y="4633787"/>
                  <a:pt x="1664304" y="4037733"/>
                  <a:pt x="1667691" y="3680440"/>
                </a:cubicBezTo>
                <a:cubicBezTo>
                  <a:pt x="1671078" y="3323147"/>
                  <a:pt x="1781144" y="3008187"/>
                  <a:pt x="1809931" y="2766040"/>
                </a:cubicBezTo>
                <a:cubicBezTo>
                  <a:pt x="1838718" y="2523893"/>
                  <a:pt x="1855651" y="2401973"/>
                  <a:pt x="1840411" y="2227560"/>
                </a:cubicBezTo>
                <a:cubicBezTo>
                  <a:pt x="1825171" y="2053147"/>
                  <a:pt x="1750664" y="1888893"/>
                  <a:pt x="1718491" y="1719560"/>
                </a:cubicBezTo>
                <a:cubicBezTo>
                  <a:pt x="1686318" y="1550227"/>
                  <a:pt x="1682931" y="1379200"/>
                  <a:pt x="1647371" y="1211560"/>
                </a:cubicBezTo>
                <a:cubicBezTo>
                  <a:pt x="1611811" y="1043920"/>
                  <a:pt x="1547464" y="796693"/>
                  <a:pt x="1505131" y="713720"/>
                </a:cubicBezTo>
                <a:cubicBezTo>
                  <a:pt x="1462798" y="630747"/>
                  <a:pt x="1435704" y="684933"/>
                  <a:pt x="1393371" y="713720"/>
                </a:cubicBezTo>
                <a:cubicBezTo>
                  <a:pt x="1351038" y="742507"/>
                  <a:pt x="1281611" y="817013"/>
                  <a:pt x="1251131" y="886440"/>
                </a:cubicBezTo>
                <a:cubicBezTo>
                  <a:pt x="1220651" y="955867"/>
                  <a:pt x="1213878" y="1037147"/>
                  <a:pt x="1210491" y="1130280"/>
                </a:cubicBezTo>
                <a:cubicBezTo>
                  <a:pt x="1207104" y="1223413"/>
                  <a:pt x="1278224" y="1430000"/>
                  <a:pt x="1230811" y="1445240"/>
                </a:cubicBezTo>
                <a:cubicBezTo>
                  <a:pt x="1183398" y="1460480"/>
                  <a:pt x="1029304" y="1270827"/>
                  <a:pt x="926011" y="1221720"/>
                </a:cubicBezTo>
                <a:cubicBezTo>
                  <a:pt x="822718" y="1172613"/>
                  <a:pt x="719424" y="1153987"/>
                  <a:pt x="611051" y="1150600"/>
                </a:cubicBezTo>
                <a:cubicBezTo>
                  <a:pt x="502678" y="1147213"/>
                  <a:pt x="372291" y="1191240"/>
                  <a:pt x="275771" y="1201400"/>
                </a:cubicBezTo>
                <a:cubicBezTo>
                  <a:pt x="179251" y="1211560"/>
                  <a:pt x="-18869" y="1345333"/>
                  <a:pt x="1451" y="1231880"/>
                </a:cubicBezTo>
                <a:close/>
              </a:path>
            </a:pathLst>
          </a:cu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100000" b="100000"/>
            </a:path>
            <a:tileRect t="-100000" r="-100000"/>
          </a:gra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8229850" y="5226878"/>
            <a:ext cx="870445" cy="1631122"/>
          </a:xfrm>
          <a:custGeom>
            <a:avLst/>
            <a:gdLst>
              <a:gd name="connsiteX0" fmla="*/ 0 w 710949"/>
              <a:gd name="connsiteY0" fmla="*/ 118494 h 1560002"/>
              <a:gd name="connsiteX1" fmla="*/ 118494 w 710949"/>
              <a:gd name="connsiteY1" fmla="*/ 0 h 1560002"/>
              <a:gd name="connsiteX2" fmla="*/ 592455 w 710949"/>
              <a:gd name="connsiteY2" fmla="*/ 0 h 1560002"/>
              <a:gd name="connsiteX3" fmla="*/ 710949 w 710949"/>
              <a:gd name="connsiteY3" fmla="*/ 118494 h 1560002"/>
              <a:gd name="connsiteX4" fmla="*/ 710949 w 710949"/>
              <a:gd name="connsiteY4" fmla="*/ 1441508 h 1560002"/>
              <a:gd name="connsiteX5" fmla="*/ 592455 w 710949"/>
              <a:gd name="connsiteY5" fmla="*/ 1560002 h 1560002"/>
              <a:gd name="connsiteX6" fmla="*/ 118494 w 710949"/>
              <a:gd name="connsiteY6" fmla="*/ 1560002 h 1560002"/>
              <a:gd name="connsiteX7" fmla="*/ 0 w 710949"/>
              <a:gd name="connsiteY7" fmla="*/ 1441508 h 1560002"/>
              <a:gd name="connsiteX8" fmla="*/ 0 w 710949"/>
              <a:gd name="connsiteY8" fmla="*/ 118494 h 1560002"/>
              <a:gd name="connsiteX0" fmla="*/ 0 w 710949"/>
              <a:gd name="connsiteY0" fmla="*/ 118494 h 1560002"/>
              <a:gd name="connsiteX1" fmla="*/ 118494 w 710949"/>
              <a:gd name="connsiteY1" fmla="*/ 0 h 1560002"/>
              <a:gd name="connsiteX2" fmla="*/ 592455 w 710949"/>
              <a:gd name="connsiteY2" fmla="*/ 0 h 1560002"/>
              <a:gd name="connsiteX3" fmla="*/ 680469 w 710949"/>
              <a:gd name="connsiteY3" fmla="*/ 362334 h 1560002"/>
              <a:gd name="connsiteX4" fmla="*/ 710949 w 710949"/>
              <a:gd name="connsiteY4" fmla="*/ 1441508 h 1560002"/>
              <a:gd name="connsiteX5" fmla="*/ 592455 w 710949"/>
              <a:gd name="connsiteY5" fmla="*/ 1560002 h 1560002"/>
              <a:gd name="connsiteX6" fmla="*/ 118494 w 710949"/>
              <a:gd name="connsiteY6" fmla="*/ 1560002 h 1560002"/>
              <a:gd name="connsiteX7" fmla="*/ 0 w 710949"/>
              <a:gd name="connsiteY7" fmla="*/ 1441508 h 1560002"/>
              <a:gd name="connsiteX8" fmla="*/ 0 w 710949"/>
              <a:gd name="connsiteY8" fmla="*/ 118494 h 1560002"/>
              <a:gd name="connsiteX0" fmla="*/ 0 w 728205"/>
              <a:gd name="connsiteY0" fmla="*/ 189614 h 1631122"/>
              <a:gd name="connsiteX1" fmla="*/ 118494 w 728205"/>
              <a:gd name="connsiteY1" fmla="*/ 71120 h 1631122"/>
              <a:gd name="connsiteX2" fmla="*/ 704215 w 728205"/>
              <a:gd name="connsiteY2" fmla="*/ 0 h 1631122"/>
              <a:gd name="connsiteX3" fmla="*/ 680469 w 728205"/>
              <a:gd name="connsiteY3" fmla="*/ 433454 h 1631122"/>
              <a:gd name="connsiteX4" fmla="*/ 710949 w 728205"/>
              <a:gd name="connsiteY4" fmla="*/ 1512628 h 1631122"/>
              <a:gd name="connsiteX5" fmla="*/ 592455 w 728205"/>
              <a:gd name="connsiteY5" fmla="*/ 1631122 h 1631122"/>
              <a:gd name="connsiteX6" fmla="*/ 118494 w 728205"/>
              <a:gd name="connsiteY6" fmla="*/ 1631122 h 1631122"/>
              <a:gd name="connsiteX7" fmla="*/ 0 w 728205"/>
              <a:gd name="connsiteY7" fmla="*/ 1512628 h 1631122"/>
              <a:gd name="connsiteX8" fmla="*/ 0 w 728205"/>
              <a:gd name="connsiteY8" fmla="*/ 189614 h 1631122"/>
              <a:gd name="connsiteX0" fmla="*/ 0 w 728205"/>
              <a:gd name="connsiteY0" fmla="*/ 189614 h 1631122"/>
              <a:gd name="connsiteX1" fmla="*/ 118494 w 728205"/>
              <a:gd name="connsiteY1" fmla="*/ 71120 h 1631122"/>
              <a:gd name="connsiteX2" fmla="*/ 704215 w 728205"/>
              <a:gd name="connsiteY2" fmla="*/ 0 h 1631122"/>
              <a:gd name="connsiteX3" fmla="*/ 680469 w 728205"/>
              <a:gd name="connsiteY3" fmla="*/ 433454 h 1631122"/>
              <a:gd name="connsiteX4" fmla="*/ 710949 w 728205"/>
              <a:gd name="connsiteY4" fmla="*/ 1512628 h 1631122"/>
              <a:gd name="connsiteX5" fmla="*/ 592455 w 728205"/>
              <a:gd name="connsiteY5" fmla="*/ 1631122 h 1631122"/>
              <a:gd name="connsiteX6" fmla="*/ 118494 w 728205"/>
              <a:gd name="connsiteY6" fmla="*/ 1631122 h 1631122"/>
              <a:gd name="connsiteX7" fmla="*/ 0 w 728205"/>
              <a:gd name="connsiteY7" fmla="*/ 1512628 h 1631122"/>
              <a:gd name="connsiteX8" fmla="*/ 0 w 728205"/>
              <a:gd name="connsiteY8" fmla="*/ 189614 h 1631122"/>
              <a:gd name="connsiteX0" fmla="*/ 0 w 728205"/>
              <a:gd name="connsiteY0" fmla="*/ 189614 h 1631122"/>
              <a:gd name="connsiteX1" fmla="*/ 128654 w 728205"/>
              <a:gd name="connsiteY1" fmla="*/ 121920 h 1631122"/>
              <a:gd name="connsiteX2" fmla="*/ 704215 w 728205"/>
              <a:gd name="connsiteY2" fmla="*/ 0 h 1631122"/>
              <a:gd name="connsiteX3" fmla="*/ 680469 w 728205"/>
              <a:gd name="connsiteY3" fmla="*/ 433454 h 1631122"/>
              <a:gd name="connsiteX4" fmla="*/ 710949 w 728205"/>
              <a:gd name="connsiteY4" fmla="*/ 1512628 h 1631122"/>
              <a:gd name="connsiteX5" fmla="*/ 592455 w 728205"/>
              <a:gd name="connsiteY5" fmla="*/ 1631122 h 1631122"/>
              <a:gd name="connsiteX6" fmla="*/ 118494 w 728205"/>
              <a:gd name="connsiteY6" fmla="*/ 1631122 h 1631122"/>
              <a:gd name="connsiteX7" fmla="*/ 0 w 728205"/>
              <a:gd name="connsiteY7" fmla="*/ 1512628 h 1631122"/>
              <a:gd name="connsiteX8" fmla="*/ 0 w 728205"/>
              <a:gd name="connsiteY8" fmla="*/ 189614 h 1631122"/>
              <a:gd name="connsiteX0" fmla="*/ 0 w 799325"/>
              <a:gd name="connsiteY0" fmla="*/ 148974 h 1631122"/>
              <a:gd name="connsiteX1" fmla="*/ 199774 w 799325"/>
              <a:gd name="connsiteY1" fmla="*/ 121920 h 1631122"/>
              <a:gd name="connsiteX2" fmla="*/ 775335 w 799325"/>
              <a:gd name="connsiteY2" fmla="*/ 0 h 1631122"/>
              <a:gd name="connsiteX3" fmla="*/ 751589 w 799325"/>
              <a:gd name="connsiteY3" fmla="*/ 433454 h 1631122"/>
              <a:gd name="connsiteX4" fmla="*/ 782069 w 799325"/>
              <a:gd name="connsiteY4" fmla="*/ 1512628 h 1631122"/>
              <a:gd name="connsiteX5" fmla="*/ 663575 w 799325"/>
              <a:gd name="connsiteY5" fmla="*/ 1631122 h 1631122"/>
              <a:gd name="connsiteX6" fmla="*/ 189614 w 799325"/>
              <a:gd name="connsiteY6" fmla="*/ 1631122 h 1631122"/>
              <a:gd name="connsiteX7" fmla="*/ 71120 w 799325"/>
              <a:gd name="connsiteY7" fmla="*/ 1512628 h 1631122"/>
              <a:gd name="connsiteX8" fmla="*/ 0 w 799325"/>
              <a:gd name="connsiteY8" fmla="*/ 148974 h 1631122"/>
              <a:gd name="connsiteX0" fmla="*/ 0 w 870445"/>
              <a:gd name="connsiteY0" fmla="*/ 98174 h 1631122"/>
              <a:gd name="connsiteX1" fmla="*/ 270894 w 870445"/>
              <a:gd name="connsiteY1" fmla="*/ 121920 h 1631122"/>
              <a:gd name="connsiteX2" fmla="*/ 846455 w 870445"/>
              <a:gd name="connsiteY2" fmla="*/ 0 h 1631122"/>
              <a:gd name="connsiteX3" fmla="*/ 822709 w 870445"/>
              <a:gd name="connsiteY3" fmla="*/ 433454 h 1631122"/>
              <a:gd name="connsiteX4" fmla="*/ 853189 w 870445"/>
              <a:gd name="connsiteY4" fmla="*/ 1512628 h 1631122"/>
              <a:gd name="connsiteX5" fmla="*/ 734695 w 870445"/>
              <a:gd name="connsiteY5" fmla="*/ 1631122 h 1631122"/>
              <a:gd name="connsiteX6" fmla="*/ 260734 w 870445"/>
              <a:gd name="connsiteY6" fmla="*/ 1631122 h 1631122"/>
              <a:gd name="connsiteX7" fmla="*/ 142240 w 870445"/>
              <a:gd name="connsiteY7" fmla="*/ 1512628 h 1631122"/>
              <a:gd name="connsiteX8" fmla="*/ 0 w 870445"/>
              <a:gd name="connsiteY8" fmla="*/ 98174 h 1631122"/>
              <a:gd name="connsiteX0" fmla="*/ 0 w 870445"/>
              <a:gd name="connsiteY0" fmla="*/ 98174 h 1631122"/>
              <a:gd name="connsiteX1" fmla="*/ 270894 w 870445"/>
              <a:gd name="connsiteY1" fmla="*/ 121920 h 1631122"/>
              <a:gd name="connsiteX2" fmla="*/ 846455 w 870445"/>
              <a:gd name="connsiteY2" fmla="*/ 0 h 1631122"/>
              <a:gd name="connsiteX3" fmla="*/ 822709 w 870445"/>
              <a:gd name="connsiteY3" fmla="*/ 433454 h 1631122"/>
              <a:gd name="connsiteX4" fmla="*/ 853189 w 870445"/>
              <a:gd name="connsiteY4" fmla="*/ 1512628 h 1631122"/>
              <a:gd name="connsiteX5" fmla="*/ 734695 w 870445"/>
              <a:gd name="connsiteY5" fmla="*/ 1631122 h 1631122"/>
              <a:gd name="connsiteX6" fmla="*/ 260734 w 870445"/>
              <a:gd name="connsiteY6" fmla="*/ 1631122 h 1631122"/>
              <a:gd name="connsiteX7" fmla="*/ 142240 w 870445"/>
              <a:gd name="connsiteY7" fmla="*/ 1512628 h 1631122"/>
              <a:gd name="connsiteX8" fmla="*/ 0 w 870445"/>
              <a:gd name="connsiteY8" fmla="*/ 98174 h 1631122"/>
              <a:gd name="connsiteX0" fmla="*/ 0 w 870445"/>
              <a:gd name="connsiteY0" fmla="*/ 98174 h 1631122"/>
              <a:gd name="connsiteX1" fmla="*/ 270894 w 870445"/>
              <a:gd name="connsiteY1" fmla="*/ 121920 h 1631122"/>
              <a:gd name="connsiteX2" fmla="*/ 846455 w 870445"/>
              <a:gd name="connsiteY2" fmla="*/ 0 h 1631122"/>
              <a:gd name="connsiteX3" fmla="*/ 822709 w 870445"/>
              <a:gd name="connsiteY3" fmla="*/ 433454 h 1631122"/>
              <a:gd name="connsiteX4" fmla="*/ 853189 w 870445"/>
              <a:gd name="connsiteY4" fmla="*/ 1512628 h 1631122"/>
              <a:gd name="connsiteX5" fmla="*/ 734695 w 870445"/>
              <a:gd name="connsiteY5" fmla="*/ 1631122 h 1631122"/>
              <a:gd name="connsiteX6" fmla="*/ 260734 w 870445"/>
              <a:gd name="connsiteY6" fmla="*/ 1631122 h 1631122"/>
              <a:gd name="connsiteX7" fmla="*/ 142240 w 870445"/>
              <a:gd name="connsiteY7" fmla="*/ 1512628 h 1631122"/>
              <a:gd name="connsiteX8" fmla="*/ 0 w 870445"/>
              <a:gd name="connsiteY8" fmla="*/ 98174 h 163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445" h="1631122">
                <a:moveTo>
                  <a:pt x="0" y="98174"/>
                </a:moveTo>
                <a:cubicBezTo>
                  <a:pt x="0" y="32732"/>
                  <a:pt x="205452" y="121920"/>
                  <a:pt x="270894" y="121920"/>
                </a:cubicBezTo>
                <a:cubicBezTo>
                  <a:pt x="466134" y="98213"/>
                  <a:pt x="590255" y="104987"/>
                  <a:pt x="846455" y="0"/>
                </a:cubicBezTo>
                <a:cubicBezTo>
                  <a:pt x="911897" y="0"/>
                  <a:pt x="822709" y="368012"/>
                  <a:pt x="822709" y="433454"/>
                </a:cubicBezTo>
                <a:cubicBezTo>
                  <a:pt x="731269" y="1067499"/>
                  <a:pt x="853189" y="1071623"/>
                  <a:pt x="853189" y="1512628"/>
                </a:cubicBezTo>
                <a:cubicBezTo>
                  <a:pt x="853189" y="1578070"/>
                  <a:pt x="800137" y="1631122"/>
                  <a:pt x="734695" y="1631122"/>
                </a:cubicBezTo>
                <a:lnTo>
                  <a:pt x="260734" y="1631122"/>
                </a:lnTo>
                <a:cubicBezTo>
                  <a:pt x="195292" y="1631122"/>
                  <a:pt x="142240" y="1578070"/>
                  <a:pt x="142240" y="1512628"/>
                </a:cubicBezTo>
                <a:cubicBezTo>
                  <a:pt x="94827" y="1041143"/>
                  <a:pt x="260773" y="823659"/>
                  <a:pt x="0" y="98174"/>
                </a:cubicBezTo>
                <a:close/>
              </a:path>
            </a:pathLst>
          </a:custGeom>
          <a:gradFill>
            <a:gsLst>
              <a:gs pos="0">
                <a:schemeClr val="accent2">
                  <a:lumMod val="20000"/>
                  <a:lumOff val="80000"/>
                </a:schemeClr>
              </a:gs>
              <a:gs pos="39000">
                <a:schemeClr val="accent2">
                  <a:lumMod val="40000"/>
                  <a:lumOff val="60000"/>
                </a:schemeClr>
              </a:gs>
              <a:gs pos="83000">
                <a:schemeClr val="accent2">
                  <a:lumMod val="20000"/>
                  <a:lumOff val="80000"/>
                </a:schemeClr>
              </a:gs>
              <a:gs pos="100000">
                <a:schemeClr val="accent2">
                  <a:lumMod val="20000"/>
                  <a:lumOff val="80000"/>
                </a:schemeClr>
              </a:gs>
            </a:gsLst>
            <a:lin ang="54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p:nvPr/>
        </p:nvSpPr>
        <p:spPr>
          <a:xfrm rot="19525127">
            <a:off x="7893878" y="2555240"/>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val 10"/>
          <p:cNvSpPr/>
          <p:nvPr/>
        </p:nvSpPr>
        <p:spPr>
          <a:xfrm rot="19525127">
            <a:off x="8255333" y="2699819"/>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val 12"/>
          <p:cNvSpPr/>
          <p:nvPr/>
        </p:nvSpPr>
        <p:spPr>
          <a:xfrm rot="19525127">
            <a:off x="8953437" y="2638572"/>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Oval 14"/>
          <p:cNvSpPr/>
          <p:nvPr/>
        </p:nvSpPr>
        <p:spPr>
          <a:xfrm rot="19525127">
            <a:off x="7864433" y="3133877"/>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val 15"/>
          <p:cNvSpPr/>
          <p:nvPr/>
        </p:nvSpPr>
        <p:spPr>
          <a:xfrm rot="19525127">
            <a:off x="8503478" y="3164840"/>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Oval 16"/>
          <p:cNvSpPr/>
          <p:nvPr/>
        </p:nvSpPr>
        <p:spPr>
          <a:xfrm rot="19525127">
            <a:off x="8604385" y="2494390"/>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val 17"/>
          <p:cNvSpPr/>
          <p:nvPr/>
        </p:nvSpPr>
        <p:spPr>
          <a:xfrm rot="19525127">
            <a:off x="8421438" y="3581106"/>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Oval 18"/>
          <p:cNvSpPr/>
          <p:nvPr/>
        </p:nvSpPr>
        <p:spPr>
          <a:xfrm rot="19525127">
            <a:off x="7902902" y="3723496"/>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val 19"/>
          <p:cNvSpPr/>
          <p:nvPr/>
        </p:nvSpPr>
        <p:spPr>
          <a:xfrm rot="19525127">
            <a:off x="8887226" y="3112204"/>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Oval 20"/>
          <p:cNvSpPr/>
          <p:nvPr/>
        </p:nvSpPr>
        <p:spPr>
          <a:xfrm rot="19525127">
            <a:off x="8578772" y="4422674"/>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Oval 21"/>
          <p:cNvSpPr/>
          <p:nvPr/>
        </p:nvSpPr>
        <p:spPr>
          <a:xfrm rot="19525127">
            <a:off x="8148078" y="4209687"/>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Oval 22"/>
          <p:cNvSpPr/>
          <p:nvPr/>
        </p:nvSpPr>
        <p:spPr>
          <a:xfrm rot="19525127">
            <a:off x="9417973" y="2975418"/>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Oval 23"/>
          <p:cNvSpPr/>
          <p:nvPr/>
        </p:nvSpPr>
        <p:spPr>
          <a:xfrm rot="19525127">
            <a:off x="8775933" y="4014204"/>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Oval 24"/>
          <p:cNvSpPr/>
          <p:nvPr/>
        </p:nvSpPr>
        <p:spPr>
          <a:xfrm rot="19525127">
            <a:off x="8329099" y="4820467"/>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Oval 25"/>
          <p:cNvSpPr/>
          <p:nvPr/>
        </p:nvSpPr>
        <p:spPr>
          <a:xfrm rot="19525127">
            <a:off x="9049293" y="3589453"/>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Oval 26"/>
          <p:cNvSpPr/>
          <p:nvPr/>
        </p:nvSpPr>
        <p:spPr>
          <a:xfrm rot="19525127">
            <a:off x="9470337" y="3421922"/>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Oval 27"/>
          <p:cNvSpPr/>
          <p:nvPr/>
        </p:nvSpPr>
        <p:spPr>
          <a:xfrm rot="19525127">
            <a:off x="9081554" y="4412467"/>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own Arrow 4"/>
          <p:cNvSpPr/>
          <p:nvPr/>
        </p:nvSpPr>
        <p:spPr>
          <a:xfrm rot="18527136">
            <a:off x="7167538" y="1678499"/>
            <a:ext cx="484632" cy="1147796"/>
          </a:xfrm>
          <a:prstGeom prst="downArrow">
            <a:avLst/>
          </a:prstGeom>
          <a:ln w="381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Down Arrow 28"/>
          <p:cNvSpPr/>
          <p:nvPr/>
        </p:nvSpPr>
        <p:spPr>
          <a:xfrm rot="19246376">
            <a:off x="7114433" y="1851624"/>
            <a:ext cx="484632" cy="1501830"/>
          </a:xfrm>
          <a:prstGeom prst="downArrow">
            <a:avLst/>
          </a:prstGeom>
          <a:ln w="381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itle 1"/>
          <p:cNvSpPr txBox="1">
            <a:spLocks/>
          </p:cNvSpPr>
          <p:nvPr/>
        </p:nvSpPr>
        <p:spPr>
          <a:xfrm rot="18820629">
            <a:off x="5720828" y="1159392"/>
            <a:ext cx="2179768" cy="7626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Light" panose="020F0302020204030204"/>
                <a:ea typeface="+mj-ea"/>
                <a:cs typeface="+mj-cs"/>
              </a:rPr>
              <a:t>Follicles</a:t>
            </a:r>
          </a:p>
        </p:txBody>
      </p:sp>
      <p:pic>
        <p:nvPicPr>
          <p:cNvPr id="4" name="Picture 3"/>
          <p:cNvPicPr>
            <a:picLocks noChangeAspect="1"/>
          </p:cNvPicPr>
          <p:nvPr/>
        </p:nvPicPr>
        <p:blipFill rotWithShape="1">
          <a:blip r:embed="rId2"/>
          <a:srcRect l="58984" t="72847"/>
          <a:stretch/>
        </p:blipFill>
        <p:spPr>
          <a:xfrm>
            <a:off x="4589904" y="4342358"/>
            <a:ext cx="2730823" cy="1769040"/>
          </a:xfrm>
          <a:prstGeom prst="rect">
            <a:avLst/>
          </a:prstGeom>
        </p:spPr>
      </p:pic>
      <p:sp>
        <p:nvSpPr>
          <p:cNvPr id="31" name="Oval 30"/>
          <p:cNvSpPr/>
          <p:nvPr/>
        </p:nvSpPr>
        <p:spPr>
          <a:xfrm>
            <a:off x="6303722" y="4923692"/>
            <a:ext cx="342082" cy="553916"/>
          </a:xfrm>
          <a:prstGeom prst="ellipse">
            <a:avLst/>
          </a:prstGeom>
          <a:no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3" name="Straight Arrow Connector 32"/>
          <p:cNvCxnSpPr>
            <a:stCxn id="31" idx="0"/>
          </p:cNvCxnSpPr>
          <p:nvPr/>
        </p:nvCxnSpPr>
        <p:spPr>
          <a:xfrm flipV="1">
            <a:off x="6474763" y="3019199"/>
            <a:ext cx="983993" cy="19044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31" idx="5"/>
            <a:endCxn id="14" idx="0"/>
          </p:cNvCxnSpPr>
          <p:nvPr/>
        </p:nvCxnSpPr>
        <p:spPr>
          <a:xfrm flipV="1">
            <a:off x="6595707" y="5325052"/>
            <a:ext cx="1634143" cy="7143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52056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0727" y="324466"/>
            <a:ext cx="2937549" cy="762654"/>
          </a:xfrm>
        </p:spPr>
        <p:txBody>
          <a:bodyPr>
            <a:normAutofit/>
          </a:bodyPr>
          <a:lstStyle/>
          <a:p>
            <a:r>
              <a:rPr lang="en-US" b="1" dirty="0"/>
              <a:t>The Ovary</a:t>
            </a:r>
          </a:p>
        </p:txBody>
      </p:sp>
      <p:sp>
        <p:nvSpPr>
          <p:cNvPr id="3" name="Content Placeholder 2"/>
          <p:cNvSpPr>
            <a:spLocks noGrp="1"/>
          </p:cNvSpPr>
          <p:nvPr>
            <p:ph idx="1"/>
          </p:nvPr>
        </p:nvSpPr>
        <p:spPr>
          <a:xfrm>
            <a:off x="543454" y="380075"/>
            <a:ext cx="3651466" cy="4989884"/>
          </a:xfrm>
        </p:spPr>
        <p:txBody>
          <a:bodyPr>
            <a:noAutofit/>
          </a:bodyPr>
          <a:lstStyle/>
          <a:p>
            <a:pPr marL="0" indent="0">
              <a:buNone/>
            </a:pPr>
            <a:endParaRPr lang="en-US" sz="2400" dirty="0">
              <a:latin typeface="Cooper Black" panose="0208090404030B020404" pitchFamily="18" charset="0"/>
            </a:endParaRPr>
          </a:p>
          <a:p>
            <a:pPr marL="0" indent="0">
              <a:buNone/>
            </a:pPr>
            <a:r>
              <a:rPr lang="en-US" sz="2400" dirty="0">
                <a:latin typeface="Cooper Black" panose="0208090404030B020404" pitchFamily="18" charset="0"/>
              </a:rPr>
              <a:t>The ovaries play two central roles in the female reproductive system </a:t>
            </a:r>
          </a:p>
          <a:p>
            <a:pPr marL="514350" indent="-514350">
              <a:buAutoNum type="arabicPeriod"/>
            </a:pPr>
            <a:r>
              <a:rPr lang="en-US" sz="2400" dirty="0">
                <a:latin typeface="Cooper Black" panose="0208090404030B020404" pitchFamily="18" charset="0"/>
              </a:rPr>
              <a:t>The ovaries act as glands by secreting important sex hormones including </a:t>
            </a:r>
            <a:r>
              <a:rPr lang="en-US" sz="2400" dirty="0">
                <a:solidFill>
                  <a:srgbClr val="FF0000"/>
                </a:solidFill>
                <a:latin typeface="Cooper Black" panose="0208090404030B020404" pitchFamily="18" charset="0"/>
              </a:rPr>
              <a:t>estrogen</a:t>
            </a:r>
            <a:r>
              <a:rPr lang="en-US" sz="2400" dirty="0">
                <a:latin typeface="Cooper Black" panose="0208090404030B020404" pitchFamily="18" charset="0"/>
              </a:rPr>
              <a:t> and </a:t>
            </a:r>
            <a:r>
              <a:rPr lang="en-US" sz="2400" dirty="0">
                <a:solidFill>
                  <a:srgbClr val="FF0000"/>
                </a:solidFill>
                <a:latin typeface="Cooper Black" panose="0208090404030B020404" pitchFamily="18" charset="0"/>
              </a:rPr>
              <a:t>progesterone</a:t>
            </a:r>
            <a:r>
              <a:rPr lang="en-US" sz="2400" dirty="0">
                <a:latin typeface="Cooper Black" panose="0208090404030B020404" pitchFamily="18" charset="0"/>
              </a:rPr>
              <a:t>.</a:t>
            </a:r>
          </a:p>
        </p:txBody>
      </p:sp>
      <p:sp>
        <p:nvSpPr>
          <p:cNvPr id="9" name="Teardrop 8"/>
          <p:cNvSpPr/>
          <p:nvPr/>
        </p:nvSpPr>
        <p:spPr>
          <a:xfrm rot="7687055">
            <a:off x="7140640" y="2283237"/>
            <a:ext cx="2926492" cy="2789824"/>
          </a:xfrm>
          <a:custGeom>
            <a:avLst/>
            <a:gdLst>
              <a:gd name="connsiteX0" fmla="*/ 0 w 914400"/>
              <a:gd name="connsiteY0" fmla="*/ 457200 h 914400"/>
              <a:gd name="connsiteX1" fmla="*/ 457200 w 914400"/>
              <a:gd name="connsiteY1" fmla="*/ 0 h 914400"/>
              <a:gd name="connsiteX2" fmla="*/ 914400 w 914400"/>
              <a:gd name="connsiteY2" fmla="*/ 0 h 914400"/>
              <a:gd name="connsiteX3" fmla="*/ 914400 w 914400"/>
              <a:gd name="connsiteY3" fmla="*/ 457200 h 914400"/>
              <a:gd name="connsiteX4" fmla="*/ 457200 w 914400"/>
              <a:gd name="connsiteY4" fmla="*/ 914400 h 914400"/>
              <a:gd name="connsiteX5" fmla="*/ 0 w 914400"/>
              <a:gd name="connsiteY5" fmla="*/ 457200 h 914400"/>
              <a:gd name="connsiteX0" fmla="*/ 0 w 782320"/>
              <a:gd name="connsiteY0" fmla="*/ 528320 h 915072"/>
              <a:gd name="connsiteX1" fmla="*/ 325120 w 782320"/>
              <a:gd name="connsiteY1" fmla="*/ 0 h 915072"/>
              <a:gd name="connsiteX2" fmla="*/ 782320 w 782320"/>
              <a:gd name="connsiteY2" fmla="*/ 0 h 915072"/>
              <a:gd name="connsiteX3" fmla="*/ 782320 w 782320"/>
              <a:gd name="connsiteY3" fmla="*/ 457200 h 915072"/>
              <a:gd name="connsiteX4" fmla="*/ 325120 w 782320"/>
              <a:gd name="connsiteY4" fmla="*/ 914400 h 915072"/>
              <a:gd name="connsiteX5" fmla="*/ 0 w 782320"/>
              <a:gd name="connsiteY5" fmla="*/ 528320 h 915072"/>
              <a:gd name="connsiteX0" fmla="*/ 0 w 782320"/>
              <a:gd name="connsiteY0" fmla="*/ 528320 h 915072"/>
              <a:gd name="connsiteX1" fmla="*/ 325120 w 782320"/>
              <a:gd name="connsiteY1" fmla="*/ 0 h 915072"/>
              <a:gd name="connsiteX2" fmla="*/ 782320 w 782320"/>
              <a:gd name="connsiteY2" fmla="*/ 0 h 915072"/>
              <a:gd name="connsiteX3" fmla="*/ 660400 w 782320"/>
              <a:gd name="connsiteY3" fmla="*/ 457200 h 915072"/>
              <a:gd name="connsiteX4" fmla="*/ 325120 w 782320"/>
              <a:gd name="connsiteY4" fmla="*/ 914400 h 915072"/>
              <a:gd name="connsiteX5" fmla="*/ 0 w 782320"/>
              <a:gd name="connsiteY5" fmla="*/ 528320 h 915072"/>
              <a:gd name="connsiteX0" fmla="*/ 0 w 690880"/>
              <a:gd name="connsiteY0" fmla="*/ 558800 h 945552"/>
              <a:gd name="connsiteX1" fmla="*/ 325120 w 690880"/>
              <a:gd name="connsiteY1" fmla="*/ 30480 h 945552"/>
              <a:gd name="connsiteX2" fmla="*/ 690880 w 690880"/>
              <a:gd name="connsiteY2" fmla="*/ 0 h 945552"/>
              <a:gd name="connsiteX3" fmla="*/ 660400 w 690880"/>
              <a:gd name="connsiteY3" fmla="*/ 487680 h 945552"/>
              <a:gd name="connsiteX4" fmla="*/ 325120 w 690880"/>
              <a:gd name="connsiteY4" fmla="*/ 944880 h 945552"/>
              <a:gd name="connsiteX5" fmla="*/ 0 w 690880"/>
              <a:gd name="connsiteY5" fmla="*/ 558800 h 945552"/>
              <a:gd name="connsiteX0" fmla="*/ 0 w 690880"/>
              <a:gd name="connsiteY0" fmla="*/ 616865 h 1003617"/>
              <a:gd name="connsiteX1" fmla="*/ 325120 w 690880"/>
              <a:gd name="connsiteY1" fmla="*/ 88545 h 1003617"/>
              <a:gd name="connsiteX2" fmla="*/ 690880 w 690880"/>
              <a:gd name="connsiteY2" fmla="*/ 58065 h 1003617"/>
              <a:gd name="connsiteX3" fmla="*/ 660400 w 690880"/>
              <a:gd name="connsiteY3" fmla="*/ 545745 h 1003617"/>
              <a:gd name="connsiteX4" fmla="*/ 325120 w 690880"/>
              <a:gd name="connsiteY4" fmla="*/ 1002945 h 1003617"/>
              <a:gd name="connsiteX5" fmla="*/ 0 w 690880"/>
              <a:gd name="connsiteY5" fmla="*/ 616865 h 1003617"/>
              <a:gd name="connsiteX0" fmla="*/ 0 w 762412"/>
              <a:gd name="connsiteY0" fmla="*/ 616865 h 1003617"/>
              <a:gd name="connsiteX1" fmla="*/ 325120 w 762412"/>
              <a:gd name="connsiteY1" fmla="*/ 88545 h 1003617"/>
              <a:gd name="connsiteX2" fmla="*/ 690880 w 762412"/>
              <a:gd name="connsiteY2" fmla="*/ 58065 h 1003617"/>
              <a:gd name="connsiteX3" fmla="*/ 660400 w 762412"/>
              <a:gd name="connsiteY3" fmla="*/ 545745 h 1003617"/>
              <a:gd name="connsiteX4" fmla="*/ 325120 w 762412"/>
              <a:gd name="connsiteY4" fmla="*/ 1002945 h 1003617"/>
              <a:gd name="connsiteX5" fmla="*/ 0 w 762412"/>
              <a:gd name="connsiteY5" fmla="*/ 616865 h 100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412" h="1003617">
                <a:moveTo>
                  <a:pt x="0" y="616865"/>
                </a:moveTo>
                <a:cubicBezTo>
                  <a:pt x="0" y="364360"/>
                  <a:pt x="72615" y="88545"/>
                  <a:pt x="325120" y="88545"/>
                </a:cubicBezTo>
                <a:cubicBezTo>
                  <a:pt x="447040" y="78385"/>
                  <a:pt x="416560" y="-84175"/>
                  <a:pt x="690880" y="58065"/>
                </a:cubicBezTo>
                <a:cubicBezTo>
                  <a:pt x="863600" y="403505"/>
                  <a:pt x="670560" y="383185"/>
                  <a:pt x="660400" y="545745"/>
                </a:cubicBezTo>
                <a:cubicBezTo>
                  <a:pt x="660400" y="798250"/>
                  <a:pt x="435187" y="991092"/>
                  <a:pt x="325120" y="1002945"/>
                </a:cubicBezTo>
                <a:cubicBezTo>
                  <a:pt x="215053" y="1014798"/>
                  <a:pt x="0" y="869370"/>
                  <a:pt x="0" y="616865"/>
                </a:cubicBezTo>
                <a:close/>
              </a:path>
            </a:pathLst>
          </a:custGeom>
          <a:gradFill flip="none" rotWithShape="1">
            <a:gsLst>
              <a:gs pos="1000">
                <a:schemeClr val="accent2">
                  <a:alpha val="80000"/>
                  <a:lumMod val="36000"/>
                  <a:lumOff val="64000"/>
                </a:schemeClr>
              </a:gs>
              <a:gs pos="0">
                <a:schemeClr val="accent2">
                  <a:lumMod val="40000"/>
                  <a:lumOff val="60000"/>
                  <a:shade val="30000"/>
                  <a:satMod val="115000"/>
                </a:schemeClr>
              </a:gs>
              <a:gs pos="10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11"/>
          <p:cNvSpPr/>
          <p:nvPr/>
        </p:nvSpPr>
        <p:spPr>
          <a:xfrm>
            <a:off x="8136709" y="1013480"/>
            <a:ext cx="4126065" cy="5710757"/>
          </a:xfrm>
          <a:custGeom>
            <a:avLst/>
            <a:gdLst>
              <a:gd name="connsiteX0" fmla="*/ 1451 w 4126065"/>
              <a:gd name="connsiteY0" fmla="*/ 1231880 h 5710757"/>
              <a:gd name="connsiteX1" fmla="*/ 397691 w 4126065"/>
              <a:gd name="connsiteY1" fmla="*/ 520680 h 5710757"/>
              <a:gd name="connsiteX2" fmla="*/ 926011 w 4126065"/>
              <a:gd name="connsiteY2" fmla="*/ 43160 h 5710757"/>
              <a:gd name="connsiteX3" fmla="*/ 1362891 w 4126065"/>
              <a:gd name="connsiteY3" fmla="*/ 43160 h 5710757"/>
              <a:gd name="connsiteX4" fmla="*/ 1860731 w 4126065"/>
              <a:gd name="connsiteY4" fmla="*/ 226040 h 5710757"/>
              <a:gd name="connsiteX5" fmla="*/ 2053771 w 4126065"/>
              <a:gd name="connsiteY5" fmla="*/ 581640 h 5710757"/>
              <a:gd name="connsiteX6" fmla="*/ 2196011 w 4126065"/>
              <a:gd name="connsiteY6" fmla="*/ 1374120 h 5710757"/>
              <a:gd name="connsiteX7" fmla="*/ 2328091 w 4126065"/>
              <a:gd name="connsiteY7" fmla="*/ 3009880 h 5710757"/>
              <a:gd name="connsiteX8" fmla="*/ 2378891 w 4126065"/>
              <a:gd name="connsiteY8" fmla="*/ 4483080 h 5710757"/>
              <a:gd name="connsiteX9" fmla="*/ 3648891 w 4126065"/>
              <a:gd name="connsiteY9" fmla="*/ 5082520 h 5710757"/>
              <a:gd name="connsiteX10" fmla="*/ 4045131 w 4126065"/>
              <a:gd name="connsiteY10" fmla="*/ 5113000 h 5710757"/>
              <a:gd name="connsiteX11" fmla="*/ 4034971 w 4126065"/>
              <a:gd name="connsiteY11" fmla="*/ 5651480 h 5710757"/>
              <a:gd name="connsiteX12" fmla="*/ 3090091 w 4126065"/>
              <a:gd name="connsiteY12" fmla="*/ 5661640 h 5710757"/>
              <a:gd name="connsiteX13" fmla="*/ 2267131 w 4126065"/>
              <a:gd name="connsiteY13" fmla="*/ 5336520 h 5710757"/>
              <a:gd name="connsiteX14" fmla="*/ 1789611 w 4126065"/>
              <a:gd name="connsiteY14" fmla="*/ 4909800 h 5710757"/>
              <a:gd name="connsiteX15" fmla="*/ 1667691 w 4126065"/>
              <a:gd name="connsiteY15" fmla="*/ 3680440 h 5710757"/>
              <a:gd name="connsiteX16" fmla="*/ 1809931 w 4126065"/>
              <a:gd name="connsiteY16" fmla="*/ 2766040 h 5710757"/>
              <a:gd name="connsiteX17" fmla="*/ 1840411 w 4126065"/>
              <a:gd name="connsiteY17" fmla="*/ 2227560 h 5710757"/>
              <a:gd name="connsiteX18" fmla="*/ 1718491 w 4126065"/>
              <a:gd name="connsiteY18" fmla="*/ 1719560 h 5710757"/>
              <a:gd name="connsiteX19" fmla="*/ 1647371 w 4126065"/>
              <a:gd name="connsiteY19" fmla="*/ 1211560 h 5710757"/>
              <a:gd name="connsiteX20" fmla="*/ 1505131 w 4126065"/>
              <a:gd name="connsiteY20" fmla="*/ 713720 h 5710757"/>
              <a:gd name="connsiteX21" fmla="*/ 1393371 w 4126065"/>
              <a:gd name="connsiteY21" fmla="*/ 713720 h 5710757"/>
              <a:gd name="connsiteX22" fmla="*/ 1251131 w 4126065"/>
              <a:gd name="connsiteY22" fmla="*/ 886440 h 5710757"/>
              <a:gd name="connsiteX23" fmla="*/ 1210491 w 4126065"/>
              <a:gd name="connsiteY23" fmla="*/ 1130280 h 5710757"/>
              <a:gd name="connsiteX24" fmla="*/ 1230811 w 4126065"/>
              <a:gd name="connsiteY24" fmla="*/ 1445240 h 5710757"/>
              <a:gd name="connsiteX25" fmla="*/ 926011 w 4126065"/>
              <a:gd name="connsiteY25" fmla="*/ 1221720 h 5710757"/>
              <a:gd name="connsiteX26" fmla="*/ 611051 w 4126065"/>
              <a:gd name="connsiteY26" fmla="*/ 1150600 h 5710757"/>
              <a:gd name="connsiteX27" fmla="*/ 275771 w 4126065"/>
              <a:gd name="connsiteY27" fmla="*/ 1201400 h 5710757"/>
              <a:gd name="connsiteX28" fmla="*/ 1451 w 4126065"/>
              <a:gd name="connsiteY28" fmla="*/ 1231880 h 571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26065" h="5710757">
                <a:moveTo>
                  <a:pt x="1451" y="1231880"/>
                </a:moveTo>
                <a:cubicBezTo>
                  <a:pt x="21771" y="1118427"/>
                  <a:pt x="243598" y="718800"/>
                  <a:pt x="397691" y="520680"/>
                </a:cubicBezTo>
                <a:cubicBezTo>
                  <a:pt x="551784" y="322560"/>
                  <a:pt x="765145" y="122747"/>
                  <a:pt x="926011" y="43160"/>
                </a:cubicBezTo>
                <a:cubicBezTo>
                  <a:pt x="1086877" y="-36427"/>
                  <a:pt x="1207104" y="12680"/>
                  <a:pt x="1362891" y="43160"/>
                </a:cubicBezTo>
                <a:cubicBezTo>
                  <a:pt x="1518678" y="73640"/>
                  <a:pt x="1745584" y="136293"/>
                  <a:pt x="1860731" y="226040"/>
                </a:cubicBezTo>
                <a:cubicBezTo>
                  <a:pt x="1975878" y="315787"/>
                  <a:pt x="1997891" y="390293"/>
                  <a:pt x="2053771" y="581640"/>
                </a:cubicBezTo>
                <a:cubicBezTo>
                  <a:pt x="2109651" y="772987"/>
                  <a:pt x="2150291" y="969413"/>
                  <a:pt x="2196011" y="1374120"/>
                </a:cubicBezTo>
                <a:cubicBezTo>
                  <a:pt x="2241731" y="1778827"/>
                  <a:pt x="2297611" y="2491720"/>
                  <a:pt x="2328091" y="3009880"/>
                </a:cubicBezTo>
                <a:cubicBezTo>
                  <a:pt x="2358571" y="3528040"/>
                  <a:pt x="2158758" y="4137640"/>
                  <a:pt x="2378891" y="4483080"/>
                </a:cubicBezTo>
                <a:cubicBezTo>
                  <a:pt x="2599024" y="4828520"/>
                  <a:pt x="3371184" y="4977533"/>
                  <a:pt x="3648891" y="5082520"/>
                </a:cubicBezTo>
                <a:cubicBezTo>
                  <a:pt x="3926598" y="5187507"/>
                  <a:pt x="3980784" y="5018173"/>
                  <a:pt x="4045131" y="5113000"/>
                </a:cubicBezTo>
                <a:cubicBezTo>
                  <a:pt x="4109478" y="5207827"/>
                  <a:pt x="4194144" y="5560040"/>
                  <a:pt x="4034971" y="5651480"/>
                </a:cubicBezTo>
                <a:cubicBezTo>
                  <a:pt x="3875798" y="5742920"/>
                  <a:pt x="3384731" y="5714133"/>
                  <a:pt x="3090091" y="5661640"/>
                </a:cubicBezTo>
                <a:cubicBezTo>
                  <a:pt x="2795451" y="5609147"/>
                  <a:pt x="2483877" y="5461827"/>
                  <a:pt x="2267131" y="5336520"/>
                </a:cubicBezTo>
                <a:cubicBezTo>
                  <a:pt x="2050385" y="5211213"/>
                  <a:pt x="1889518" y="5185813"/>
                  <a:pt x="1789611" y="4909800"/>
                </a:cubicBezTo>
                <a:cubicBezTo>
                  <a:pt x="1689704" y="4633787"/>
                  <a:pt x="1664304" y="4037733"/>
                  <a:pt x="1667691" y="3680440"/>
                </a:cubicBezTo>
                <a:cubicBezTo>
                  <a:pt x="1671078" y="3323147"/>
                  <a:pt x="1781144" y="3008187"/>
                  <a:pt x="1809931" y="2766040"/>
                </a:cubicBezTo>
                <a:cubicBezTo>
                  <a:pt x="1838718" y="2523893"/>
                  <a:pt x="1855651" y="2401973"/>
                  <a:pt x="1840411" y="2227560"/>
                </a:cubicBezTo>
                <a:cubicBezTo>
                  <a:pt x="1825171" y="2053147"/>
                  <a:pt x="1750664" y="1888893"/>
                  <a:pt x="1718491" y="1719560"/>
                </a:cubicBezTo>
                <a:cubicBezTo>
                  <a:pt x="1686318" y="1550227"/>
                  <a:pt x="1682931" y="1379200"/>
                  <a:pt x="1647371" y="1211560"/>
                </a:cubicBezTo>
                <a:cubicBezTo>
                  <a:pt x="1611811" y="1043920"/>
                  <a:pt x="1547464" y="796693"/>
                  <a:pt x="1505131" y="713720"/>
                </a:cubicBezTo>
                <a:cubicBezTo>
                  <a:pt x="1462798" y="630747"/>
                  <a:pt x="1435704" y="684933"/>
                  <a:pt x="1393371" y="713720"/>
                </a:cubicBezTo>
                <a:cubicBezTo>
                  <a:pt x="1351038" y="742507"/>
                  <a:pt x="1281611" y="817013"/>
                  <a:pt x="1251131" y="886440"/>
                </a:cubicBezTo>
                <a:cubicBezTo>
                  <a:pt x="1220651" y="955867"/>
                  <a:pt x="1213878" y="1037147"/>
                  <a:pt x="1210491" y="1130280"/>
                </a:cubicBezTo>
                <a:cubicBezTo>
                  <a:pt x="1207104" y="1223413"/>
                  <a:pt x="1278224" y="1430000"/>
                  <a:pt x="1230811" y="1445240"/>
                </a:cubicBezTo>
                <a:cubicBezTo>
                  <a:pt x="1183398" y="1460480"/>
                  <a:pt x="1029304" y="1270827"/>
                  <a:pt x="926011" y="1221720"/>
                </a:cubicBezTo>
                <a:cubicBezTo>
                  <a:pt x="822718" y="1172613"/>
                  <a:pt x="719424" y="1153987"/>
                  <a:pt x="611051" y="1150600"/>
                </a:cubicBezTo>
                <a:cubicBezTo>
                  <a:pt x="502678" y="1147213"/>
                  <a:pt x="372291" y="1191240"/>
                  <a:pt x="275771" y="1201400"/>
                </a:cubicBezTo>
                <a:cubicBezTo>
                  <a:pt x="179251" y="1211560"/>
                  <a:pt x="-18869" y="1345333"/>
                  <a:pt x="1451" y="1231880"/>
                </a:cubicBezTo>
                <a:close/>
              </a:path>
            </a:pathLst>
          </a:cu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100000" b="100000"/>
            </a:path>
            <a:tileRect t="-100000" r="-100000"/>
          </a:gra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8229850" y="5226878"/>
            <a:ext cx="870445" cy="1631122"/>
          </a:xfrm>
          <a:custGeom>
            <a:avLst/>
            <a:gdLst>
              <a:gd name="connsiteX0" fmla="*/ 0 w 710949"/>
              <a:gd name="connsiteY0" fmla="*/ 118494 h 1560002"/>
              <a:gd name="connsiteX1" fmla="*/ 118494 w 710949"/>
              <a:gd name="connsiteY1" fmla="*/ 0 h 1560002"/>
              <a:gd name="connsiteX2" fmla="*/ 592455 w 710949"/>
              <a:gd name="connsiteY2" fmla="*/ 0 h 1560002"/>
              <a:gd name="connsiteX3" fmla="*/ 710949 w 710949"/>
              <a:gd name="connsiteY3" fmla="*/ 118494 h 1560002"/>
              <a:gd name="connsiteX4" fmla="*/ 710949 w 710949"/>
              <a:gd name="connsiteY4" fmla="*/ 1441508 h 1560002"/>
              <a:gd name="connsiteX5" fmla="*/ 592455 w 710949"/>
              <a:gd name="connsiteY5" fmla="*/ 1560002 h 1560002"/>
              <a:gd name="connsiteX6" fmla="*/ 118494 w 710949"/>
              <a:gd name="connsiteY6" fmla="*/ 1560002 h 1560002"/>
              <a:gd name="connsiteX7" fmla="*/ 0 w 710949"/>
              <a:gd name="connsiteY7" fmla="*/ 1441508 h 1560002"/>
              <a:gd name="connsiteX8" fmla="*/ 0 w 710949"/>
              <a:gd name="connsiteY8" fmla="*/ 118494 h 1560002"/>
              <a:gd name="connsiteX0" fmla="*/ 0 w 710949"/>
              <a:gd name="connsiteY0" fmla="*/ 118494 h 1560002"/>
              <a:gd name="connsiteX1" fmla="*/ 118494 w 710949"/>
              <a:gd name="connsiteY1" fmla="*/ 0 h 1560002"/>
              <a:gd name="connsiteX2" fmla="*/ 592455 w 710949"/>
              <a:gd name="connsiteY2" fmla="*/ 0 h 1560002"/>
              <a:gd name="connsiteX3" fmla="*/ 680469 w 710949"/>
              <a:gd name="connsiteY3" fmla="*/ 362334 h 1560002"/>
              <a:gd name="connsiteX4" fmla="*/ 710949 w 710949"/>
              <a:gd name="connsiteY4" fmla="*/ 1441508 h 1560002"/>
              <a:gd name="connsiteX5" fmla="*/ 592455 w 710949"/>
              <a:gd name="connsiteY5" fmla="*/ 1560002 h 1560002"/>
              <a:gd name="connsiteX6" fmla="*/ 118494 w 710949"/>
              <a:gd name="connsiteY6" fmla="*/ 1560002 h 1560002"/>
              <a:gd name="connsiteX7" fmla="*/ 0 w 710949"/>
              <a:gd name="connsiteY7" fmla="*/ 1441508 h 1560002"/>
              <a:gd name="connsiteX8" fmla="*/ 0 w 710949"/>
              <a:gd name="connsiteY8" fmla="*/ 118494 h 1560002"/>
              <a:gd name="connsiteX0" fmla="*/ 0 w 728205"/>
              <a:gd name="connsiteY0" fmla="*/ 189614 h 1631122"/>
              <a:gd name="connsiteX1" fmla="*/ 118494 w 728205"/>
              <a:gd name="connsiteY1" fmla="*/ 71120 h 1631122"/>
              <a:gd name="connsiteX2" fmla="*/ 704215 w 728205"/>
              <a:gd name="connsiteY2" fmla="*/ 0 h 1631122"/>
              <a:gd name="connsiteX3" fmla="*/ 680469 w 728205"/>
              <a:gd name="connsiteY3" fmla="*/ 433454 h 1631122"/>
              <a:gd name="connsiteX4" fmla="*/ 710949 w 728205"/>
              <a:gd name="connsiteY4" fmla="*/ 1512628 h 1631122"/>
              <a:gd name="connsiteX5" fmla="*/ 592455 w 728205"/>
              <a:gd name="connsiteY5" fmla="*/ 1631122 h 1631122"/>
              <a:gd name="connsiteX6" fmla="*/ 118494 w 728205"/>
              <a:gd name="connsiteY6" fmla="*/ 1631122 h 1631122"/>
              <a:gd name="connsiteX7" fmla="*/ 0 w 728205"/>
              <a:gd name="connsiteY7" fmla="*/ 1512628 h 1631122"/>
              <a:gd name="connsiteX8" fmla="*/ 0 w 728205"/>
              <a:gd name="connsiteY8" fmla="*/ 189614 h 1631122"/>
              <a:gd name="connsiteX0" fmla="*/ 0 w 728205"/>
              <a:gd name="connsiteY0" fmla="*/ 189614 h 1631122"/>
              <a:gd name="connsiteX1" fmla="*/ 118494 w 728205"/>
              <a:gd name="connsiteY1" fmla="*/ 71120 h 1631122"/>
              <a:gd name="connsiteX2" fmla="*/ 704215 w 728205"/>
              <a:gd name="connsiteY2" fmla="*/ 0 h 1631122"/>
              <a:gd name="connsiteX3" fmla="*/ 680469 w 728205"/>
              <a:gd name="connsiteY3" fmla="*/ 433454 h 1631122"/>
              <a:gd name="connsiteX4" fmla="*/ 710949 w 728205"/>
              <a:gd name="connsiteY4" fmla="*/ 1512628 h 1631122"/>
              <a:gd name="connsiteX5" fmla="*/ 592455 w 728205"/>
              <a:gd name="connsiteY5" fmla="*/ 1631122 h 1631122"/>
              <a:gd name="connsiteX6" fmla="*/ 118494 w 728205"/>
              <a:gd name="connsiteY6" fmla="*/ 1631122 h 1631122"/>
              <a:gd name="connsiteX7" fmla="*/ 0 w 728205"/>
              <a:gd name="connsiteY7" fmla="*/ 1512628 h 1631122"/>
              <a:gd name="connsiteX8" fmla="*/ 0 w 728205"/>
              <a:gd name="connsiteY8" fmla="*/ 189614 h 1631122"/>
              <a:gd name="connsiteX0" fmla="*/ 0 w 728205"/>
              <a:gd name="connsiteY0" fmla="*/ 189614 h 1631122"/>
              <a:gd name="connsiteX1" fmla="*/ 128654 w 728205"/>
              <a:gd name="connsiteY1" fmla="*/ 121920 h 1631122"/>
              <a:gd name="connsiteX2" fmla="*/ 704215 w 728205"/>
              <a:gd name="connsiteY2" fmla="*/ 0 h 1631122"/>
              <a:gd name="connsiteX3" fmla="*/ 680469 w 728205"/>
              <a:gd name="connsiteY3" fmla="*/ 433454 h 1631122"/>
              <a:gd name="connsiteX4" fmla="*/ 710949 w 728205"/>
              <a:gd name="connsiteY4" fmla="*/ 1512628 h 1631122"/>
              <a:gd name="connsiteX5" fmla="*/ 592455 w 728205"/>
              <a:gd name="connsiteY5" fmla="*/ 1631122 h 1631122"/>
              <a:gd name="connsiteX6" fmla="*/ 118494 w 728205"/>
              <a:gd name="connsiteY6" fmla="*/ 1631122 h 1631122"/>
              <a:gd name="connsiteX7" fmla="*/ 0 w 728205"/>
              <a:gd name="connsiteY7" fmla="*/ 1512628 h 1631122"/>
              <a:gd name="connsiteX8" fmla="*/ 0 w 728205"/>
              <a:gd name="connsiteY8" fmla="*/ 189614 h 1631122"/>
              <a:gd name="connsiteX0" fmla="*/ 0 w 799325"/>
              <a:gd name="connsiteY0" fmla="*/ 148974 h 1631122"/>
              <a:gd name="connsiteX1" fmla="*/ 199774 w 799325"/>
              <a:gd name="connsiteY1" fmla="*/ 121920 h 1631122"/>
              <a:gd name="connsiteX2" fmla="*/ 775335 w 799325"/>
              <a:gd name="connsiteY2" fmla="*/ 0 h 1631122"/>
              <a:gd name="connsiteX3" fmla="*/ 751589 w 799325"/>
              <a:gd name="connsiteY3" fmla="*/ 433454 h 1631122"/>
              <a:gd name="connsiteX4" fmla="*/ 782069 w 799325"/>
              <a:gd name="connsiteY4" fmla="*/ 1512628 h 1631122"/>
              <a:gd name="connsiteX5" fmla="*/ 663575 w 799325"/>
              <a:gd name="connsiteY5" fmla="*/ 1631122 h 1631122"/>
              <a:gd name="connsiteX6" fmla="*/ 189614 w 799325"/>
              <a:gd name="connsiteY6" fmla="*/ 1631122 h 1631122"/>
              <a:gd name="connsiteX7" fmla="*/ 71120 w 799325"/>
              <a:gd name="connsiteY7" fmla="*/ 1512628 h 1631122"/>
              <a:gd name="connsiteX8" fmla="*/ 0 w 799325"/>
              <a:gd name="connsiteY8" fmla="*/ 148974 h 1631122"/>
              <a:gd name="connsiteX0" fmla="*/ 0 w 870445"/>
              <a:gd name="connsiteY0" fmla="*/ 98174 h 1631122"/>
              <a:gd name="connsiteX1" fmla="*/ 270894 w 870445"/>
              <a:gd name="connsiteY1" fmla="*/ 121920 h 1631122"/>
              <a:gd name="connsiteX2" fmla="*/ 846455 w 870445"/>
              <a:gd name="connsiteY2" fmla="*/ 0 h 1631122"/>
              <a:gd name="connsiteX3" fmla="*/ 822709 w 870445"/>
              <a:gd name="connsiteY3" fmla="*/ 433454 h 1631122"/>
              <a:gd name="connsiteX4" fmla="*/ 853189 w 870445"/>
              <a:gd name="connsiteY4" fmla="*/ 1512628 h 1631122"/>
              <a:gd name="connsiteX5" fmla="*/ 734695 w 870445"/>
              <a:gd name="connsiteY5" fmla="*/ 1631122 h 1631122"/>
              <a:gd name="connsiteX6" fmla="*/ 260734 w 870445"/>
              <a:gd name="connsiteY6" fmla="*/ 1631122 h 1631122"/>
              <a:gd name="connsiteX7" fmla="*/ 142240 w 870445"/>
              <a:gd name="connsiteY7" fmla="*/ 1512628 h 1631122"/>
              <a:gd name="connsiteX8" fmla="*/ 0 w 870445"/>
              <a:gd name="connsiteY8" fmla="*/ 98174 h 1631122"/>
              <a:gd name="connsiteX0" fmla="*/ 0 w 870445"/>
              <a:gd name="connsiteY0" fmla="*/ 98174 h 1631122"/>
              <a:gd name="connsiteX1" fmla="*/ 270894 w 870445"/>
              <a:gd name="connsiteY1" fmla="*/ 121920 h 1631122"/>
              <a:gd name="connsiteX2" fmla="*/ 846455 w 870445"/>
              <a:gd name="connsiteY2" fmla="*/ 0 h 1631122"/>
              <a:gd name="connsiteX3" fmla="*/ 822709 w 870445"/>
              <a:gd name="connsiteY3" fmla="*/ 433454 h 1631122"/>
              <a:gd name="connsiteX4" fmla="*/ 853189 w 870445"/>
              <a:gd name="connsiteY4" fmla="*/ 1512628 h 1631122"/>
              <a:gd name="connsiteX5" fmla="*/ 734695 w 870445"/>
              <a:gd name="connsiteY5" fmla="*/ 1631122 h 1631122"/>
              <a:gd name="connsiteX6" fmla="*/ 260734 w 870445"/>
              <a:gd name="connsiteY6" fmla="*/ 1631122 h 1631122"/>
              <a:gd name="connsiteX7" fmla="*/ 142240 w 870445"/>
              <a:gd name="connsiteY7" fmla="*/ 1512628 h 1631122"/>
              <a:gd name="connsiteX8" fmla="*/ 0 w 870445"/>
              <a:gd name="connsiteY8" fmla="*/ 98174 h 1631122"/>
              <a:gd name="connsiteX0" fmla="*/ 0 w 870445"/>
              <a:gd name="connsiteY0" fmla="*/ 98174 h 1631122"/>
              <a:gd name="connsiteX1" fmla="*/ 270894 w 870445"/>
              <a:gd name="connsiteY1" fmla="*/ 121920 h 1631122"/>
              <a:gd name="connsiteX2" fmla="*/ 846455 w 870445"/>
              <a:gd name="connsiteY2" fmla="*/ 0 h 1631122"/>
              <a:gd name="connsiteX3" fmla="*/ 822709 w 870445"/>
              <a:gd name="connsiteY3" fmla="*/ 433454 h 1631122"/>
              <a:gd name="connsiteX4" fmla="*/ 853189 w 870445"/>
              <a:gd name="connsiteY4" fmla="*/ 1512628 h 1631122"/>
              <a:gd name="connsiteX5" fmla="*/ 734695 w 870445"/>
              <a:gd name="connsiteY5" fmla="*/ 1631122 h 1631122"/>
              <a:gd name="connsiteX6" fmla="*/ 260734 w 870445"/>
              <a:gd name="connsiteY6" fmla="*/ 1631122 h 1631122"/>
              <a:gd name="connsiteX7" fmla="*/ 142240 w 870445"/>
              <a:gd name="connsiteY7" fmla="*/ 1512628 h 1631122"/>
              <a:gd name="connsiteX8" fmla="*/ 0 w 870445"/>
              <a:gd name="connsiteY8" fmla="*/ 98174 h 163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445" h="1631122">
                <a:moveTo>
                  <a:pt x="0" y="98174"/>
                </a:moveTo>
                <a:cubicBezTo>
                  <a:pt x="0" y="32732"/>
                  <a:pt x="205452" y="121920"/>
                  <a:pt x="270894" y="121920"/>
                </a:cubicBezTo>
                <a:cubicBezTo>
                  <a:pt x="466134" y="98213"/>
                  <a:pt x="590255" y="104987"/>
                  <a:pt x="846455" y="0"/>
                </a:cubicBezTo>
                <a:cubicBezTo>
                  <a:pt x="911897" y="0"/>
                  <a:pt x="822709" y="368012"/>
                  <a:pt x="822709" y="433454"/>
                </a:cubicBezTo>
                <a:cubicBezTo>
                  <a:pt x="731269" y="1067499"/>
                  <a:pt x="853189" y="1071623"/>
                  <a:pt x="853189" y="1512628"/>
                </a:cubicBezTo>
                <a:cubicBezTo>
                  <a:pt x="853189" y="1578070"/>
                  <a:pt x="800137" y="1631122"/>
                  <a:pt x="734695" y="1631122"/>
                </a:cubicBezTo>
                <a:lnTo>
                  <a:pt x="260734" y="1631122"/>
                </a:lnTo>
                <a:cubicBezTo>
                  <a:pt x="195292" y="1631122"/>
                  <a:pt x="142240" y="1578070"/>
                  <a:pt x="142240" y="1512628"/>
                </a:cubicBezTo>
                <a:cubicBezTo>
                  <a:pt x="94827" y="1041143"/>
                  <a:pt x="260773" y="823659"/>
                  <a:pt x="0" y="98174"/>
                </a:cubicBezTo>
                <a:close/>
              </a:path>
            </a:pathLst>
          </a:custGeom>
          <a:gradFill>
            <a:gsLst>
              <a:gs pos="0">
                <a:schemeClr val="accent2">
                  <a:lumMod val="20000"/>
                  <a:lumOff val="80000"/>
                </a:schemeClr>
              </a:gs>
              <a:gs pos="39000">
                <a:schemeClr val="accent2">
                  <a:lumMod val="40000"/>
                  <a:lumOff val="60000"/>
                </a:schemeClr>
              </a:gs>
              <a:gs pos="83000">
                <a:schemeClr val="accent2">
                  <a:lumMod val="20000"/>
                  <a:lumOff val="80000"/>
                </a:schemeClr>
              </a:gs>
              <a:gs pos="100000">
                <a:schemeClr val="accent2">
                  <a:lumMod val="20000"/>
                  <a:lumOff val="80000"/>
                </a:schemeClr>
              </a:gs>
            </a:gsLst>
            <a:lin ang="54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p:nvPr/>
        </p:nvSpPr>
        <p:spPr>
          <a:xfrm rot="19525127">
            <a:off x="7893878" y="2555240"/>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val 10"/>
          <p:cNvSpPr/>
          <p:nvPr/>
        </p:nvSpPr>
        <p:spPr>
          <a:xfrm rot="19525127">
            <a:off x="8255333" y="2699819"/>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val 12"/>
          <p:cNvSpPr/>
          <p:nvPr/>
        </p:nvSpPr>
        <p:spPr>
          <a:xfrm rot="19525127">
            <a:off x="8953437" y="2638572"/>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Oval 14"/>
          <p:cNvSpPr/>
          <p:nvPr/>
        </p:nvSpPr>
        <p:spPr>
          <a:xfrm rot="19525127">
            <a:off x="7864433" y="3133877"/>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val 15"/>
          <p:cNvSpPr/>
          <p:nvPr/>
        </p:nvSpPr>
        <p:spPr>
          <a:xfrm rot="19525127">
            <a:off x="8503478" y="3164840"/>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Oval 16"/>
          <p:cNvSpPr/>
          <p:nvPr/>
        </p:nvSpPr>
        <p:spPr>
          <a:xfrm rot="19525127">
            <a:off x="8604385" y="2494390"/>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val 17"/>
          <p:cNvSpPr/>
          <p:nvPr/>
        </p:nvSpPr>
        <p:spPr>
          <a:xfrm rot="19525127">
            <a:off x="8421438" y="3581106"/>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Oval 18"/>
          <p:cNvSpPr/>
          <p:nvPr/>
        </p:nvSpPr>
        <p:spPr>
          <a:xfrm rot="19525127">
            <a:off x="7902902" y="3723496"/>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val 19"/>
          <p:cNvSpPr/>
          <p:nvPr/>
        </p:nvSpPr>
        <p:spPr>
          <a:xfrm rot="19525127">
            <a:off x="8887226" y="3112204"/>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Oval 20"/>
          <p:cNvSpPr/>
          <p:nvPr/>
        </p:nvSpPr>
        <p:spPr>
          <a:xfrm rot="19525127">
            <a:off x="8578772" y="4422674"/>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Oval 21"/>
          <p:cNvSpPr/>
          <p:nvPr/>
        </p:nvSpPr>
        <p:spPr>
          <a:xfrm rot="19525127">
            <a:off x="8148078" y="4209687"/>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Oval 22"/>
          <p:cNvSpPr/>
          <p:nvPr/>
        </p:nvSpPr>
        <p:spPr>
          <a:xfrm rot="19525127">
            <a:off x="9417973" y="2975418"/>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Oval 23"/>
          <p:cNvSpPr/>
          <p:nvPr/>
        </p:nvSpPr>
        <p:spPr>
          <a:xfrm rot="19525127">
            <a:off x="8775933" y="4014204"/>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Oval 24"/>
          <p:cNvSpPr/>
          <p:nvPr/>
        </p:nvSpPr>
        <p:spPr>
          <a:xfrm rot="19525127">
            <a:off x="8329099" y="4820467"/>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Oval 25"/>
          <p:cNvSpPr/>
          <p:nvPr/>
        </p:nvSpPr>
        <p:spPr>
          <a:xfrm rot="19525127">
            <a:off x="9049293" y="3589453"/>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Oval 26"/>
          <p:cNvSpPr/>
          <p:nvPr/>
        </p:nvSpPr>
        <p:spPr>
          <a:xfrm rot="19525127">
            <a:off x="9470337" y="3421922"/>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Oval 27"/>
          <p:cNvSpPr/>
          <p:nvPr/>
        </p:nvSpPr>
        <p:spPr>
          <a:xfrm rot="19525127">
            <a:off x="9081554" y="4412467"/>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ircular Arrow 6"/>
          <p:cNvSpPr/>
          <p:nvPr/>
        </p:nvSpPr>
        <p:spPr>
          <a:xfrm rot="8949680">
            <a:off x="6480029" y="2860091"/>
            <a:ext cx="1869025" cy="1811040"/>
          </a:xfrm>
          <a:prstGeom prst="circularArrow">
            <a:avLst>
              <a:gd name="adj1" fmla="val 12500"/>
              <a:gd name="adj2" fmla="val 1142319"/>
              <a:gd name="adj3" fmla="val 20457681"/>
              <a:gd name="adj4" fmla="val 14078106"/>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itle 1"/>
          <p:cNvSpPr txBox="1">
            <a:spLocks/>
          </p:cNvSpPr>
          <p:nvPr/>
        </p:nvSpPr>
        <p:spPr>
          <a:xfrm>
            <a:off x="6675952" y="4495964"/>
            <a:ext cx="1473856" cy="593073"/>
          </a:xfrm>
          <a:prstGeom prst="rect">
            <a:avLst/>
          </a:prstGeom>
          <a:gradFill flip="none" rotWithShape="1">
            <a:gsLst>
              <a:gs pos="0">
                <a:schemeClr val="accent1">
                  <a:tint val="66000"/>
                  <a:satMod val="160000"/>
                  <a:alpha val="0"/>
                </a:schemeClr>
              </a:gs>
              <a:gs pos="50000">
                <a:schemeClr val="accent1">
                  <a:tint val="44500"/>
                  <a:satMod val="160000"/>
                </a:schemeClr>
              </a:gs>
              <a:gs pos="100000">
                <a:schemeClr val="accent1">
                  <a:tint val="23500"/>
                  <a:satMod val="160000"/>
                  <a:alpha val="17000"/>
                </a:schemeClr>
              </a:gs>
            </a:gsLst>
            <a:path path="circle">
              <a:fillToRect l="50000" t="50000" r="50000" b="50000"/>
            </a:path>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a:ea typeface="+mj-ea"/>
                <a:cs typeface="+mj-cs"/>
              </a:rPr>
              <a:t>Estrogen</a:t>
            </a:r>
          </a:p>
        </p:txBody>
      </p:sp>
      <p:sp>
        <p:nvSpPr>
          <p:cNvPr id="32" name="Circular Arrow 31"/>
          <p:cNvSpPr/>
          <p:nvPr/>
        </p:nvSpPr>
        <p:spPr>
          <a:xfrm rot="20496124">
            <a:off x="8873589" y="3741493"/>
            <a:ext cx="1869025" cy="1811040"/>
          </a:xfrm>
          <a:prstGeom prst="circularArrow">
            <a:avLst>
              <a:gd name="adj1" fmla="val 12500"/>
              <a:gd name="adj2" fmla="val 1142319"/>
              <a:gd name="adj3" fmla="val 20457681"/>
              <a:gd name="adj4" fmla="val 14078106"/>
              <a:gd name="adj5" fmla="val 125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Title 1"/>
          <p:cNvSpPr txBox="1">
            <a:spLocks/>
          </p:cNvSpPr>
          <p:nvPr/>
        </p:nvSpPr>
        <p:spPr>
          <a:xfrm>
            <a:off x="9477971" y="4293777"/>
            <a:ext cx="1805837" cy="593073"/>
          </a:xfrm>
          <a:prstGeom prst="rect">
            <a:avLst/>
          </a:prstGeom>
          <a:gradFill flip="none" rotWithShape="1">
            <a:gsLst>
              <a:gs pos="0">
                <a:schemeClr val="accent1">
                  <a:tint val="66000"/>
                  <a:satMod val="160000"/>
                  <a:alpha val="25000"/>
                </a:schemeClr>
              </a:gs>
              <a:gs pos="50000">
                <a:schemeClr val="accent1">
                  <a:tint val="44500"/>
                  <a:satMod val="160000"/>
                  <a:alpha val="40000"/>
                </a:schemeClr>
              </a:gs>
              <a:gs pos="100000">
                <a:schemeClr val="accent1">
                  <a:tint val="23500"/>
                  <a:satMod val="160000"/>
                  <a:alpha val="89000"/>
                </a:schemeClr>
              </a:gs>
            </a:gsLst>
            <a:lin ang="10800000" scaled="1"/>
            <a:tileRect/>
          </a:gra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a:ea typeface="+mj-ea"/>
                <a:cs typeface="+mj-cs"/>
              </a:rPr>
              <a:t>Progesterone</a:t>
            </a:r>
          </a:p>
        </p:txBody>
      </p:sp>
      <p:pic>
        <p:nvPicPr>
          <p:cNvPr id="34" name="Picture 33"/>
          <p:cNvPicPr>
            <a:picLocks noChangeAspect="1"/>
          </p:cNvPicPr>
          <p:nvPr/>
        </p:nvPicPr>
        <p:blipFill rotWithShape="1">
          <a:blip r:embed="rId2"/>
          <a:srcRect l="58984" t="72847"/>
          <a:stretch/>
        </p:blipFill>
        <p:spPr>
          <a:xfrm>
            <a:off x="3743940" y="4767272"/>
            <a:ext cx="2730823" cy="1769040"/>
          </a:xfrm>
          <a:prstGeom prst="rect">
            <a:avLst/>
          </a:prstGeom>
        </p:spPr>
      </p:pic>
      <p:sp>
        <p:nvSpPr>
          <p:cNvPr id="35" name="Oval 34"/>
          <p:cNvSpPr/>
          <p:nvPr/>
        </p:nvSpPr>
        <p:spPr>
          <a:xfrm>
            <a:off x="5459460" y="5337784"/>
            <a:ext cx="342082" cy="527539"/>
          </a:xfrm>
          <a:prstGeom prst="ellipse">
            <a:avLst/>
          </a:prstGeom>
          <a:no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6" name="Straight Arrow Connector 35"/>
          <p:cNvCxnSpPr>
            <a:stCxn id="35" idx="0"/>
            <a:endCxn id="9" idx="4"/>
          </p:cNvCxnSpPr>
          <p:nvPr/>
        </p:nvCxnSpPr>
        <p:spPr>
          <a:xfrm flipV="1">
            <a:off x="5630501" y="2648881"/>
            <a:ext cx="2010304" cy="268890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35" idx="4"/>
          </p:cNvCxnSpPr>
          <p:nvPr/>
        </p:nvCxnSpPr>
        <p:spPr>
          <a:xfrm flipV="1">
            <a:off x="5630501" y="5226879"/>
            <a:ext cx="2628711" cy="6384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54058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0727" y="324466"/>
            <a:ext cx="2937549" cy="762654"/>
          </a:xfrm>
        </p:spPr>
        <p:txBody>
          <a:bodyPr>
            <a:normAutofit/>
          </a:bodyPr>
          <a:lstStyle/>
          <a:p>
            <a:r>
              <a:rPr lang="en-US" b="1" dirty="0"/>
              <a:t>The Ovary</a:t>
            </a:r>
          </a:p>
        </p:txBody>
      </p:sp>
      <p:sp>
        <p:nvSpPr>
          <p:cNvPr id="3" name="Content Placeholder 2"/>
          <p:cNvSpPr>
            <a:spLocks noGrp="1"/>
          </p:cNvSpPr>
          <p:nvPr>
            <p:ph idx="1"/>
          </p:nvPr>
        </p:nvSpPr>
        <p:spPr>
          <a:xfrm>
            <a:off x="543454" y="380075"/>
            <a:ext cx="3651466" cy="4989884"/>
          </a:xfrm>
        </p:spPr>
        <p:txBody>
          <a:bodyPr>
            <a:noAutofit/>
          </a:bodyPr>
          <a:lstStyle/>
          <a:p>
            <a:pPr marL="0" indent="0">
              <a:buNone/>
            </a:pPr>
            <a:endParaRPr lang="en-US" sz="2400" dirty="0">
              <a:latin typeface="Cooper Black" panose="0208090404030B020404" pitchFamily="18" charset="0"/>
            </a:endParaRPr>
          </a:p>
          <a:p>
            <a:pPr marL="0" indent="0">
              <a:buNone/>
            </a:pPr>
            <a:r>
              <a:rPr lang="en-US" sz="2400" dirty="0">
                <a:latin typeface="Cooper Black" panose="0208090404030B020404" pitchFamily="18" charset="0"/>
              </a:rPr>
              <a:t>The ovaries play two central roles in the female reproductive system </a:t>
            </a:r>
          </a:p>
          <a:p>
            <a:pPr marL="514350" indent="-514350">
              <a:buAutoNum type="arabicPeriod"/>
            </a:pPr>
            <a:r>
              <a:rPr lang="en-US" sz="2400" dirty="0">
                <a:latin typeface="Cooper Black" panose="0208090404030B020404" pitchFamily="18" charset="0"/>
              </a:rPr>
              <a:t>The ovaries act as glands by secreting important sex hormones including estrogen and progesterone.</a:t>
            </a:r>
          </a:p>
          <a:p>
            <a:pPr marL="514350" indent="-514350">
              <a:buFont typeface="Arial" panose="020B0604020202020204" pitchFamily="34" charset="0"/>
              <a:buAutoNum type="arabicPeriod"/>
            </a:pPr>
            <a:r>
              <a:rPr lang="en-US" sz="2400" dirty="0">
                <a:latin typeface="Cooper Black" panose="0208090404030B020404" pitchFamily="18" charset="0"/>
              </a:rPr>
              <a:t>The ovaries act as gonads by housing the follicles that develop into mature ova (eggs).</a:t>
            </a:r>
          </a:p>
          <a:p>
            <a:pPr marL="514350" indent="-514350">
              <a:buAutoNum type="arabicPeriod"/>
            </a:pPr>
            <a:endParaRPr lang="en-US" sz="2400" dirty="0">
              <a:latin typeface="Cooper Black" panose="0208090404030B020404" pitchFamily="18" charset="0"/>
            </a:endParaRPr>
          </a:p>
        </p:txBody>
      </p:sp>
      <p:sp>
        <p:nvSpPr>
          <p:cNvPr id="9" name="Teardrop 8"/>
          <p:cNvSpPr/>
          <p:nvPr/>
        </p:nvSpPr>
        <p:spPr>
          <a:xfrm rot="7687055">
            <a:off x="7140640" y="2283237"/>
            <a:ext cx="2926492" cy="2789824"/>
          </a:xfrm>
          <a:custGeom>
            <a:avLst/>
            <a:gdLst>
              <a:gd name="connsiteX0" fmla="*/ 0 w 914400"/>
              <a:gd name="connsiteY0" fmla="*/ 457200 h 914400"/>
              <a:gd name="connsiteX1" fmla="*/ 457200 w 914400"/>
              <a:gd name="connsiteY1" fmla="*/ 0 h 914400"/>
              <a:gd name="connsiteX2" fmla="*/ 914400 w 914400"/>
              <a:gd name="connsiteY2" fmla="*/ 0 h 914400"/>
              <a:gd name="connsiteX3" fmla="*/ 914400 w 914400"/>
              <a:gd name="connsiteY3" fmla="*/ 457200 h 914400"/>
              <a:gd name="connsiteX4" fmla="*/ 457200 w 914400"/>
              <a:gd name="connsiteY4" fmla="*/ 914400 h 914400"/>
              <a:gd name="connsiteX5" fmla="*/ 0 w 914400"/>
              <a:gd name="connsiteY5" fmla="*/ 457200 h 914400"/>
              <a:gd name="connsiteX0" fmla="*/ 0 w 782320"/>
              <a:gd name="connsiteY0" fmla="*/ 528320 h 915072"/>
              <a:gd name="connsiteX1" fmla="*/ 325120 w 782320"/>
              <a:gd name="connsiteY1" fmla="*/ 0 h 915072"/>
              <a:gd name="connsiteX2" fmla="*/ 782320 w 782320"/>
              <a:gd name="connsiteY2" fmla="*/ 0 h 915072"/>
              <a:gd name="connsiteX3" fmla="*/ 782320 w 782320"/>
              <a:gd name="connsiteY3" fmla="*/ 457200 h 915072"/>
              <a:gd name="connsiteX4" fmla="*/ 325120 w 782320"/>
              <a:gd name="connsiteY4" fmla="*/ 914400 h 915072"/>
              <a:gd name="connsiteX5" fmla="*/ 0 w 782320"/>
              <a:gd name="connsiteY5" fmla="*/ 528320 h 915072"/>
              <a:gd name="connsiteX0" fmla="*/ 0 w 782320"/>
              <a:gd name="connsiteY0" fmla="*/ 528320 h 915072"/>
              <a:gd name="connsiteX1" fmla="*/ 325120 w 782320"/>
              <a:gd name="connsiteY1" fmla="*/ 0 h 915072"/>
              <a:gd name="connsiteX2" fmla="*/ 782320 w 782320"/>
              <a:gd name="connsiteY2" fmla="*/ 0 h 915072"/>
              <a:gd name="connsiteX3" fmla="*/ 660400 w 782320"/>
              <a:gd name="connsiteY3" fmla="*/ 457200 h 915072"/>
              <a:gd name="connsiteX4" fmla="*/ 325120 w 782320"/>
              <a:gd name="connsiteY4" fmla="*/ 914400 h 915072"/>
              <a:gd name="connsiteX5" fmla="*/ 0 w 782320"/>
              <a:gd name="connsiteY5" fmla="*/ 528320 h 915072"/>
              <a:gd name="connsiteX0" fmla="*/ 0 w 690880"/>
              <a:gd name="connsiteY0" fmla="*/ 558800 h 945552"/>
              <a:gd name="connsiteX1" fmla="*/ 325120 w 690880"/>
              <a:gd name="connsiteY1" fmla="*/ 30480 h 945552"/>
              <a:gd name="connsiteX2" fmla="*/ 690880 w 690880"/>
              <a:gd name="connsiteY2" fmla="*/ 0 h 945552"/>
              <a:gd name="connsiteX3" fmla="*/ 660400 w 690880"/>
              <a:gd name="connsiteY3" fmla="*/ 487680 h 945552"/>
              <a:gd name="connsiteX4" fmla="*/ 325120 w 690880"/>
              <a:gd name="connsiteY4" fmla="*/ 944880 h 945552"/>
              <a:gd name="connsiteX5" fmla="*/ 0 w 690880"/>
              <a:gd name="connsiteY5" fmla="*/ 558800 h 945552"/>
              <a:gd name="connsiteX0" fmla="*/ 0 w 690880"/>
              <a:gd name="connsiteY0" fmla="*/ 616865 h 1003617"/>
              <a:gd name="connsiteX1" fmla="*/ 325120 w 690880"/>
              <a:gd name="connsiteY1" fmla="*/ 88545 h 1003617"/>
              <a:gd name="connsiteX2" fmla="*/ 690880 w 690880"/>
              <a:gd name="connsiteY2" fmla="*/ 58065 h 1003617"/>
              <a:gd name="connsiteX3" fmla="*/ 660400 w 690880"/>
              <a:gd name="connsiteY3" fmla="*/ 545745 h 1003617"/>
              <a:gd name="connsiteX4" fmla="*/ 325120 w 690880"/>
              <a:gd name="connsiteY4" fmla="*/ 1002945 h 1003617"/>
              <a:gd name="connsiteX5" fmla="*/ 0 w 690880"/>
              <a:gd name="connsiteY5" fmla="*/ 616865 h 1003617"/>
              <a:gd name="connsiteX0" fmla="*/ 0 w 762412"/>
              <a:gd name="connsiteY0" fmla="*/ 616865 h 1003617"/>
              <a:gd name="connsiteX1" fmla="*/ 325120 w 762412"/>
              <a:gd name="connsiteY1" fmla="*/ 88545 h 1003617"/>
              <a:gd name="connsiteX2" fmla="*/ 690880 w 762412"/>
              <a:gd name="connsiteY2" fmla="*/ 58065 h 1003617"/>
              <a:gd name="connsiteX3" fmla="*/ 660400 w 762412"/>
              <a:gd name="connsiteY3" fmla="*/ 545745 h 1003617"/>
              <a:gd name="connsiteX4" fmla="*/ 325120 w 762412"/>
              <a:gd name="connsiteY4" fmla="*/ 1002945 h 1003617"/>
              <a:gd name="connsiteX5" fmla="*/ 0 w 762412"/>
              <a:gd name="connsiteY5" fmla="*/ 616865 h 100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412" h="1003617">
                <a:moveTo>
                  <a:pt x="0" y="616865"/>
                </a:moveTo>
                <a:cubicBezTo>
                  <a:pt x="0" y="364360"/>
                  <a:pt x="72615" y="88545"/>
                  <a:pt x="325120" y="88545"/>
                </a:cubicBezTo>
                <a:cubicBezTo>
                  <a:pt x="447040" y="78385"/>
                  <a:pt x="416560" y="-84175"/>
                  <a:pt x="690880" y="58065"/>
                </a:cubicBezTo>
                <a:cubicBezTo>
                  <a:pt x="863600" y="403505"/>
                  <a:pt x="670560" y="383185"/>
                  <a:pt x="660400" y="545745"/>
                </a:cubicBezTo>
                <a:cubicBezTo>
                  <a:pt x="660400" y="798250"/>
                  <a:pt x="435187" y="991092"/>
                  <a:pt x="325120" y="1002945"/>
                </a:cubicBezTo>
                <a:cubicBezTo>
                  <a:pt x="215053" y="1014798"/>
                  <a:pt x="0" y="869370"/>
                  <a:pt x="0" y="616865"/>
                </a:cubicBezTo>
                <a:close/>
              </a:path>
            </a:pathLst>
          </a:custGeom>
          <a:gradFill flip="none" rotWithShape="1">
            <a:gsLst>
              <a:gs pos="1000">
                <a:schemeClr val="accent2">
                  <a:alpha val="80000"/>
                  <a:lumMod val="36000"/>
                  <a:lumOff val="64000"/>
                </a:schemeClr>
              </a:gs>
              <a:gs pos="0">
                <a:schemeClr val="accent2">
                  <a:lumMod val="40000"/>
                  <a:lumOff val="60000"/>
                  <a:shade val="30000"/>
                  <a:satMod val="115000"/>
                </a:schemeClr>
              </a:gs>
              <a:gs pos="10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11"/>
          <p:cNvSpPr/>
          <p:nvPr/>
        </p:nvSpPr>
        <p:spPr>
          <a:xfrm>
            <a:off x="8136709" y="1013480"/>
            <a:ext cx="4126065" cy="5710757"/>
          </a:xfrm>
          <a:custGeom>
            <a:avLst/>
            <a:gdLst>
              <a:gd name="connsiteX0" fmla="*/ 1451 w 4126065"/>
              <a:gd name="connsiteY0" fmla="*/ 1231880 h 5710757"/>
              <a:gd name="connsiteX1" fmla="*/ 397691 w 4126065"/>
              <a:gd name="connsiteY1" fmla="*/ 520680 h 5710757"/>
              <a:gd name="connsiteX2" fmla="*/ 926011 w 4126065"/>
              <a:gd name="connsiteY2" fmla="*/ 43160 h 5710757"/>
              <a:gd name="connsiteX3" fmla="*/ 1362891 w 4126065"/>
              <a:gd name="connsiteY3" fmla="*/ 43160 h 5710757"/>
              <a:gd name="connsiteX4" fmla="*/ 1860731 w 4126065"/>
              <a:gd name="connsiteY4" fmla="*/ 226040 h 5710757"/>
              <a:gd name="connsiteX5" fmla="*/ 2053771 w 4126065"/>
              <a:gd name="connsiteY5" fmla="*/ 581640 h 5710757"/>
              <a:gd name="connsiteX6" fmla="*/ 2196011 w 4126065"/>
              <a:gd name="connsiteY6" fmla="*/ 1374120 h 5710757"/>
              <a:gd name="connsiteX7" fmla="*/ 2328091 w 4126065"/>
              <a:gd name="connsiteY7" fmla="*/ 3009880 h 5710757"/>
              <a:gd name="connsiteX8" fmla="*/ 2378891 w 4126065"/>
              <a:gd name="connsiteY8" fmla="*/ 4483080 h 5710757"/>
              <a:gd name="connsiteX9" fmla="*/ 3648891 w 4126065"/>
              <a:gd name="connsiteY9" fmla="*/ 5082520 h 5710757"/>
              <a:gd name="connsiteX10" fmla="*/ 4045131 w 4126065"/>
              <a:gd name="connsiteY10" fmla="*/ 5113000 h 5710757"/>
              <a:gd name="connsiteX11" fmla="*/ 4034971 w 4126065"/>
              <a:gd name="connsiteY11" fmla="*/ 5651480 h 5710757"/>
              <a:gd name="connsiteX12" fmla="*/ 3090091 w 4126065"/>
              <a:gd name="connsiteY12" fmla="*/ 5661640 h 5710757"/>
              <a:gd name="connsiteX13" fmla="*/ 2267131 w 4126065"/>
              <a:gd name="connsiteY13" fmla="*/ 5336520 h 5710757"/>
              <a:gd name="connsiteX14" fmla="*/ 1789611 w 4126065"/>
              <a:gd name="connsiteY14" fmla="*/ 4909800 h 5710757"/>
              <a:gd name="connsiteX15" fmla="*/ 1667691 w 4126065"/>
              <a:gd name="connsiteY15" fmla="*/ 3680440 h 5710757"/>
              <a:gd name="connsiteX16" fmla="*/ 1809931 w 4126065"/>
              <a:gd name="connsiteY16" fmla="*/ 2766040 h 5710757"/>
              <a:gd name="connsiteX17" fmla="*/ 1840411 w 4126065"/>
              <a:gd name="connsiteY17" fmla="*/ 2227560 h 5710757"/>
              <a:gd name="connsiteX18" fmla="*/ 1718491 w 4126065"/>
              <a:gd name="connsiteY18" fmla="*/ 1719560 h 5710757"/>
              <a:gd name="connsiteX19" fmla="*/ 1647371 w 4126065"/>
              <a:gd name="connsiteY19" fmla="*/ 1211560 h 5710757"/>
              <a:gd name="connsiteX20" fmla="*/ 1505131 w 4126065"/>
              <a:gd name="connsiteY20" fmla="*/ 713720 h 5710757"/>
              <a:gd name="connsiteX21" fmla="*/ 1393371 w 4126065"/>
              <a:gd name="connsiteY21" fmla="*/ 713720 h 5710757"/>
              <a:gd name="connsiteX22" fmla="*/ 1251131 w 4126065"/>
              <a:gd name="connsiteY22" fmla="*/ 886440 h 5710757"/>
              <a:gd name="connsiteX23" fmla="*/ 1210491 w 4126065"/>
              <a:gd name="connsiteY23" fmla="*/ 1130280 h 5710757"/>
              <a:gd name="connsiteX24" fmla="*/ 1230811 w 4126065"/>
              <a:gd name="connsiteY24" fmla="*/ 1445240 h 5710757"/>
              <a:gd name="connsiteX25" fmla="*/ 926011 w 4126065"/>
              <a:gd name="connsiteY25" fmla="*/ 1221720 h 5710757"/>
              <a:gd name="connsiteX26" fmla="*/ 611051 w 4126065"/>
              <a:gd name="connsiteY26" fmla="*/ 1150600 h 5710757"/>
              <a:gd name="connsiteX27" fmla="*/ 275771 w 4126065"/>
              <a:gd name="connsiteY27" fmla="*/ 1201400 h 5710757"/>
              <a:gd name="connsiteX28" fmla="*/ 1451 w 4126065"/>
              <a:gd name="connsiteY28" fmla="*/ 1231880 h 571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26065" h="5710757">
                <a:moveTo>
                  <a:pt x="1451" y="1231880"/>
                </a:moveTo>
                <a:cubicBezTo>
                  <a:pt x="21771" y="1118427"/>
                  <a:pt x="243598" y="718800"/>
                  <a:pt x="397691" y="520680"/>
                </a:cubicBezTo>
                <a:cubicBezTo>
                  <a:pt x="551784" y="322560"/>
                  <a:pt x="765145" y="122747"/>
                  <a:pt x="926011" y="43160"/>
                </a:cubicBezTo>
                <a:cubicBezTo>
                  <a:pt x="1086877" y="-36427"/>
                  <a:pt x="1207104" y="12680"/>
                  <a:pt x="1362891" y="43160"/>
                </a:cubicBezTo>
                <a:cubicBezTo>
                  <a:pt x="1518678" y="73640"/>
                  <a:pt x="1745584" y="136293"/>
                  <a:pt x="1860731" y="226040"/>
                </a:cubicBezTo>
                <a:cubicBezTo>
                  <a:pt x="1975878" y="315787"/>
                  <a:pt x="1997891" y="390293"/>
                  <a:pt x="2053771" y="581640"/>
                </a:cubicBezTo>
                <a:cubicBezTo>
                  <a:pt x="2109651" y="772987"/>
                  <a:pt x="2150291" y="969413"/>
                  <a:pt x="2196011" y="1374120"/>
                </a:cubicBezTo>
                <a:cubicBezTo>
                  <a:pt x="2241731" y="1778827"/>
                  <a:pt x="2297611" y="2491720"/>
                  <a:pt x="2328091" y="3009880"/>
                </a:cubicBezTo>
                <a:cubicBezTo>
                  <a:pt x="2358571" y="3528040"/>
                  <a:pt x="2158758" y="4137640"/>
                  <a:pt x="2378891" y="4483080"/>
                </a:cubicBezTo>
                <a:cubicBezTo>
                  <a:pt x="2599024" y="4828520"/>
                  <a:pt x="3371184" y="4977533"/>
                  <a:pt x="3648891" y="5082520"/>
                </a:cubicBezTo>
                <a:cubicBezTo>
                  <a:pt x="3926598" y="5187507"/>
                  <a:pt x="3980784" y="5018173"/>
                  <a:pt x="4045131" y="5113000"/>
                </a:cubicBezTo>
                <a:cubicBezTo>
                  <a:pt x="4109478" y="5207827"/>
                  <a:pt x="4194144" y="5560040"/>
                  <a:pt x="4034971" y="5651480"/>
                </a:cubicBezTo>
                <a:cubicBezTo>
                  <a:pt x="3875798" y="5742920"/>
                  <a:pt x="3384731" y="5714133"/>
                  <a:pt x="3090091" y="5661640"/>
                </a:cubicBezTo>
                <a:cubicBezTo>
                  <a:pt x="2795451" y="5609147"/>
                  <a:pt x="2483877" y="5461827"/>
                  <a:pt x="2267131" y="5336520"/>
                </a:cubicBezTo>
                <a:cubicBezTo>
                  <a:pt x="2050385" y="5211213"/>
                  <a:pt x="1889518" y="5185813"/>
                  <a:pt x="1789611" y="4909800"/>
                </a:cubicBezTo>
                <a:cubicBezTo>
                  <a:pt x="1689704" y="4633787"/>
                  <a:pt x="1664304" y="4037733"/>
                  <a:pt x="1667691" y="3680440"/>
                </a:cubicBezTo>
                <a:cubicBezTo>
                  <a:pt x="1671078" y="3323147"/>
                  <a:pt x="1781144" y="3008187"/>
                  <a:pt x="1809931" y="2766040"/>
                </a:cubicBezTo>
                <a:cubicBezTo>
                  <a:pt x="1838718" y="2523893"/>
                  <a:pt x="1855651" y="2401973"/>
                  <a:pt x="1840411" y="2227560"/>
                </a:cubicBezTo>
                <a:cubicBezTo>
                  <a:pt x="1825171" y="2053147"/>
                  <a:pt x="1750664" y="1888893"/>
                  <a:pt x="1718491" y="1719560"/>
                </a:cubicBezTo>
                <a:cubicBezTo>
                  <a:pt x="1686318" y="1550227"/>
                  <a:pt x="1682931" y="1379200"/>
                  <a:pt x="1647371" y="1211560"/>
                </a:cubicBezTo>
                <a:cubicBezTo>
                  <a:pt x="1611811" y="1043920"/>
                  <a:pt x="1547464" y="796693"/>
                  <a:pt x="1505131" y="713720"/>
                </a:cubicBezTo>
                <a:cubicBezTo>
                  <a:pt x="1462798" y="630747"/>
                  <a:pt x="1435704" y="684933"/>
                  <a:pt x="1393371" y="713720"/>
                </a:cubicBezTo>
                <a:cubicBezTo>
                  <a:pt x="1351038" y="742507"/>
                  <a:pt x="1281611" y="817013"/>
                  <a:pt x="1251131" y="886440"/>
                </a:cubicBezTo>
                <a:cubicBezTo>
                  <a:pt x="1220651" y="955867"/>
                  <a:pt x="1213878" y="1037147"/>
                  <a:pt x="1210491" y="1130280"/>
                </a:cubicBezTo>
                <a:cubicBezTo>
                  <a:pt x="1207104" y="1223413"/>
                  <a:pt x="1278224" y="1430000"/>
                  <a:pt x="1230811" y="1445240"/>
                </a:cubicBezTo>
                <a:cubicBezTo>
                  <a:pt x="1183398" y="1460480"/>
                  <a:pt x="1029304" y="1270827"/>
                  <a:pt x="926011" y="1221720"/>
                </a:cubicBezTo>
                <a:cubicBezTo>
                  <a:pt x="822718" y="1172613"/>
                  <a:pt x="719424" y="1153987"/>
                  <a:pt x="611051" y="1150600"/>
                </a:cubicBezTo>
                <a:cubicBezTo>
                  <a:pt x="502678" y="1147213"/>
                  <a:pt x="372291" y="1191240"/>
                  <a:pt x="275771" y="1201400"/>
                </a:cubicBezTo>
                <a:cubicBezTo>
                  <a:pt x="179251" y="1211560"/>
                  <a:pt x="-18869" y="1345333"/>
                  <a:pt x="1451" y="1231880"/>
                </a:cubicBezTo>
                <a:close/>
              </a:path>
            </a:pathLst>
          </a:cu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100000" b="100000"/>
            </a:path>
            <a:tileRect t="-100000" r="-100000"/>
          </a:gra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8229850" y="5226878"/>
            <a:ext cx="870445" cy="1631122"/>
          </a:xfrm>
          <a:custGeom>
            <a:avLst/>
            <a:gdLst>
              <a:gd name="connsiteX0" fmla="*/ 0 w 710949"/>
              <a:gd name="connsiteY0" fmla="*/ 118494 h 1560002"/>
              <a:gd name="connsiteX1" fmla="*/ 118494 w 710949"/>
              <a:gd name="connsiteY1" fmla="*/ 0 h 1560002"/>
              <a:gd name="connsiteX2" fmla="*/ 592455 w 710949"/>
              <a:gd name="connsiteY2" fmla="*/ 0 h 1560002"/>
              <a:gd name="connsiteX3" fmla="*/ 710949 w 710949"/>
              <a:gd name="connsiteY3" fmla="*/ 118494 h 1560002"/>
              <a:gd name="connsiteX4" fmla="*/ 710949 w 710949"/>
              <a:gd name="connsiteY4" fmla="*/ 1441508 h 1560002"/>
              <a:gd name="connsiteX5" fmla="*/ 592455 w 710949"/>
              <a:gd name="connsiteY5" fmla="*/ 1560002 h 1560002"/>
              <a:gd name="connsiteX6" fmla="*/ 118494 w 710949"/>
              <a:gd name="connsiteY6" fmla="*/ 1560002 h 1560002"/>
              <a:gd name="connsiteX7" fmla="*/ 0 w 710949"/>
              <a:gd name="connsiteY7" fmla="*/ 1441508 h 1560002"/>
              <a:gd name="connsiteX8" fmla="*/ 0 w 710949"/>
              <a:gd name="connsiteY8" fmla="*/ 118494 h 1560002"/>
              <a:gd name="connsiteX0" fmla="*/ 0 w 710949"/>
              <a:gd name="connsiteY0" fmla="*/ 118494 h 1560002"/>
              <a:gd name="connsiteX1" fmla="*/ 118494 w 710949"/>
              <a:gd name="connsiteY1" fmla="*/ 0 h 1560002"/>
              <a:gd name="connsiteX2" fmla="*/ 592455 w 710949"/>
              <a:gd name="connsiteY2" fmla="*/ 0 h 1560002"/>
              <a:gd name="connsiteX3" fmla="*/ 680469 w 710949"/>
              <a:gd name="connsiteY3" fmla="*/ 362334 h 1560002"/>
              <a:gd name="connsiteX4" fmla="*/ 710949 w 710949"/>
              <a:gd name="connsiteY4" fmla="*/ 1441508 h 1560002"/>
              <a:gd name="connsiteX5" fmla="*/ 592455 w 710949"/>
              <a:gd name="connsiteY5" fmla="*/ 1560002 h 1560002"/>
              <a:gd name="connsiteX6" fmla="*/ 118494 w 710949"/>
              <a:gd name="connsiteY6" fmla="*/ 1560002 h 1560002"/>
              <a:gd name="connsiteX7" fmla="*/ 0 w 710949"/>
              <a:gd name="connsiteY7" fmla="*/ 1441508 h 1560002"/>
              <a:gd name="connsiteX8" fmla="*/ 0 w 710949"/>
              <a:gd name="connsiteY8" fmla="*/ 118494 h 1560002"/>
              <a:gd name="connsiteX0" fmla="*/ 0 w 728205"/>
              <a:gd name="connsiteY0" fmla="*/ 189614 h 1631122"/>
              <a:gd name="connsiteX1" fmla="*/ 118494 w 728205"/>
              <a:gd name="connsiteY1" fmla="*/ 71120 h 1631122"/>
              <a:gd name="connsiteX2" fmla="*/ 704215 w 728205"/>
              <a:gd name="connsiteY2" fmla="*/ 0 h 1631122"/>
              <a:gd name="connsiteX3" fmla="*/ 680469 w 728205"/>
              <a:gd name="connsiteY3" fmla="*/ 433454 h 1631122"/>
              <a:gd name="connsiteX4" fmla="*/ 710949 w 728205"/>
              <a:gd name="connsiteY4" fmla="*/ 1512628 h 1631122"/>
              <a:gd name="connsiteX5" fmla="*/ 592455 w 728205"/>
              <a:gd name="connsiteY5" fmla="*/ 1631122 h 1631122"/>
              <a:gd name="connsiteX6" fmla="*/ 118494 w 728205"/>
              <a:gd name="connsiteY6" fmla="*/ 1631122 h 1631122"/>
              <a:gd name="connsiteX7" fmla="*/ 0 w 728205"/>
              <a:gd name="connsiteY7" fmla="*/ 1512628 h 1631122"/>
              <a:gd name="connsiteX8" fmla="*/ 0 w 728205"/>
              <a:gd name="connsiteY8" fmla="*/ 189614 h 1631122"/>
              <a:gd name="connsiteX0" fmla="*/ 0 w 728205"/>
              <a:gd name="connsiteY0" fmla="*/ 189614 h 1631122"/>
              <a:gd name="connsiteX1" fmla="*/ 118494 w 728205"/>
              <a:gd name="connsiteY1" fmla="*/ 71120 h 1631122"/>
              <a:gd name="connsiteX2" fmla="*/ 704215 w 728205"/>
              <a:gd name="connsiteY2" fmla="*/ 0 h 1631122"/>
              <a:gd name="connsiteX3" fmla="*/ 680469 w 728205"/>
              <a:gd name="connsiteY3" fmla="*/ 433454 h 1631122"/>
              <a:gd name="connsiteX4" fmla="*/ 710949 w 728205"/>
              <a:gd name="connsiteY4" fmla="*/ 1512628 h 1631122"/>
              <a:gd name="connsiteX5" fmla="*/ 592455 w 728205"/>
              <a:gd name="connsiteY5" fmla="*/ 1631122 h 1631122"/>
              <a:gd name="connsiteX6" fmla="*/ 118494 w 728205"/>
              <a:gd name="connsiteY6" fmla="*/ 1631122 h 1631122"/>
              <a:gd name="connsiteX7" fmla="*/ 0 w 728205"/>
              <a:gd name="connsiteY7" fmla="*/ 1512628 h 1631122"/>
              <a:gd name="connsiteX8" fmla="*/ 0 w 728205"/>
              <a:gd name="connsiteY8" fmla="*/ 189614 h 1631122"/>
              <a:gd name="connsiteX0" fmla="*/ 0 w 728205"/>
              <a:gd name="connsiteY0" fmla="*/ 189614 h 1631122"/>
              <a:gd name="connsiteX1" fmla="*/ 128654 w 728205"/>
              <a:gd name="connsiteY1" fmla="*/ 121920 h 1631122"/>
              <a:gd name="connsiteX2" fmla="*/ 704215 w 728205"/>
              <a:gd name="connsiteY2" fmla="*/ 0 h 1631122"/>
              <a:gd name="connsiteX3" fmla="*/ 680469 w 728205"/>
              <a:gd name="connsiteY3" fmla="*/ 433454 h 1631122"/>
              <a:gd name="connsiteX4" fmla="*/ 710949 w 728205"/>
              <a:gd name="connsiteY4" fmla="*/ 1512628 h 1631122"/>
              <a:gd name="connsiteX5" fmla="*/ 592455 w 728205"/>
              <a:gd name="connsiteY5" fmla="*/ 1631122 h 1631122"/>
              <a:gd name="connsiteX6" fmla="*/ 118494 w 728205"/>
              <a:gd name="connsiteY6" fmla="*/ 1631122 h 1631122"/>
              <a:gd name="connsiteX7" fmla="*/ 0 w 728205"/>
              <a:gd name="connsiteY7" fmla="*/ 1512628 h 1631122"/>
              <a:gd name="connsiteX8" fmla="*/ 0 w 728205"/>
              <a:gd name="connsiteY8" fmla="*/ 189614 h 1631122"/>
              <a:gd name="connsiteX0" fmla="*/ 0 w 799325"/>
              <a:gd name="connsiteY0" fmla="*/ 148974 h 1631122"/>
              <a:gd name="connsiteX1" fmla="*/ 199774 w 799325"/>
              <a:gd name="connsiteY1" fmla="*/ 121920 h 1631122"/>
              <a:gd name="connsiteX2" fmla="*/ 775335 w 799325"/>
              <a:gd name="connsiteY2" fmla="*/ 0 h 1631122"/>
              <a:gd name="connsiteX3" fmla="*/ 751589 w 799325"/>
              <a:gd name="connsiteY3" fmla="*/ 433454 h 1631122"/>
              <a:gd name="connsiteX4" fmla="*/ 782069 w 799325"/>
              <a:gd name="connsiteY4" fmla="*/ 1512628 h 1631122"/>
              <a:gd name="connsiteX5" fmla="*/ 663575 w 799325"/>
              <a:gd name="connsiteY5" fmla="*/ 1631122 h 1631122"/>
              <a:gd name="connsiteX6" fmla="*/ 189614 w 799325"/>
              <a:gd name="connsiteY6" fmla="*/ 1631122 h 1631122"/>
              <a:gd name="connsiteX7" fmla="*/ 71120 w 799325"/>
              <a:gd name="connsiteY7" fmla="*/ 1512628 h 1631122"/>
              <a:gd name="connsiteX8" fmla="*/ 0 w 799325"/>
              <a:gd name="connsiteY8" fmla="*/ 148974 h 1631122"/>
              <a:gd name="connsiteX0" fmla="*/ 0 w 870445"/>
              <a:gd name="connsiteY0" fmla="*/ 98174 h 1631122"/>
              <a:gd name="connsiteX1" fmla="*/ 270894 w 870445"/>
              <a:gd name="connsiteY1" fmla="*/ 121920 h 1631122"/>
              <a:gd name="connsiteX2" fmla="*/ 846455 w 870445"/>
              <a:gd name="connsiteY2" fmla="*/ 0 h 1631122"/>
              <a:gd name="connsiteX3" fmla="*/ 822709 w 870445"/>
              <a:gd name="connsiteY3" fmla="*/ 433454 h 1631122"/>
              <a:gd name="connsiteX4" fmla="*/ 853189 w 870445"/>
              <a:gd name="connsiteY4" fmla="*/ 1512628 h 1631122"/>
              <a:gd name="connsiteX5" fmla="*/ 734695 w 870445"/>
              <a:gd name="connsiteY5" fmla="*/ 1631122 h 1631122"/>
              <a:gd name="connsiteX6" fmla="*/ 260734 w 870445"/>
              <a:gd name="connsiteY6" fmla="*/ 1631122 h 1631122"/>
              <a:gd name="connsiteX7" fmla="*/ 142240 w 870445"/>
              <a:gd name="connsiteY7" fmla="*/ 1512628 h 1631122"/>
              <a:gd name="connsiteX8" fmla="*/ 0 w 870445"/>
              <a:gd name="connsiteY8" fmla="*/ 98174 h 1631122"/>
              <a:gd name="connsiteX0" fmla="*/ 0 w 870445"/>
              <a:gd name="connsiteY0" fmla="*/ 98174 h 1631122"/>
              <a:gd name="connsiteX1" fmla="*/ 270894 w 870445"/>
              <a:gd name="connsiteY1" fmla="*/ 121920 h 1631122"/>
              <a:gd name="connsiteX2" fmla="*/ 846455 w 870445"/>
              <a:gd name="connsiteY2" fmla="*/ 0 h 1631122"/>
              <a:gd name="connsiteX3" fmla="*/ 822709 w 870445"/>
              <a:gd name="connsiteY3" fmla="*/ 433454 h 1631122"/>
              <a:gd name="connsiteX4" fmla="*/ 853189 w 870445"/>
              <a:gd name="connsiteY4" fmla="*/ 1512628 h 1631122"/>
              <a:gd name="connsiteX5" fmla="*/ 734695 w 870445"/>
              <a:gd name="connsiteY5" fmla="*/ 1631122 h 1631122"/>
              <a:gd name="connsiteX6" fmla="*/ 260734 w 870445"/>
              <a:gd name="connsiteY6" fmla="*/ 1631122 h 1631122"/>
              <a:gd name="connsiteX7" fmla="*/ 142240 w 870445"/>
              <a:gd name="connsiteY7" fmla="*/ 1512628 h 1631122"/>
              <a:gd name="connsiteX8" fmla="*/ 0 w 870445"/>
              <a:gd name="connsiteY8" fmla="*/ 98174 h 1631122"/>
              <a:gd name="connsiteX0" fmla="*/ 0 w 870445"/>
              <a:gd name="connsiteY0" fmla="*/ 98174 h 1631122"/>
              <a:gd name="connsiteX1" fmla="*/ 270894 w 870445"/>
              <a:gd name="connsiteY1" fmla="*/ 121920 h 1631122"/>
              <a:gd name="connsiteX2" fmla="*/ 846455 w 870445"/>
              <a:gd name="connsiteY2" fmla="*/ 0 h 1631122"/>
              <a:gd name="connsiteX3" fmla="*/ 822709 w 870445"/>
              <a:gd name="connsiteY3" fmla="*/ 433454 h 1631122"/>
              <a:gd name="connsiteX4" fmla="*/ 853189 w 870445"/>
              <a:gd name="connsiteY4" fmla="*/ 1512628 h 1631122"/>
              <a:gd name="connsiteX5" fmla="*/ 734695 w 870445"/>
              <a:gd name="connsiteY5" fmla="*/ 1631122 h 1631122"/>
              <a:gd name="connsiteX6" fmla="*/ 260734 w 870445"/>
              <a:gd name="connsiteY6" fmla="*/ 1631122 h 1631122"/>
              <a:gd name="connsiteX7" fmla="*/ 142240 w 870445"/>
              <a:gd name="connsiteY7" fmla="*/ 1512628 h 1631122"/>
              <a:gd name="connsiteX8" fmla="*/ 0 w 870445"/>
              <a:gd name="connsiteY8" fmla="*/ 98174 h 163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445" h="1631122">
                <a:moveTo>
                  <a:pt x="0" y="98174"/>
                </a:moveTo>
                <a:cubicBezTo>
                  <a:pt x="0" y="32732"/>
                  <a:pt x="205452" y="121920"/>
                  <a:pt x="270894" y="121920"/>
                </a:cubicBezTo>
                <a:cubicBezTo>
                  <a:pt x="466134" y="98213"/>
                  <a:pt x="590255" y="104987"/>
                  <a:pt x="846455" y="0"/>
                </a:cubicBezTo>
                <a:cubicBezTo>
                  <a:pt x="911897" y="0"/>
                  <a:pt x="822709" y="368012"/>
                  <a:pt x="822709" y="433454"/>
                </a:cubicBezTo>
                <a:cubicBezTo>
                  <a:pt x="731269" y="1067499"/>
                  <a:pt x="853189" y="1071623"/>
                  <a:pt x="853189" y="1512628"/>
                </a:cubicBezTo>
                <a:cubicBezTo>
                  <a:pt x="853189" y="1578070"/>
                  <a:pt x="800137" y="1631122"/>
                  <a:pt x="734695" y="1631122"/>
                </a:cubicBezTo>
                <a:lnTo>
                  <a:pt x="260734" y="1631122"/>
                </a:lnTo>
                <a:cubicBezTo>
                  <a:pt x="195292" y="1631122"/>
                  <a:pt x="142240" y="1578070"/>
                  <a:pt x="142240" y="1512628"/>
                </a:cubicBezTo>
                <a:cubicBezTo>
                  <a:pt x="94827" y="1041143"/>
                  <a:pt x="260773" y="823659"/>
                  <a:pt x="0" y="98174"/>
                </a:cubicBezTo>
                <a:close/>
              </a:path>
            </a:pathLst>
          </a:custGeom>
          <a:gradFill>
            <a:gsLst>
              <a:gs pos="0">
                <a:schemeClr val="accent2">
                  <a:lumMod val="20000"/>
                  <a:lumOff val="80000"/>
                </a:schemeClr>
              </a:gs>
              <a:gs pos="39000">
                <a:schemeClr val="accent2">
                  <a:lumMod val="40000"/>
                  <a:lumOff val="60000"/>
                </a:schemeClr>
              </a:gs>
              <a:gs pos="83000">
                <a:schemeClr val="accent2">
                  <a:lumMod val="20000"/>
                  <a:lumOff val="80000"/>
                </a:schemeClr>
              </a:gs>
              <a:gs pos="100000">
                <a:schemeClr val="accent2">
                  <a:lumMod val="20000"/>
                  <a:lumOff val="80000"/>
                </a:schemeClr>
              </a:gs>
            </a:gsLst>
            <a:lin ang="54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p:nvPr/>
        </p:nvSpPr>
        <p:spPr>
          <a:xfrm rot="19525127">
            <a:off x="7893878" y="2555240"/>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val 10"/>
          <p:cNvSpPr/>
          <p:nvPr/>
        </p:nvSpPr>
        <p:spPr>
          <a:xfrm rot="19525127">
            <a:off x="8255333" y="2699819"/>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val 12"/>
          <p:cNvSpPr/>
          <p:nvPr/>
        </p:nvSpPr>
        <p:spPr>
          <a:xfrm rot="19525127">
            <a:off x="8953437" y="2638572"/>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Oval 14"/>
          <p:cNvSpPr/>
          <p:nvPr/>
        </p:nvSpPr>
        <p:spPr>
          <a:xfrm rot="19525127">
            <a:off x="7864433" y="3133877"/>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val 15"/>
          <p:cNvSpPr/>
          <p:nvPr/>
        </p:nvSpPr>
        <p:spPr>
          <a:xfrm rot="19525127">
            <a:off x="8503478" y="3164840"/>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Oval 16"/>
          <p:cNvSpPr/>
          <p:nvPr/>
        </p:nvSpPr>
        <p:spPr>
          <a:xfrm rot="19525127">
            <a:off x="8604385" y="2494390"/>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val 17"/>
          <p:cNvSpPr/>
          <p:nvPr/>
        </p:nvSpPr>
        <p:spPr>
          <a:xfrm rot="19525127">
            <a:off x="8421438" y="3581106"/>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Oval 18"/>
          <p:cNvSpPr/>
          <p:nvPr/>
        </p:nvSpPr>
        <p:spPr>
          <a:xfrm rot="19525127">
            <a:off x="7902902" y="3723496"/>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val 19"/>
          <p:cNvSpPr/>
          <p:nvPr/>
        </p:nvSpPr>
        <p:spPr>
          <a:xfrm rot="19525127">
            <a:off x="8887226" y="3112204"/>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Oval 20"/>
          <p:cNvSpPr/>
          <p:nvPr/>
        </p:nvSpPr>
        <p:spPr>
          <a:xfrm rot="19525127">
            <a:off x="8578772" y="4422674"/>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Oval 21"/>
          <p:cNvSpPr/>
          <p:nvPr/>
        </p:nvSpPr>
        <p:spPr>
          <a:xfrm rot="19525127">
            <a:off x="8148078" y="4209687"/>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Oval 22"/>
          <p:cNvSpPr/>
          <p:nvPr/>
        </p:nvSpPr>
        <p:spPr>
          <a:xfrm rot="19525127">
            <a:off x="9417973" y="2975418"/>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Oval 23"/>
          <p:cNvSpPr/>
          <p:nvPr/>
        </p:nvSpPr>
        <p:spPr>
          <a:xfrm rot="19525127">
            <a:off x="8775933" y="4014204"/>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Oval 24"/>
          <p:cNvSpPr/>
          <p:nvPr/>
        </p:nvSpPr>
        <p:spPr>
          <a:xfrm rot="19525127">
            <a:off x="8329099" y="4820467"/>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Oval 25"/>
          <p:cNvSpPr/>
          <p:nvPr/>
        </p:nvSpPr>
        <p:spPr>
          <a:xfrm rot="19525127">
            <a:off x="9049293" y="3589453"/>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Oval 26"/>
          <p:cNvSpPr/>
          <p:nvPr/>
        </p:nvSpPr>
        <p:spPr>
          <a:xfrm rot="19525127">
            <a:off x="9470337" y="3421922"/>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Oval 27"/>
          <p:cNvSpPr/>
          <p:nvPr/>
        </p:nvSpPr>
        <p:spPr>
          <a:xfrm rot="19525127">
            <a:off x="9081554" y="4412467"/>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own Arrow 4"/>
          <p:cNvSpPr/>
          <p:nvPr/>
        </p:nvSpPr>
        <p:spPr>
          <a:xfrm rot="18527136">
            <a:off x="7167538" y="1678499"/>
            <a:ext cx="484632" cy="1147796"/>
          </a:xfrm>
          <a:prstGeom prst="downArrow">
            <a:avLst/>
          </a:prstGeom>
          <a:ln w="381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Down Arrow 28"/>
          <p:cNvSpPr/>
          <p:nvPr/>
        </p:nvSpPr>
        <p:spPr>
          <a:xfrm rot="19246376">
            <a:off x="7114433" y="1851624"/>
            <a:ext cx="484632" cy="1501830"/>
          </a:xfrm>
          <a:prstGeom prst="downArrow">
            <a:avLst/>
          </a:prstGeom>
          <a:ln w="381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itle 1"/>
          <p:cNvSpPr txBox="1">
            <a:spLocks/>
          </p:cNvSpPr>
          <p:nvPr/>
        </p:nvSpPr>
        <p:spPr>
          <a:xfrm rot="18820629">
            <a:off x="5720828" y="1159392"/>
            <a:ext cx="2179768" cy="7626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Light" panose="020F0302020204030204"/>
                <a:ea typeface="+mj-ea"/>
                <a:cs typeface="+mj-cs"/>
              </a:rPr>
              <a:t>Follicles</a:t>
            </a:r>
          </a:p>
        </p:txBody>
      </p:sp>
      <p:pic>
        <p:nvPicPr>
          <p:cNvPr id="34" name="Picture 33"/>
          <p:cNvPicPr>
            <a:picLocks noChangeAspect="1"/>
          </p:cNvPicPr>
          <p:nvPr/>
        </p:nvPicPr>
        <p:blipFill rotWithShape="1">
          <a:blip r:embed="rId2"/>
          <a:srcRect l="58984" t="72847"/>
          <a:stretch/>
        </p:blipFill>
        <p:spPr>
          <a:xfrm>
            <a:off x="4589904" y="4342358"/>
            <a:ext cx="2730823" cy="1769040"/>
          </a:xfrm>
          <a:prstGeom prst="rect">
            <a:avLst/>
          </a:prstGeom>
        </p:spPr>
      </p:pic>
      <p:sp>
        <p:nvSpPr>
          <p:cNvPr id="35" name="Oval 34"/>
          <p:cNvSpPr/>
          <p:nvPr/>
        </p:nvSpPr>
        <p:spPr>
          <a:xfrm>
            <a:off x="6303722" y="4923692"/>
            <a:ext cx="342082" cy="553916"/>
          </a:xfrm>
          <a:prstGeom prst="ellipse">
            <a:avLst/>
          </a:prstGeom>
          <a:no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6" name="Straight Arrow Connector 35"/>
          <p:cNvCxnSpPr>
            <a:stCxn id="35" idx="0"/>
          </p:cNvCxnSpPr>
          <p:nvPr/>
        </p:nvCxnSpPr>
        <p:spPr>
          <a:xfrm flipV="1">
            <a:off x="6474763" y="3019199"/>
            <a:ext cx="983993" cy="19044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35" idx="5"/>
          </p:cNvCxnSpPr>
          <p:nvPr/>
        </p:nvCxnSpPr>
        <p:spPr>
          <a:xfrm flipV="1">
            <a:off x="6595707" y="5201094"/>
            <a:ext cx="1643168" cy="19539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35284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8931" y="365760"/>
            <a:ext cx="3651466" cy="5858059"/>
          </a:xfrm>
        </p:spPr>
        <p:txBody>
          <a:bodyPr>
            <a:normAutofit lnSpcReduction="10000"/>
          </a:bodyPr>
          <a:lstStyle/>
          <a:p>
            <a:pPr>
              <a:lnSpc>
                <a:spcPct val="70000"/>
              </a:lnSpc>
            </a:pPr>
            <a:r>
              <a:rPr lang="en-US" sz="2400" dirty="0">
                <a:latin typeface="Adobe Caslon Pro Bold" panose="0205070206050A020403" pitchFamily="18" charset="0"/>
              </a:rPr>
              <a:t>The female has </a:t>
            </a:r>
            <a:r>
              <a:rPr lang="en-US" sz="2400" b="1" dirty="0">
                <a:solidFill>
                  <a:srgbClr val="FF0000"/>
                </a:solidFill>
                <a:latin typeface="Adobe Caslon Pro Bold" panose="0205070206050A020403" pitchFamily="18" charset="0"/>
              </a:rPr>
              <a:t>two ovaries</a:t>
            </a:r>
            <a:r>
              <a:rPr lang="en-US" sz="2400" dirty="0">
                <a:latin typeface="Adobe Caslon Pro Bold" panose="0205070206050A020403" pitchFamily="18" charset="0"/>
              </a:rPr>
              <a:t>; one on the left side and one on the right side. </a:t>
            </a:r>
          </a:p>
          <a:p>
            <a:pPr marL="0" indent="0">
              <a:lnSpc>
                <a:spcPct val="70000"/>
              </a:lnSpc>
              <a:buNone/>
            </a:pPr>
            <a:endParaRPr lang="en-US" sz="2400" dirty="0">
              <a:latin typeface="Adobe Caslon Pro Bold" panose="0205070206050A020403" pitchFamily="18" charset="0"/>
            </a:endParaRPr>
          </a:p>
          <a:p>
            <a:pPr>
              <a:lnSpc>
                <a:spcPct val="70000"/>
              </a:lnSpc>
            </a:pPr>
            <a:r>
              <a:rPr lang="en-US" sz="2400" dirty="0">
                <a:latin typeface="Adobe Caslon Pro Bold" panose="0205070206050A020403" pitchFamily="18" charset="0"/>
              </a:rPr>
              <a:t>The ovary that participates in each cycle changes. They basically take turns. For example, one month the right ovary will release the oocyte and the next month the left ovary will release an egg.</a:t>
            </a:r>
          </a:p>
          <a:p>
            <a:pPr marL="0" indent="0">
              <a:lnSpc>
                <a:spcPct val="70000"/>
              </a:lnSpc>
              <a:buNone/>
            </a:pPr>
            <a:endParaRPr lang="en-US" sz="2400" dirty="0">
              <a:latin typeface="Adobe Caslon Pro Bold" panose="0205070206050A020403" pitchFamily="18" charset="0"/>
            </a:endParaRPr>
          </a:p>
          <a:p>
            <a:pPr>
              <a:lnSpc>
                <a:spcPct val="70000"/>
              </a:lnSpc>
            </a:pPr>
            <a:r>
              <a:rPr lang="en-US" sz="2400" dirty="0">
                <a:latin typeface="Adobe Caslon Pro Bold" panose="0205070206050A020403" pitchFamily="18" charset="0"/>
              </a:rPr>
              <a:t>This is why women who have damage or loss to one ovary are still fertile and able to have healthy offspring.</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2820" y="224204"/>
            <a:ext cx="6657975" cy="6515100"/>
          </a:xfrm>
          <a:prstGeom prst="rect">
            <a:avLst/>
          </a:prstGeom>
        </p:spPr>
      </p:pic>
      <p:sp>
        <p:nvSpPr>
          <p:cNvPr id="14" name="Oval 13"/>
          <p:cNvSpPr/>
          <p:nvPr/>
        </p:nvSpPr>
        <p:spPr>
          <a:xfrm>
            <a:off x="5899639" y="1863969"/>
            <a:ext cx="967153" cy="1099039"/>
          </a:xfrm>
          <a:prstGeom prst="ellipse">
            <a:avLst/>
          </a:prstGeom>
          <a:no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Oval 14"/>
          <p:cNvSpPr/>
          <p:nvPr/>
        </p:nvSpPr>
        <p:spPr>
          <a:xfrm>
            <a:off x="9823939" y="1855177"/>
            <a:ext cx="967153" cy="1099039"/>
          </a:xfrm>
          <a:prstGeom prst="ellipse">
            <a:avLst/>
          </a:prstGeom>
          <a:no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rot="2181219">
            <a:off x="9181036" y="1705134"/>
            <a:ext cx="2881643" cy="923329"/>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Left Ovary</a:t>
            </a:r>
          </a:p>
        </p:txBody>
      </p:sp>
      <p:sp>
        <p:nvSpPr>
          <p:cNvPr id="16" name="Rectangle 15"/>
          <p:cNvSpPr/>
          <p:nvPr/>
        </p:nvSpPr>
        <p:spPr>
          <a:xfrm rot="19903127">
            <a:off x="4808290" y="1603585"/>
            <a:ext cx="3001919" cy="812346"/>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Right Ovary</a:t>
            </a:r>
          </a:p>
        </p:txBody>
      </p:sp>
    </p:spTree>
    <p:extLst>
      <p:ext uri="{BB962C8B-B14F-4D97-AF65-F5344CB8AC3E}">
        <p14:creationId xmlns:p14="http://schemas.microsoft.com/office/powerpoint/2010/main" val="16922077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728060" y="213743"/>
            <a:ext cx="3667039" cy="1676603"/>
          </a:xfrm>
        </p:spPr>
        <p:txBody>
          <a:bodyPr>
            <a:normAutofit/>
          </a:bodyPr>
          <a:lstStyle/>
          <a:p>
            <a:r>
              <a:rPr lang="en-US" sz="3600" b="1" dirty="0">
                <a:solidFill>
                  <a:schemeClr val="bg1"/>
                </a:solidFill>
              </a:rPr>
              <a:t>Fertility Window</a:t>
            </a:r>
          </a:p>
        </p:txBody>
      </p:sp>
      <p:sp>
        <p:nvSpPr>
          <p:cNvPr id="3" name="Content Placeholder 2"/>
          <p:cNvSpPr>
            <a:spLocks noGrp="1"/>
          </p:cNvSpPr>
          <p:nvPr>
            <p:ph idx="1"/>
          </p:nvPr>
        </p:nvSpPr>
        <p:spPr>
          <a:xfrm>
            <a:off x="648929" y="1890346"/>
            <a:ext cx="3667038" cy="4327575"/>
          </a:xfrm>
        </p:spPr>
        <p:txBody>
          <a:bodyPr>
            <a:normAutofit lnSpcReduction="10000"/>
          </a:bodyPr>
          <a:lstStyle/>
          <a:p>
            <a:r>
              <a:rPr lang="en-US" dirty="0">
                <a:solidFill>
                  <a:schemeClr val="bg1"/>
                </a:solidFill>
              </a:rPr>
              <a:t>From puberty to menopause, women are only able to conceive during a 6-day window of time out of their monthly cycle.</a:t>
            </a:r>
          </a:p>
          <a:p>
            <a:r>
              <a:rPr lang="en-US" dirty="0">
                <a:solidFill>
                  <a:schemeClr val="bg1"/>
                </a:solidFill>
              </a:rPr>
              <a:t>Women can only get pregnant on the day of ovulation, or the five days immediately prior.</a:t>
            </a:r>
            <a:endParaRPr lang="en-US" sz="2400" dirty="0">
              <a:solidFill>
                <a:schemeClr val="bg1"/>
              </a:solidFill>
            </a:endParaRPr>
          </a:p>
          <a:p>
            <a:pPr marL="0" indent="0">
              <a:buNone/>
            </a:pPr>
            <a:endParaRPr lang="en-US" sz="1800" dirty="0">
              <a:solidFill>
                <a:schemeClr val="bg1"/>
              </a:solidFill>
            </a:endParaRPr>
          </a:p>
          <a:p>
            <a:pPr marL="0" indent="0">
              <a:buNone/>
            </a:pPr>
            <a:endParaRPr lang="en-US" sz="1800"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3159" y="123825"/>
            <a:ext cx="6762750" cy="6734175"/>
          </a:xfrm>
          <a:prstGeom prst="rect">
            <a:avLst/>
          </a:prstGeom>
        </p:spPr>
      </p:pic>
    </p:spTree>
    <p:extLst>
      <p:ext uri="{BB962C8B-B14F-4D97-AF65-F5344CB8AC3E}">
        <p14:creationId xmlns:p14="http://schemas.microsoft.com/office/powerpoint/2010/main" val="359477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728060" y="213743"/>
            <a:ext cx="3667039" cy="1676603"/>
          </a:xfrm>
        </p:spPr>
        <p:txBody>
          <a:bodyPr>
            <a:normAutofit/>
          </a:bodyPr>
          <a:lstStyle/>
          <a:p>
            <a:r>
              <a:rPr lang="en-US" sz="3600" b="1" dirty="0">
                <a:solidFill>
                  <a:schemeClr val="bg1"/>
                </a:solidFill>
              </a:rPr>
              <a:t>Fertility Window</a:t>
            </a:r>
          </a:p>
        </p:txBody>
      </p:sp>
      <p:sp>
        <p:nvSpPr>
          <p:cNvPr id="3" name="Content Placeholder 2"/>
          <p:cNvSpPr>
            <a:spLocks noGrp="1"/>
          </p:cNvSpPr>
          <p:nvPr>
            <p:ph idx="1"/>
          </p:nvPr>
        </p:nvSpPr>
        <p:spPr>
          <a:xfrm>
            <a:off x="648929" y="1890346"/>
            <a:ext cx="3667038" cy="4327575"/>
          </a:xfrm>
        </p:spPr>
        <p:txBody>
          <a:bodyPr>
            <a:normAutofit/>
          </a:bodyPr>
          <a:lstStyle/>
          <a:p>
            <a:r>
              <a:rPr lang="en-US" dirty="0">
                <a:solidFill>
                  <a:schemeClr val="bg1"/>
                </a:solidFill>
              </a:rPr>
              <a:t>Ovulation usually starts about 14 days after the onset of the woman’s last menstruation.</a:t>
            </a:r>
          </a:p>
          <a:p>
            <a:r>
              <a:rPr lang="en-US" sz="2400" dirty="0">
                <a:solidFill>
                  <a:schemeClr val="bg1"/>
                </a:solidFill>
              </a:rPr>
              <a:t>Having intercourse from about day 10 to about day 14 of the cycle, increases the chance of pregnancy.</a:t>
            </a:r>
          </a:p>
          <a:p>
            <a:pPr marL="0" indent="0">
              <a:buNone/>
            </a:pPr>
            <a:endParaRPr lang="en-US" sz="1800" dirty="0">
              <a:solidFill>
                <a:schemeClr val="bg1"/>
              </a:solidFill>
            </a:endParaRPr>
          </a:p>
          <a:p>
            <a:pPr marL="0" indent="0">
              <a:buNone/>
            </a:pPr>
            <a:endParaRPr lang="en-US" sz="1800"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3159" y="123825"/>
            <a:ext cx="6762750" cy="6734175"/>
          </a:xfrm>
          <a:prstGeom prst="rect">
            <a:avLst/>
          </a:prstGeom>
        </p:spPr>
      </p:pic>
    </p:spTree>
    <p:extLst>
      <p:ext uri="{BB962C8B-B14F-4D97-AF65-F5344CB8AC3E}">
        <p14:creationId xmlns:p14="http://schemas.microsoft.com/office/powerpoint/2010/main" val="27121770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3039" y="1656514"/>
            <a:ext cx="3651466" cy="5500558"/>
          </a:xfrm>
        </p:spPr>
        <p:txBody>
          <a:bodyPr>
            <a:normAutofit/>
          </a:bodyPr>
          <a:lstStyle/>
          <a:p>
            <a:r>
              <a:rPr lang="en-US" dirty="0">
                <a:latin typeface="Adobe Caslon Pro Bold" panose="0205070206050A020403" pitchFamily="18" charset="0"/>
              </a:rPr>
              <a:t>The female is born with hundreds of thousands of follicles in each ovary.</a:t>
            </a:r>
          </a:p>
          <a:p>
            <a:pPr marL="0" indent="0">
              <a:buNone/>
            </a:pPr>
            <a:endParaRPr lang="en-US" dirty="0">
              <a:latin typeface="Adobe Caslon Pro Bold" panose="0205070206050A020403" pitchFamily="18" charset="0"/>
            </a:endParaRPr>
          </a:p>
          <a:p>
            <a:r>
              <a:rPr lang="en-US" dirty="0">
                <a:latin typeface="Adobe Caslon Pro Bold" panose="0205070206050A020403" pitchFamily="18" charset="0"/>
              </a:rPr>
              <a:t>Each of these follicles houses a single immature egg (ovum). </a:t>
            </a:r>
          </a:p>
        </p:txBody>
      </p:sp>
      <p:sp>
        <p:nvSpPr>
          <p:cNvPr id="7" name="Oval 6"/>
          <p:cNvSpPr/>
          <p:nvPr/>
        </p:nvSpPr>
        <p:spPr>
          <a:xfrm rot="20440634">
            <a:off x="6400800" y="2692400"/>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Oval 7"/>
          <p:cNvSpPr/>
          <p:nvPr/>
        </p:nvSpPr>
        <p:spPr>
          <a:xfrm rot="920960">
            <a:off x="6771640" y="2844800"/>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Oval 8"/>
          <p:cNvSpPr/>
          <p:nvPr/>
        </p:nvSpPr>
        <p:spPr>
          <a:xfrm rot="1094752">
            <a:off x="7127044" y="3232433"/>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Oval 9"/>
          <p:cNvSpPr/>
          <p:nvPr/>
        </p:nvSpPr>
        <p:spPr>
          <a:xfrm rot="1219166">
            <a:off x="7142480" y="2677160"/>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val 10"/>
          <p:cNvSpPr/>
          <p:nvPr/>
        </p:nvSpPr>
        <p:spPr>
          <a:xfrm rot="19525127">
            <a:off x="6720840" y="3347720"/>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val 11"/>
          <p:cNvSpPr/>
          <p:nvPr/>
        </p:nvSpPr>
        <p:spPr>
          <a:xfrm>
            <a:off x="7147560" y="3769887"/>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val 12"/>
          <p:cNvSpPr/>
          <p:nvPr/>
        </p:nvSpPr>
        <p:spPr>
          <a:xfrm rot="20427009">
            <a:off x="6771640" y="3937527"/>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6748" t="9002" r="62386" b="56444"/>
          <a:stretch/>
        </p:blipFill>
        <p:spPr>
          <a:xfrm>
            <a:off x="5423711" y="1152714"/>
            <a:ext cx="5021188" cy="5500558"/>
          </a:xfrm>
          <a:prstGeom prst="rect">
            <a:avLst/>
          </a:prstGeom>
        </p:spPr>
      </p:pic>
      <p:sp>
        <p:nvSpPr>
          <p:cNvPr id="15" name="Content Placeholder 2"/>
          <p:cNvSpPr txBox="1">
            <a:spLocks/>
          </p:cNvSpPr>
          <p:nvPr/>
        </p:nvSpPr>
        <p:spPr>
          <a:xfrm>
            <a:off x="1884695" y="194705"/>
            <a:ext cx="8322370" cy="5500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Females are born with as many follicles as they will ever have in their lifetime.</a:t>
            </a:r>
          </a:p>
        </p:txBody>
      </p:sp>
    </p:spTree>
    <p:extLst>
      <p:ext uri="{BB962C8B-B14F-4D97-AF65-F5344CB8AC3E}">
        <p14:creationId xmlns:p14="http://schemas.microsoft.com/office/powerpoint/2010/main" val="7216907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val 34"/>
          <p:cNvSpPr/>
          <p:nvPr/>
        </p:nvSpPr>
        <p:spPr>
          <a:xfrm rot="16745695">
            <a:off x="6600835" y="5425264"/>
            <a:ext cx="1189912" cy="1409092"/>
          </a:xfrm>
          <a:prstGeom prst="ellipse">
            <a:avLst/>
          </a:prstGeom>
          <a:solidFill>
            <a:schemeClr val="bg2"/>
          </a:solidFill>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Oval 31"/>
          <p:cNvSpPr/>
          <p:nvPr/>
        </p:nvSpPr>
        <p:spPr>
          <a:xfrm rot="226071">
            <a:off x="4641181" y="5571504"/>
            <a:ext cx="1044760" cy="1017099"/>
          </a:xfrm>
          <a:prstGeom prst="ellipse">
            <a:avLst/>
          </a:prstGeom>
          <a:solidFill>
            <a:schemeClr val="bg2"/>
          </a:solidFill>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813039" y="1656514"/>
            <a:ext cx="9673200" cy="5500558"/>
          </a:xfrm>
        </p:spPr>
        <p:txBody>
          <a:bodyPr>
            <a:normAutofit/>
          </a:bodyPr>
          <a:lstStyle/>
          <a:p>
            <a:r>
              <a:rPr lang="en-US" dirty="0">
                <a:latin typeface="Adobe Caslon Pro Bold" panose="0205070206050A020403" pitchFamily="18" charset="0"/>
              </a:rPr>
              <a:t>About once every 28 days, one of the follicles in the ovary will come to maturation and create a single ovum.</a:t>
            </a:r>
          </a:p>
          <a:p>
            <a:pPr marL="0" indent="0">
              <a:buNone/>
            </a:pPr>
            <a:endParaRPr lang="en-US" dirty="0">
              <a:latin typeface="Adobe Caslon Pro Bold" panose="0205070206050A020403" pitchFamily="18" charset="0"/>
            </a:endParaRPr>
          </a:p>
        </p:txBody>
      </p:sp>
      <p:sp>
        <p:nvSpPr>
          <p:cNvPr id="12" name="Oval 11"/>
          <p:cNvSpPr/>
          <p:nvPr/>
        </p:nvSpPr>
        <p:spPr>
          <a:xfrm>
            <a:off x="7048532" y="5580749"/>
            <a:ext cx="264160" cy="335280"/>
          </a:xfrm>
          <a:prstGeom prst="ellipse">
            <a:avLst/>
          </a:prstGeom>
          <a:solidFill>
            <a:schemeClr val="bg1"/>
          </a:solidFill>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val 12"/>
          <p:cNvSpPr/>
          <p:nvPr/>
        </p:nvSpPr>
        <p:spPr>
          <a:xfrm rot="20427009">
            <a:off x="1878869" y="6100897"/>
            <a:ext cx="127249" cy="154035"/>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Content Placeholder 2"/>
          <p:cNvSpPr txBox="1">
            <a:spLocks/>
          </p:cNvSpPr>
          <p:nvPr/>
        </p:nvSpPr>
        <p:spPr>
          <a:xfrm>
            <a:off x="1884695" y="194705"/>
            <a:ext cx="8322370" cy="5500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Females are born with as many follicles as they will ever have in their lifetime.</a:t>
            </a:r>
          </a:p>
        </p:txBody>
      </p:sp>
      <p:sp>
        <p:nvSpPr>
          <p:cNvPr id="7" name="Oval 6"/>
          <p:cNvSpPr/>
          <p:nvPr/>
        </p:nvSpPr>
        <p:spPr>
          <a:xfrm rot="20440634">
            <a:off x="8562312" y="4436788"/>
            <a:ext cx="1592353" cy="181881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Oval 20"/>
          <p:cNvSpPr/>
          <p:nvPr/>
        </p:nvSpPr>
        <p:spPr>
          <a:xfrm rot="20440634">
            <a:off x="8627782" y="4590819"/>
            <a:ext cx="1292330" cy="1382084"/>
          </a:xfrm>
          <a:prstGeom prst="ellipse">
            <a:avLst/>
          </a:prstGeom>
          <a:gradFill flip="none" rotWithShape="1">
            <a:gsLst>
              <a:gs pos="0">
                <a:srgbClr val="F0DEEB"/>
              </a:gs>
              <a:gs pos="50000">
                <a:srgbClr val="F0DEEB"/>
              </a:gs>
              <a:gs pos="100000">
                <a:schemeClr val="bg1">
                  <a:shade val="100000"/>
                  <a:satMod val="115000"/>
                </a:schemeClr>
              </a:gs>
            </a:gsLst>
            <a:lin ang="16200000" scaled="1"/>
            <a:tileRect/>
          </a:gradFill>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Oval 22"/>
          <p:cNvSpPr/>
          <p:nvPr/>
        </p:nvSpPr>
        <p:spPr>
          <a:xfrm rot="1265894">
            <a:off x="8748055" y="4811006"/>
            <a:ext cx="328814" cy="400495"/>
          </a:xfrm>
          <a:prstGeom prst="ellipse">
            <a:avLst/>
          </a:prstGeom>
          <a:solidFill>
            <a:schemeClr val="bg1">
              <a:lumMod val="85000"/>
            </a:schemeClr>
          </a:solidFill>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Oval 21"/>
          <p:cNvSpPr/>
          <p:nvPr/>
        </p:nvSpPr>
        <p:spPr>
          <a:xfrm rot="1265894">
            <a:off x="8776959" y="4840016"/>
            <a:ext cx="246764" cy="313512"/>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Oval 23"/>
          <p:cNvSpPr/>
          <p:nvPr/>
        </p:nvSpPr>
        <p:spPr>
          <a:xfrm rot="20427009">
            <a:off x="2031269" y="6253297"/>
            <a:ext cx="127249" cy="154035"/>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Oval 24"/>
          <p:cNvSpPr/>
          <p:nvPr/>
        </p:nvSpPr>
        <p:spPr>
          <a:xfrm rot="20427009">
            <a:off x="2040799" y="6036741"/>
            <a:ext cx="127249" cy="154035"/>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3094589" y="5384014"/>
            <a:ext cx="11727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oper Black" panose="0208090404030B020404" pitchFamily="18" charset="0"/>
                <a:ea typeface="+mn-ea"/>
                <a:cs typeface="+mn-cs"/>
              </a:rPr>
              <a:t>Primary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oper Black" panose="0208090404030B020404" pitchFamily="18" charset="0"/>
                <a:ea typeface="+mn-ea"/>
                <a:cs typeface="+mn-cs"/>
              </a:rPr>
              <a:t> Follicle</a:t>
            </a:r>
          </a:p>
        </p:txBody>
      </p:sp>
      <p:sp>
        <p:nvSpPr>
          <p:cNvPr id="26" name="Oval 25"/>
          <p:cNvSpPr/>
          <p:nvPr/>
        </p:nvSpPr>
        <p:spPr>
          <a:xfrm rot="20440634">
            <a:off x="3418446" y="6198402"/>
            <a:ext cx="399688" cy="287057"/>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Oval 26"/>
          <p:cNvSpPr/>
          <p:nvPr/>
        </p:nvSpPr>
        <p:spPr>
          <a:xfrm rot="1265894">
            <a:off x="3565150" y="6228420"/>
            <a:ext cx="101695" cy="83183"/>
          </a:xfrm>
          <a:prstGeom prst="ellipse">
            <a:avLst/>
          </a:prstGeom>
          <a:solidFill>
            <a:schemeClr val="bg1">
              <a:lumMod val="85000"/>
            </a:schemeClr>
          </a:solidFill>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Oval 27"/>
          <p:cNvSpPr/>
          <p:nvPr/>
        </p:nvSpPr>
        <p:spPr>
          <a:xfrm rot="1265894">
            <a:off x="3569641" y="6254365"/>
            <a:ext cx="76318" cy="65116"/>
          </a:xfrm>
          <a:prstGeom prst="ellipse">
            <a:avLst/>
          </a:prstGeom>
          <a:solidFill>
            <a:srgbClr val="FFC000"/>
          </a:solidFill>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p:cNvSpPr txBox="1"/>
          <p:nvPr/>
        </p:nvSpPr>
        <p:spPr>
          <a:xfrm>
            <a:off x="1246239" y="5222939"/>
            <a:ext cx="14824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oper Black" panose="0208090404030B020404" pitchFamily="18" charset="0"/>
                <a:ea typeface="+mn-ea"/>
                <a:cs typeface="+mn-cs"/>
              </a:rPr>
              <a:t>Primordial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oper Black" panose="0208090404030B020404" pitchFamily="18" charset="0"/>
                <a:ea typeface="+mn-ea"/>
                <a:cs typeface="+mn-cs"/>
              </a:rPr>
              <a:t> Follicle</a:t>
            </a:r>
          </a:p>
        </p:txBody>
      </p:sp>
      <p:sp>
        <p:nvSpPr>
          <p:cNvPr id="30" name="Oval 29"/>
          <p:cNvSpPr/>
          <p:nvPr/>
        </p:nvSpPr>
        <p:spPr>
          <a:xfrm rot="6612771">
            <a:off x="5005715" y="5766392"/>
            <a:ext cx="443332" cy="411345"/>
          </a:xfrm>
          <a:prstGeom prst="ellipse">
            <a:avLst/>
          </a:prstGeom>
          <a:solidFill>
            <a:schemeClr val="bg1"/>
          </a:solidFill>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Oval 30"/>
          <p:cNvSpPr/>
          <p:nvPr/>
        </p:nvSpPr>
        <p:spPr>
          <a:xfrm rot="1265894">
            <a:off x="5076733" y="5815309"/>
            <a:ext cx="246764" cy="313512"/>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TextBox 32"/>
          <p:cNvSpPr txBox="1"/>
          <p:nvPr/>
        </p:nvSpPr>
        <p:spPr>
          <a:xfrm>
            <a:off x="4632149" y="5061634"/>
            <a:ext cx="9959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oper Black" panose="0208090404030B020404" pitchFamily="18" charset="0"/>
                <a:ea typeface="+mn-ea"/>
                <a:cs typeface="+mn-cs"/>
              </a:rPr>
              <a:t>Oocyte</a:t>
            </a:r>
          </a:p>
        </p:txBody>
      </p:sp>
      <p:sp>
        <p:nvSpPr>
          <p:cNvPr id="34" name="TextBox 33"/>
          <p:cNvSpPr txBox="1"/>
          <p:nvPr/>
        </p:nvSpPr>
        <p:spPr>
          <a:xfrm>
            <a:off x="6561181" y="4801584"/>
            <a:ext cx="1422825"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oper Black" panose="0208090404030B020404" pitchFamily="18" charset="0"/>
                <a:ea typeface="+mn-ea"/>
                <a:cs typeface="+mn-cs"/>
              </a:rPr>
              <a:t>Secondary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oper Black" panose="0208090404030B020404" pitchFamily="18" charset="0"/>
                <a:ea typeface="+mn-ea"/>
                <a:cs typeface="+mn-cs"/>
              </a:rPr>
              <a:t>Follicle</a:t>
            </a:r>
          </a:p>
        </p:txBody>
      </p:sp>
      <p:sp>
        <p:nvSpPr>
          <p:cNvPr id="36" name="Oval 35"/>
          <p:cNvSpPr/>
          <p:nvPr/>
        </p:nvSpPr>
        <p:spPr>
          <a:xfrm rot="1532395">
            <a:off x="7198833" y="6012212"/>
            <a:ext cx="335190" cy="288616"/>
          </a:xfrm>
          <a:prstGeom prst="ellipse">
            <a:avLst/>
          </a:prstGeom>
          <a:solidFill>
            <a:schemeClr val="bg1"/>
          </a:solidFill>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Oval 37"/>
          <p:cNvSpPr/>
          <p:nvPr/>
        </p:nvSpPr>
        <p:spPr>
          <a:xfrm rot="1265894">
            <a:off x="6537880" y="5780299"/>
            <a:ext cx="408090" cy="463096"/>
          </a:xfrm>
          <a:prstGeom prst="ellipse">
            <a:avLst/>
          </a:prstGeom>
          <a:solidFill>
            <a:schemeClr val="bg1"/>
          </a:solidFill>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Oval 38"/>
          <p:cNvSpPr/>
          <p:nvPr/>
        </p:nvSpPr>
        <p:spPr>
          <a:xfrm rot="1265894">
            <a:off x="6613663" y="5856578"/>
            <a:ext cx="239513" cy="332550"/>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Oval 39"/>
          <p:cNvSpPr/>
          <p:nvPr/>
        </p:nvSpPr>
        <p:spPr>
          <a:xfrm rot="4248450">
            <a:off x="6938770" y="6225114"/>
            <a:ext cx="264160" cy="335280"/>
          </a:xfrm>
          <a:prstGeom prst="ellipse">
            <a:avLst/>
          </a:prstGeom>
          <a:solidFill>
            <a:schemeClr val="bg1"/>
          </a:solidFill>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TextBox 41"/>
          <p:cNvSpPr txBox="1"/>
          <p:nvPr/>
        </p:nvSpPr>
        <p:spPr>
          <a:xfrm>
            <a:off x="8740794" y="3759552"/>
            <a:ext cx="8883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oper Black" panose="0208090404030B020404" pitchFamily="18" charset="0"/>
                <a:ea typeface="+mn-ea"/>
                <a:cs typeface="+mn-cs"/>
              </a:rPr>
              <a:t>Ovum</a:t>
            </a:r>
          </a:p>
        </p:txBody>
      </p:sp>
      <p:sp>
        <p:nvSpPr>
          <p:cNvPr id="43" name="TextBox 42"/>
          <p:cNvSpPr txBox="1"/>
          <p:nvPr/>
        </p:nvSpPr>
        <p:spPr>
          <a:xfrm>
            <a:off x="2180623" y="3405609"/>
            <a:ext cx="5737084" cy="1077218"/>
          </a:xfrm>
          <a:prstGeom prst="rect">
            <a:avLst/>
          </a:prstGeom>
          <a:solidFill>
            <a:schemeClr val="accent5">
              <a:lumMod val="75000"/>
              <a:alpha val="10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ooper Black" panose="0208090404030B020404" pitchFamily="18" charset="0"/>
                <a:ea typeface="+mn-ea"/>
                <a:cs typeface="+mn-cs"/>
              </a:rPr>
              <a:t>The Follicular Phase of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ooper Black" panose="0208090404030B020404" pitchFamily="18" charset="0"/>
                <a:ea typeface="+mn-ea"/>
                <a:cs typeface="+mn-cs"/>
              </a:rPr>
              <a:t>Ovarian Cycle</a:t>
            </a:r>
          </a:p>
        </p:txBody>
      </p:sp>
      <p:sp>
        <p:nvSpPr>
          <p:cNvPr id="6" name="Down Arrow 5"/>
          <p:cNvSpPr/>
          <p:nvPr/>
        </p:nvSpPr>
        <p:spPr>
          <a:xfrm rot="16200000">
            <a:off x="2659351" y="6048670"/>
            <a:ext cx="276837" cy="1982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Down Arrow 43"/>
          <p:cNvSpPr/>
          <p:nvPr/>
        </p:nvSpPr>
        <p:spPr>
          <a:xfrm rot="16200000">
            <a:off x="4161675" y="6066639"/>
            <a:ext cx="276837" cy="1982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Down Arrow 44"/>
          <p:cNvSpPr/>
          <p:nvPr/>
        </p:nvSpPr>
        <p:spPr>
          <a:xfrm rot="16200000">
            <a:off x="5940057" y="6066638"/>
            <a:ext cx="276837" cy="1982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Down Arrow 45"/>
          <p:cNvSpPr/>
          <p:nvPr/>
        </p:nvSpPr>
        <p:spPr>
          <a:xfrm rot="15321820">
            <a:off x="8097863" y="5716522"/>
            <a:ext cx="276837" cy="1982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Curved Right Arrow 46"/>
          <p:cNvSpPr/>
          <p:nvPr/>
        </p:nvSpPr>
        <p:spPr>
          <a:xfrm rot="15915213">
            <a:off x="4426426" y="1015810"/>
            <a:ext cx="2046440" cy="9183445"/>
          </a:xfrm>
          <a:prstGeom prst="curvedRightArrow">
            <a:avLst/>
          </a:prstGeom>
          <a:gradFill>
            <a:gsLst>
              <a:gs pos="0">
                <a:schemeClr val="accent5">
                  <a:lumMod val="110000"/>
                  <a:satMod val="105000"/>
                  <a:tint val="67000"/>
                  <a:alpha val="19000"/>
                </a:schemeClr>
              </a:gs>
              <a:gs pos="50000">
                <a:schemeClr val="accent5">
                  <a:lumMod val="105000"/>
                  <a:satMod val="103000"/>
                  <a:tint val="73000"/>
                </a:schemeClr>
              </a:gs>
              <a:gs pos="100000">
                <a:schemeClr val="accent5">
                  <a:lumMod val="105000"/>
                  <a:satMod val="109000"/>
                  <a:tint val="81000"/>
                  <a:alpha val="7000"/>
                </a:schemeClr>
              </a:gs>
            </a:gsLst>
          </a:gra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30834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6118" y="1354888"/>
            <a:ext cx="3651466" cy="5500558"/>
          </a:xfrm>
        </p:spPr>
        <p:txBody>
          <a:bodyPr>
            <a:normAutofit/>
          </a:bodyPr>
          <a:lstStyle/>
          <a:p>
            <a:r>
              <a:rPr lang="en-US" dirty="0">
                <a:latin typeface="Adobe Caslon Pro Bold" panose="0205070206050A020403" pitchFamily="18" charset="0"/>
              </a:rPr>
              <a:t>Once the ovum has matured, </a:t>
            </a:r>
            <a:r>
              <a:rPr lang="en-US" dirty="0">
                <a:solidFill>
                  <a:srgbClr val="FF0000"/>
                </a:solidFill>
                <a:latin typeface="Adobe Caslon Pro Bold" panose="0205070206050A020403" pitchFamily="18" charset="0"/>
              </a:rPr>
              <a:t>ovulation</a:t>
            </a:r>
            <a:r>
              <a:rPr lang="en-US" b="1" dirty="0">
                <a:latin typeface="Adobe Caslon Pro Bold" panose="0205070206050A020403" pitchFamily="18" charset="0"/>
              </a:rPr>
              <a:t> occurs.</a:t>
            </a:r>
          </a:p>
          <a:p>
            <a:r>
              <a:rPr lang="en-US" b="1" dirty="0">
                <a:latin typeface="Adobe Caslon Pro Bold" panose="0205070206050A020403" pitchFamily="18" charset="0"/>
              </a:rPr>
              <a:t>Ovulation is when the mature egg is released from the ovary and enters the fallopian tube.</a:t>
            </a:r>
            <a:endParaRPr lang="en-US" dirty="0">
              <a:latin typeface="Adobe Caslon Pro Bold" panose="0205070206050A020403" pitchFamily="18" charset="0"/>
            </a:endParaRPr>
          </a:p>
        </p:txBody>
      </p:sp>
      <p:sp>
        <p:nvSpPr>
          <p:cNvPr id="12" name="Oval 11"/>
          <p:cNvSpPr/>
          <p:nvPr/>
        </p:nvSpPr>
        <p:spPr>
          <a:xfrm>
            <a:off x="7147560" y="3769887"/>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6748" t="9002" r="62386" b="56444"/>
          <a:stretch/>
        </p:blipFill>
        <p:spPr>
          <a:xfrm>
            <a:off x="6903720" y="1152714"/>
            <a:ext cx="5021188" cy="5500558"/>
          </a:xfrm>
          <a:prstGeom prst="rect">
            <a:avLst/>
          </a:prstGeom>
          <a:ln w="88900" cap="sq" cmpd="thickThin">
            <a:solidFill>
              <a:srgbClr val="000000"/>
            </a:solidFill>
            <a:prstDash val="solid"/>
            <a:miter lim="800000"/>
          </a:ln>
          <a:effectLst>
            <a:innerShdw blurRad="76200">
              <a:srgbClr val="000000"/>
            </a:innerShdw>
          </a:effectLst>
        </p:spPr>
      </p:pic>
      <p:sp>
        <p:nvSpPr>
          <p:cNvPr id="15" name="Content Placeholder 2"/>
          <p:cNvSpPr txBox="1">
            <a:spLocks/>
          </p:cNvSpPr>
          <p:nvPr/>
        </p:nvSpPr>
        <p:spPr>
          <a:xfrm>
            <a:off x="1884695" y="194705"/>
            <a:ext cx="8322370" cy="5500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Females are born with as many follicles as they will ever have in their lifetime.</a:t>
            </a:r>
          </a:p>
        </p:txBody>
      </p:sp>
      <p:sp>
        <p:nvSpPr>
          <p:cNvPr id="7" name="Oval 6"/>
          <p:cNvSpPr/>
          <p:nvPr/>
        </p:nvSpPr>
        <p:spPr>
          <a:xfrm rot="20440634">
            <a:off x="7778366" y="3970734"/>
            <a:ext cx="519281" cy="645172"/>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2609116" y="4714689"/>
            <a:ext cx="4670524" cy="18224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TextBox 20"/>
          <p:cNvSpPr txBox="1"/>
          <p:nvPr/>
        </p:nvSpPr>
        <p:spPr>
          <a:xfrm>
            <a:off x="8283908" y="3954414"/>
            <a:ext cx="8883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oper Black" panose="0208090404030B020404" pitchFamily="18" charset="0"/>
                <a:ea typeface="+mn-ea"/>
                <a:cs typeface="+mn-cs"/>
              </a:rPr>
              <a:t>Ovum</a:t>
            </a:r>
          </a:p>
        </p:txBody>
      </p:sp>
      <p:sp>
        <p:nvSpPr>
          <p:cNvPr id="22" name="TextBox 21"/>
          <p:cNvSpPr txBox="1"/>
          <p:nvPr/>
        </p:nvSpPr>
        <p:spPr>
          <a:xfrm>
            <a:off x="7364256" y="6148820"/>
            <a:ext cx="9033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oper Black" panose="0208090404030B020404" pitchFamily="18" charset="0"/>
                <a:ea typeface="+mn-ea"/>
                <a:cs typeface="+mn-cs"/>
              </a:rPr>
              <a:t>Ovary</a:t>
            </a:r>
          </a:p>
        </p:txBody>
      </p:sp>
      <p:sp>
        <p:nvSpPr>
          <p:cNvPr id="5" name="Rectangle 4"/>
          <p:cNvSpPr/>
          <p:nvPr/>
        </p:nvSpPr>
        <p:spPr>
          <a:xfrm rot="19553670">
            <a:off x="7129283" y="4303474"/>
            <a:ext cx="607418" cy="221599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a:t>
            </a:r>
            <a:endParaRPr kumimoji="0" lang="en-US" sz="166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
        <p:nvSpPr>
          <p:cNvPr id="23" name="TextBox 22"/>
          <p:cNvSpPr txBox="1"/>
          <p:nvPr/>
        </p:nvSpPr>
        <p:spPr>
          <a:xfrm>
            <a:off x="7071427" y="1181383"/>
            <a:ext cx="19331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oper Black" panose="0208090404030B020404" pitchFamily="18" charset="0"/>
                <a:ea typeface="+mn-ea"/>
                <a:cs typeface="+mn-cs"/>
              </a:rPr>
              <a:t>Fallopian Tube</a:t>
            </a:r>
          </a:p>
        </p:txBody>
      </p:sp>
    </p:spTree>
    <p:extLst>
      <p:ext uri="{BB962C8B-B14F-4D97-AF65-F5344CB8AC3E}">
        <p14:creationId xmlns:p14="http://schemas.microsoft.com/office/powerpoint/2010/main" val="377812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path" presetSubtype="0" accel="50000" decel="50000" fill="hold" grpId="0" nodeType="clickEffect">
                                  <p:stCondLst>
                                    <p:cond delay="0"/>
                                  </p:stCondLst>
                                  <p:childTnLst>
                                    <p:animMotion origin="layout" path="M -0.00026 -0.00024 C -0.01041 -0.02801 -0.01536 -0.0676 -0.02539 -0.09561 C -0.0319 -0.11389 -0.04101 -0.17037 -0.0414 -0.19838 C -0.04192 -0.22662 -0.0345 -0.24607 -0.02799 -0.26436 C -0.01783 -0.29306 0.01068 -0.30834 0.02097 -0.3375 " pathEditMode="relative" rAng="16200000" ptsTypes="AAAAA">
                                      <p:cBhvr>
                                        <p:cTn id="34" dur="4750" fill="hold"/>
                                        <p:tgtEl>
                                          <p:spTgt spid="7"/>
                                        </p:tgtEl>
                                        <p:attrNameLst>
                                          <p:attrName>ppt_x</p:attrName>
                                          <p:attrName>ppt_y</p:attrName>
                                        </p:attrNameLst>
                                      </p:cBhvr>
                                      <p:rCtr x="-1003" y="-16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p:bldP spid="22" grpId="0"/>
      <p:bldP spid="5" grpId="0"/>
      <p:bldP spid="2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basic female reproductive anatomy"/>
          <p:cNvPicPr>
            <a:picLocks noChangeAspect="1" noChangeArrowheads="1"/>
          </p:cNvPicPr>
          <p:nvPr/>
        </p:nvPicPr>
        <p:blipFill rotWithShape="1">
          <a:blip r:embed="rId2">
            <a:extLst>
              <a:ext uri="{28A0092B-C50C-407E-A947-70E740481C1C}">
                <a14:useLocalDpi xmlns:a14="http://schemas.microsoft.com/office/drawing/2010/main" val="0"/>
              </a:ext>
            </a:extLst>
          </a:blip>
          <a:srcRect l="4141" r="3420" b="2"/>
          <a:stretch/>
        </p:blipFill>
        <p:spPr bwMode="auto">
          <a:xfrm>
            <a:off x="6090613" y="640082"/>
            <a:ext cx="5461724" cy="5577837"/>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1199" y="224204"/>
            <a:ext cx="4876800" cy="1676603"/>
          </a:xfrm>
        </p:spPr>
        <p:txBody>
          <a:bodyPr>
            <a:normAutofit/>
          </a:bodyPr>
          <a:lstStyle/>
          <a:p>
            <a:pPr algn="ctr"/>
            <a:r>
              <a:rPr lang="en-US" b="1" dirty="0"/>
              <a:t>	The Fallopian</a:t>
            </a:r>
            <a:br>
              <a:rPr lang="en-US" b="1" dirty="0"/>
            </a:br>
            <a:r>
              <a:rPr lang="en-US" b="1" dirty="0"/>
              <a:t>     Tubes</a:t>
            </a:r>
          </a:p>
        </p:txBody>
      </p:sp>
      <p:sp>
        <p:nvSpPr>
          <p:cNvPr id="3" name="Content Placeholder 2"/>
          <p:cNvSpPr>
            <a:spLocks noGrp="1"/>
          </p:cNvSpPr>
          <p:nvPr>
            <p:ph idx="1"/>
          </p:nvPr>
        </p:nvSpPr>
        <p:spPr>
          <a:xfrm>
            <a:off x="406447" y="2152650"/>
            <a:ext cx="4551720" cy="3785419"/>
          </a:xfrm>
        </p:spPr>
        <p:txBody>
          <a:bodyPr>
            <a:normAutofit/>
          </a:bodyPr>
          <a:lstStyle/>
          <a:p>
            <a:r>
              <a:rPr lang="en-US" dirty="0"/>
              <a:t>The Fallopian tubes connect the </a:t>
            </a:r>
            <a:r>
              <a:rPr lang="en-US" dirty="0">
                <a:solidFill>
                  <a:srgbClr val="FF0000"/>
                </a:solidFill>
              </a:rPr>
              <a:t>ovaries</a:t>
            </a:r>
            <a:r>
              <a:rPr lang="en-US" dirty="0"/>
              <a:t> to the </a:t>
            </a:r>
            <a:r>
              <a:rPr lang="en-US" dirty="0">
                <a:solidFill>
                  <a:srgbClr val="FF0000"/>
                </a:solidFill>
              </a:rPr>
              <a:t>uterus</a:t>
            </a:r>
            <a:r>
              <a:rPr lang="en-US" dirty="0"/>
              <a:t>. </a:t>
            </a:r>
          </a:p>
          <a:p>
            <a:r>
              <a:rPr lang="en-US" dirty="0"/>
              <a:t>Ova (egg cells) are carried to the uterus through the fallopian tubes following ovulation. </a:t>
            </a:r>
          </a:p>
        </p:txBody>
      </p:sp>
      <p:sp>
        <p:nvSpPr>
          <p:cNvPr id="4" name="Rectangle 3"/>
          <p:cNvSpPr/>
          <p:nvPr/>
        </p:nvSpPr>
        <p:spPr>
          <a:xfrm>
            <a:off x="6217920" y="6390639"/>
            <a:ext cx="6096000" cy="184666"/>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https://ccbbiology10.wikispaces.com/file/view/Reproductive-System-Pattonville-High-School-News.jpg/404807362/286x307/Reproductive-System-Pattonville-High-School-News.jpg</a:t>
            </a: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2820" y="224204"/>
            <a:ext cx="6657975" cy="6515100"/>
          </a:xfrm>
          <a:prstGeom prst="rect">
            <a:avLst/>
          </a:prstGeom>
        </p:spPr>
      </p:pic>
      <p:sp>
        <p:nvSpPr>
          <p:cNvPr id="7" name="Title 1"/>
          <p:cNvSpPr txBox="1">
            <a:spLocks/>
          </p:cNvSpPr>
          <p:nvPr/>
        </p:nvSpPr>
        <p:spPr>
          <a:xfrm>
            <a:off x="7172587" y="538147"/>
            <a:ext cx="2206305" cy="703424"/>
          </a:xfrm>
          <a:prstGeom prst="rect">
            <a:avLst/>
          </a:prstGeom>
          <a:solidFill>
            <a:schemeClr val="bg2"/>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lgerian" panose="04020705040A02060702" pitchFamily="82" charset="0"/>
                <a:ea typeface="+mj-ea"/>
                <a:cs typeface="+mj-cs"/>
              </a:rPr>
              <a:t>Fallopian Tubes</a:t>
            </a:r>
          </a:p>
        </p:txBody>
      </p:sp>
      <p:sp>
        <p:nvSpPr>
          <p:cNvPr id="5" name="Curved Right Arrow 4"/>
          <p:cNvSpPr/>
          <p:nvPr/>
        </p:nvSpPr>
        <p:spPr>
          <a:xfrm rot="3637791">
            <a:off x="6051035" y="112074"/>
            <a:ext cx="731520" cy="1216152"/>
          </a:xfrm>
          <a:prstGeom prst="curved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Curved Right Arrow 8"/>
          <p:cNvSpPr/>
          <p:nvPr/>
        </p:nvSpPr>
        <p:spPr>
          <a:xfrm rot="17562815" flipH="1">
            <a:off x="9810680" y="-47068"/>
            <a:ext cx="772010" cy="1374300"/>
          </a:xfrm>
          <a:prstGeom prst="curvedRightArrow">
            <a:avLst>
              <a:gd name="adj1" fmla="val 23158"/>
              <a:gd name="adj2" fmla="val 50000"/>
              <a:gd name="adj3" fmla="val 45031"/>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le 7"/>
          <p:cNvSpPr/>
          <p:nvPr/>
        </p:nvSpPr>
        <p:spPr>
          <a:xfrm>
            <a:off x="6416795" y="3028426"/>
            <a:ext cx="914400" cy="27899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10335627" y="3481754"/>
            <a:ext cx="914400" cy="27899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p:nvPr/>
        </p:nvSpPr>
        <p:spPr>
          <a:xfrm>
            <a:off x="134224" y="1400960"/>
            <a:ext cx="272223" cy="343949"/>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306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grpId="0" nodeType="afterEffect">
                                  <p:stCondLst>
                                    <p:cond delay="0"/>
                                  </p:stCondLst>
                                  <p:childTnLst>
                                    <p:animMotion origin="layout" path="M 0.47708 0.04791 C 0.48984 0.01852 0.45833 0.01157 0.47109 -0.01736 C 0.47916 -0.03681 0.48606 -0.06088 0.49974 -0.06065 C 0.51354 -0.06065 0.54557 -0.03565 0.55364 -0.01621 C 0.57617 0.00555 0.65312 0.07245 0.66601 0.10185 " pathEditMode="relative" rAng="0" ptsTypes="AAAAA">
                                      <p:cBhvr>
                                        <p:cTn id="6" dur="5000" fill="hold"/>
                                        <p:tgtEl>
                                          <p:spTgt spid="10"/>
                                        </p:tgtEl>
                                        <p:attrNameLst>
                                          <p:attrName>ppt_x</p:attrName>
                                          <p:attrName>ppt_y</p:attrName>
                                        </p:attrNameLst>
                                      </p:cBhvr>
                                      <p:rCtr x="8997" y="-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erne the Sperm BOOK LAUNCH ! Physiology is fun! | Los Angeles"/>
          <p:cNvPicPr>
            <a:picLocks noChangeAspect="1"/>
          </p:cNvPicPr>
          <p:nvPr/>
        </p:nvPicPr>
        <p:blipFill rotWithShape="1">
          <a:blip r:embed="rId5">
            <a:extLst>
              <a:ext uri="{28A0092B-C50C-407E-A947-70E740481C1C}">
                <a14:useLocalDpi xmlns:a14="http://schemas.microsoft.com/office/drawing/2010/main" val="0"/>
              </a:ext>
            </a:extLst>
          </a:blip>
          <a:srcRect l="4730" r="6309" b="7"/>
          <a:stretch/>
        </p:blipFill>
        <p:spPr>
          <a:xfrm>
            <a:off x="6090612" y="10"/>
            <a:ext cx="6101387" cy="6857990"/>
          </a:xfrm>
          <a:prstGeom prst="rect">
            <a:avLst/>
          </a:prstGeom>
          <a:effectLst/>
        </p:spPr>
      </p:pic>
      <p:sp>
        <p:nvSpPr>
          <p:cNvPr id="2" name="Title 1"/>
          <p:cNvSpPr>
            <a:spLocks noGrp="1"/>
          </p:cNvSpPr>
          <p:nvPr>
            <p:ph type="title"/>
            <p:custDataLst>
              <p:tags r:id="rId2"/>
            </p:custDataLst>
          </p:nvPr>
        </p:nvSpPr>
        <p:spPr>
          <a:xfrm>
            <a:off x="648929" y="629266"/>
            <a:ext cx="5127031" cy="1676603"/>
          </a:xfrm>
        </p:spPr>
        <p:txBody>
          <a:bodyPr>
            <a:normAutofit/>
          </a:bodyPr>
          <a:lstStyle/>
          <a:p>
            <a:r>
              <a:rPr lang="en-US" dirty="0"/>
              <a:t>The Mighty Sperm</a:t>
            </a:r>
          </a:p>
        </p:txBody>
      </p:sp>
      <p:sp>
        <p:nvSpPr>
          <p:cNvPr id="3" name="Content Placeholder 2"/>
          <p:cNvSpPr>
            <a:spLocks noGrp="1"/>
          </p:cNvSpPr>
          <p:nvPr>
            <p:ph idx="1"/>
            <p:custDataLst>
              <p:tags r:id="rId3"/>
            </p:custDataLst>
          </p:nvPr>
        </p:nvSpPr>
        <p:spPr>
          <a:xfrm>
            <a:off x="648930" y="2438400"/>
            <a:ext cx="5127029" cy="3785419"/>
          </a:xfrm>
        </p:spPr>
        <p:txBody>
          <a:bodyPr>
            <a:normAutofit/>
          </a:bodyPr>
          <a:lstStyle/>
          <a:p>
            <a:r>
              <a:rPr lang="en-US" sz="2000" dirty="0">
                <a:effectLst>
                  <a:outerShdw blurRad="38100" dist="38100" dir="2700000" algn="tl">
                    <a:srgbClr val="000000">
                      <a:alpha val="43137"/>
                    </a:srgbClr>
                  </a:outerShdw>
                </a:effectLst>
                <a:latin typeface="Arial Black" panose="020B0A04020102020204" pitchFamily="34" charset="0"/>
              </a:rPr>
              <a:t>Men can produce 1,500 Sperm a Second. </a:t>
            </a:r>
          </a:p>
          <a:p>
            <a:r>
              <a:rPr lang="en-US" sz="2000" dirty="0">
                <a:effectLst>
                  <a:outerShdw blurRad="38100" dist="38100" dir="2700000" algn="tl">
                    <a:srgbClr val="000000">
                      <a:alpha val="43137"/>
                    </a:srgbClr>
                  </a:outerShdw>
                </a:effectLst>
                <a:latin typeface="Arial Black" panose="020B0A04020102020204" pitchFamily="34" charset="0"/>
              </a:rPr>
              <a:t>They can 400,000 spermatozoa in a single ejaculate.</a:t>
            </a:r>
          </a:p>
          <a:p>
            <a:r>
              <a:rPr lang="en-US" sz="2000" dirty="0">
                <a:effectLst>
                  <a:outerShdw blurRad="38100" dist="38100" dir="2700000" algn="tl">
                    <a:srgbClr val="000000">
                      <a:alpha val="43137"/>
                    </a:srgbClr>
                  </a:outerShdw>
                </a:effectLst>
                <a:latin typeface="Arial Black" panose="020B0A04020102020204" pitchFamily="34" charset="0"/>
              </a:rPr>
              <a:t>They can make millions of sperm cells over their lifetime.</a:t>
            </a:r>
          </a:p>
          <a:p>
            <a:pPr marL="0" indent="0">
              <a:buNone/>
            </a:pPr>
            <a:endParaRPr lang="en-US" sz="2000" dirty="0"/>
          </a:p>
        </p:txBody>
      </p:sp>
    </p:spTree>
    <p:custDataLst>
      <p:tags r:id="rId1"/>
    </p:custDataLst>
    <p:extLst>
      <p:ext uri="{BB962C8B-B14F-4D97-AF65-F5344CB8AC3E}">
        <p14:creationId xmlns:p14="http://schemas.microsoft.com/office/powerpoint/2010/main" val="2076136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basic female reproductive anatomy"/>
          <p:cNvPicPr>
            <a:picLocks noChangeAspect="1" noChangeArrowheads="1"/>
          </p:cNvPicPr>
          <p:nvPr/>
        </p:nvPicPr>
        <p:blipFill rotWithShape="1">
          <a:blip r:embed="rId2">
            <a:extLst>
              <a:ext uri="{28A0092B-C50C-407E-A947-70E740481C1C}">
                <a14:useLocalDpi xmlns:a14="http://schemas.microsoft.com/office/drawing/2010/main" val="0"/>
              </a:ext>
            </a:extLst>
          </a:blip>
          <a:srcRect l="4141" r="3420" b="2"/>
          <a:stretch/>
        </p:blipFill>
        <p:spPr bwMode="auto">
          <a:xfrm>
            <a:off x="6090613" y="640082"/>
            <a:ext cx="5461724" cy="5577837"/>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1199" y="224204"/>
            <a:ext cx="4876800" cy="1676603"/>
          </a:xfrm>
        </p:spPr>
        <p:txBody>
          <a:bodyPr>
            <a:normAutofit/>
          </a:bodyPr>
          <a:lstStyle/>
          <a:p>
            <a:pPr algn="ctr"/>
            <a:r>
              <a:rPr lang="en-US" b="1" dirty="0"/>
              <a:t>	The Fallopian</a:t>
            </a:r>
            <a:br>
              <a:rPr lang="en-US" b="1" dirty="0"/>
            </a:br>
            <a:r>
              <a:rPr lang="en-US" b="1" dirty="0"/>
              <a:t>     Tubes</a:t>
            </a:r>
          </a:p>
        </p:txBody>
      </p:sp>
      <p:sp>
        <p:nvSpPr>
          <p:cNvPr id="3" name="Content Placeholder 2"/>
          <p:cNvSpPr>
            <a:spLocks noGrp="1"/>
          </p:cNvSpPr>
          <p:nvPr>
            <p:ph idx="1"/>
          </p:nvPr>
        </p:nvSpPr>
        <p:spPr>
          <a:xfrm>
            <a:off x="406447" y="2152650"/>
            <a:ext cx="4551720" cy="3785419"/>
          </a:xfrm>
        </p:spPr>
        <p:txBody>
          <a:bodyPr>
            <a:normAutofit lnSpcReduction="10000"/>
          </a:bodyPr>
          <a:lstStyle/>
          <a:p>
            <a:r>
              <a:rPr lang="en-US" b="1" dirty="0"/>
              <a:t>Fertilization of the egg occurs in the Fallopian tube!</a:t>
            </a:r>
          </a:p>
          <a:p>
            <a:endParaRPr lang="en-US" b="1" dirty="0"/>
          </a:p>
          <a:p>
            <a:r>
              <a:rPr lang="en-US" dirty="0"/>
              <a:t>The ova may also be fertilized while in the Fallopian tubes if sperm is present following sexual intercourse.</a:t>
            </a:r>
          </a:p>
        </p:txBody>
      </p:sp>
      <p:sp>
        <p:nvSpPr>
          <p:cNvPr id="4" name="Rectangle 3"/>
          <p:cNvSpPr/>
          <p:nvPr/>
        </p:nvSpPr>
        <p:spPr>
          <a:xfrm>
            <a:off x="6217920" y="6390639"/>
            <a:ext cx="6096000" cy="184666"/>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https://ccbbiology10.wikispaces.com/file/view/Reproductive-System-Pattonville-High-School-News.jpg/404807362/286x307/Reproductive-System-Pattonville-High-School-News.jpg</a:t>
            </a: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2820" y="224204"/>
            <a:ext cx="6657975" cy="6515100"/>
          </a:xfrm>
          <a:prstGeom prst="rect">
            <a:avLst/>
          </a:prstGeom>
        </p:spPr>
      </p:pic>
      <p:sp>
        <p:nvSpPr>
          <p:cNvPr id="7" name="Title 1"/>
          <p:cNvSpPr txBox="1">
            <a:spLocks/>
          </p:cNvSpPr>
          <p:nvPr/>
        </p:nvSpPr>
        <p:spPr>
          <a:xfrm>
            <a:off x="7172587" y="538147"/>
            <a:ext cx="2206305" cy="703424"/>
          </a:xfrm>
          <a:prstGeom prst="rect">
            <a:avLst/>
          </a:prstGeom>
          <a:solidFill>
            <a:schemeClr val="bg2"/>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lgerian" panose="04020705040A02060702" pitchFamily="82" charset="0"/>
                <a:ea typeface="+mj-ea"/>
                <a:cs typeface="+mj-cs"/>
              </a:rPr>
              <a:t>Fallopian Tubes</a:t>
            </a:r>
          </a:p>
        </p:txBody>
      </p:sp>
      <p:sp>
        <p:nvSpPr>
          <p:cNvPr id="5" name="Curved Right Arrow 4"/>
          <p:cNvSpPr/>
          <p:nvPr/>
        </p:nvSpPr>
        <p:spPr>
          <a:xfrm rot="3637791">
            <a:off x="6051035" y="112074"/>
            <a:ext cx="731520" cy="1216152"/>
          </a:xfrm>
          <a:prstGeom prst="curved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Curved Right Arrow 8"/>
          <p:cNvSpPr/>
          <p:nvPr/>
        </p:nvSpPr>
        <p:spPr>
          <a:xfrm rot="17562815" flipH="1">
            <a:off x="9810680" y="-47068"/>
            <a:ext cx="772010" cy="1374300"/>
          </a:xfrm>
          <a:prstGeom prst="curvedRightArrow">
            <a:avLst>
              <a:gd name="adj1" fmla="val 23158"/>
              <a:gd name="adj2" fmla="val 50000"/>
              <a:gd name="adj3" fmla="val 45031"/>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le 7"/>
          <p:cNvSpPr/>
          <p:nvPr/>
        </p:nvSpPr>
        <p:spPr>
          <a:xfrm>
            <a:off x="6416795" y="3028426"/>
            <a:ext cx="914400" cy="27899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10335627" y="3481754"/>
            <a:ext cx="914400" cy="27899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p:nvPr/>
        </p:nvSpPr>
        <p:spPr>
          <a:xfrm>
            <a:off x="134224" y="1400960"/>
            <a:ext cx="272223" cy="343949"/>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backgroundRemoval t="7647" b="90000" l="2365" r="96959"/>
                    </a14:imgEffect>
                  </a14:imgLayer>
                </a14:imgProps>
              </a:ext>
              <a:ext uri="{28A0092B-C50C-407E-A947-70E740481C1C}">
                <a14:useLocalDpi xmlns:a14="http://schemas.microsoft.com/office/drawing/2010/main" val="0"/>
              </a:ext>
            </a:extLst>
          </a:blip>
          <a:stretch>
            <a:fillRect/>
          </a:stretch>
        </p:blipFill>
        <p:spPr>
          <a:xfrm rot="4386348">
            <a:off x="8019377" y="5686375"/>
            <a:ext cx="722637" cy="415028"/>
          </a:xfrm>
          <a:prstGeom prst="rect">
            <a:avLst/>
          </a:prstGeom>
        </p:spPr>
      </p:pic>
    </p:spTree>
    <p:extLst>
      <p:ext uri="{BB962C8B-B14F-4D97-AF65-F5344CB8AC3E}">
        <p14:creationId xmlns:p14="http://schemas.microsoft.com/office/powerpoint/2010/main" val="382496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0.49375 0.08541 C 0.50026 0.07152 0.47721 0.06041 0.48385 0.04676 C 0.48828 0.03819 0.46888 0.03217 0.47291 0.02037 C 0.47708 0.00926 0.47994 -0.02315 0.47434 -0.02986 C 0.46588 -0.04074 0.51158 -0.04653 0.50312 -0.05764 " pathEditMode="relative" rAng="15720000" ptsTypes="AAAAA">
                                      <p:cBhvr>
                                        <p:cTn id="6" dur="2000" fill="hold"/>
                                        <p:tgtEl>
                                          <p:spTgt spid="10"/>
                                        </p:tgtEl>
                                        <p:attrNameLst>
                                          <p:attrName>ppt_x</p:attrName>
                                          <p:attrName>ppt_y</p:attrName>
                                        </p:attrNameLst>
                                      </p:cBhvr>
                                      <p:rCtr x="-299" y="-6968"/>
                                    </p:animMotion>
                                  </p:childTnLst>
                                </p:cTn>
                              </p:par>
                            </p:childTnLst>
                          </p:cTn>
                        </p:par>
                      </p:childTnLst>
                    </p:cTn>
                  </p:par>
                  <p:par>
                    <p:cTn id="7" fill="hold">
                      <p:stCondLst>
                        <p:cond delay="indefinite"/>
                      </p:stCondLst>
                      <p:childTnLst>
                        <p:par>
                          <p:cTn id="8" fill="hold">
                            <p:stCondLst>
                              <p:cond delay="0"/>
                            </p:stCondLst>
                            <p:childTnLst>
                              <p:par>
                                <p:cTn id="9" presetID="37" presetClass="path" presetSubtype="0" accel="50000" decel="50000" fill="hold" nodeType="clickEffect">
                                  <p:stCondLst>
                                    <p:cond delay="0"/>
                                  </p:stCondLst>
                                  <p:childTnLst>
                                    <p:animMotion origin="layout" path="M -0.00078 -0.00116 C 2.08333E-7 -0.09282 -0.01406 -0.09259 2.08333E-7 -0.13889 C -0.01146 -0.19676 -0.00612 -0.17894 -0.00807 -0.20741 C -0.0112 -0.23588 0.00716 -0.2213 -0.00039 -0.29977 C -0.00768 -0.39815 -0.00612 -0.37894 -0.00833 -0.48195 C -0.01901 -0.52639 -0.03945 -0.53009 -0.06393 -0.56551 C -0.06497 -0.56574 -0.1224 -0.62616 -0.1237 -0.62685 C -0.13932 -0.64259 -0.16276 -0.65903 -0.16172 -0.65926 " pathEditMode="relative" rAng="17100000" ptsTypes="AAAAAAAA">
                                      <p:cBhvr>
                                        <p:cTn id="10" dur="5000" fill="hold"/>
                                        <p:tgtEl>
                                          <p:spTgt spid="12"/>
                                        </p:tgtEl>
                                        <p:attrNameLst>
                                          <p:attrName>ppt_x</p:attrName>
                                          <p:attrName>ppt_y</p:attrName>
                                        </p:attrNameLst>
                                      </p:cBhvr>
                                      <p:rCtr x="-8060" y="-329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basic female reproductive anatomy"/>
          <p:cNvPicPr>
            <a:picLocks noChangeAspect="1" noChangeArrowheads="1"/>
          </p:cNvPicPr>
          <p:nvPr/>
        </p:nvPicPr>
        <p:blipFill rotWithShape="1">
          <a:blip r:embed="rId2">
            <a:extLst>
              <a:ext uri="{28A0092B-C50C-407E-A947-70E740481C1C}">
                <a14:useLocalDpi xmlns:a14="http://schemas.microsoft.com/office/drawing/2010/main" val="0"/>
              </a:ext>
            </a:extLst>
          </a:blip>
          <a:srcRect l="4141" r="3420" b="2"/>
          <a:stretch/>
        </p:blipFill>
        <p:spPr bwMode="auto">
          <a:xfrm>
            <a:off x="6090613" y="640082"/>
            <a:ext cx="5461724" cy="5577837"/>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1199" y="224204"/>
            <a:ext cx="4876800" cy="1676603"/>
          </a:xfrm>
        </p:spPr>
        <p:txBody>
          <a:bodyPr>
            <a:normAutofit/>
          </a:bodyPr>
          <a:lstStyle/>
          <a:p>
            <a:pPr algn="ctr"/>
            <a:r>
              <a:rPr lang="en-US" b="1" dirty="0"/>
              <a:t>	The Fallopian</a:t>
            </a:r>
            <a:br>
              <a:rPr lang="en-US" b="1" dirty="0"/>
            </a:br>
            <a:r>
              <a:rPr lang="en-US" b="1" dirty="0"/>
              <a:t>     Tubes</a:t>
            </a:r>
          </a:p>
        </p:txBody>
      </p:sp>
      <p:sp>
        <p:nvSpPr>
          <p:cNvPr id="3" name="Content Placeholder 2"/>
          <p:cNvSpPr>
            <a:spLocks noGrp="1"/>
          </p:cNvSpPr>
          <p:nvPr>
            <p:ph idx="1"/>
          </p:nvPr>
        </p:nvSpPr>
        <p:spPr>
          <a:xfrm>
            <a:off x="406447" y="2152650"/>
            <a:ext cx="4551720" cy="3785419"/>
          </a:xfrm>
        </p:spPr>
        <p:txBody>
          <a:bodyPr>
            <a:normAutofit/>
          </a:bodyPr>
          <a:lstStyle/>
          <a:p>
            <a:r>
              <a:rPr lang="en-US" dirty="0"/>
              <a:t>If the egg is not fertilized, it will break down and it will be expelled from the uterus, along with the uterine lining, during menstruation.</a:t>
            </a:r>
          </a:p>
        </p:txBody>
      </p:sp>
      <p:sp>
        <p:nvSpPr>
          <p:cNvPr id="4" name="Rectangle 3"/>
          <p:cNvSpPr/>
          <p:nvPr/>
        </p:nvSpPr>
        <p:spPr>
          <a:xfrm>
            <a:off x="6217920" y="6390639"/>
            <a:ext cx="6096000" cy="184666"/>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https://ccbbiology10.wikispaces.com/file/view/Reproductive-System-Pattonville-High-School-News.jpg/404807362/286x307/Reproductive-System-Pattonville-High-School-News.jpg</a:t>
            </a: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2820" y="224204"/>
            <a:ext cx="6657975" cy="6515100"/>
          </a:xfrm>
          <a:prstGeom prst="rect">
            <a:avLst/>
          </a:prstGeom>
        </p:spPr>
      </p:pic>
      <p:sp>
        <p:nvSpPr>
          <p:cNvPr id="7" name="Title 1"/>
          <p:cNvSpPr txBox="1">
            <a:spLocks/>
          </p:cNvSpPr>
          <p:nvPr/>
        </p:nvSpPr>
        <p:spPr>
          <a:xfrm>
            <a:off x="7172587" y="538147"/>
            <a:ext cx="2206305" cy="703424"/>
          </a:xfrm>
          <a:prstGeom prst="rect">
            <a:avLst/>
          </a:prstGeom>
          <a:solidFill>
            <a:schemeClr val="bg2"/>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lgerian" panose="04020705040A02060702" pitchFamily="82" charset="0"/>
                <a:ea typeface="+mj-ea"/>
                <a:cs typeface="+mj-cs"/>
              </a:rPr>
              <a:t>Fallopian Tubes</a:t>
            </a:r>
          </a:p>
        </p:txBody>
      </p:sp>
      <p:sp>
        <p:nvSpPr>
          <p:cNvPr id="5" name="Curved Right Arrow 4"/>
          <p:cNvSpPr/>
          <p:nvPr/>
        </p:nvSpPr>
        <p:spPr>
          <a:xfrm rot="3637791">
            <a:off x="6051035" y="112074"/>
            <a:ext cx="731520" cy="1216152"/>
          </a:xfrm>
          <a:prstGeom prst="curved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Curved Right Arrow 8"/>
          <p:cNvSpPr/>
          <p:nvPr/>
        </p:nvSpPr>
        <p:spPr>
          <a:xfrm rot="17562815" flipH="1">
            <a:off x="9810680" y="-47068"/>
            <a:ext cx="772010" cy="1374300"/>
          </a:xfrm>
          <a:prstGeom prst="curvedRightArrow">
            <a:avLst>
              <a:gd name="adj1" fmla="val 23158"/>
              <a:gd name="adj2" fmla="val 50000"/>
              <a:gd name="adj3" fmla="val 45031"/>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le 7"/>
          <p:cNvSpPr/>
          <p:nvPr/>
        </p:nvSpPr>
        <p:spPr>
          <a:xfrm>
            <a:off x="6416795" y="3028426"/>
            <a:ext cx="914400" cy="27899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10335627" y="3481754"/>
            <a:ext cx="914400" cy="27899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p:nvPr/>
        </p:nvSpPr>
        <p:spPr>
          <a:xfrm>
            <a:off x="134224" y="1400960"/>
            <a:ext cx="272223" cy="343949"/>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backgroundRemoval t="7647" b="90000" l="2365" r="96959"/>
                    </a14:imgEffect>
                  </a14:imgLayer>
                </a14:imgProps>
              </a:ext>
              <a:ext uri="{28A0092B-C50C-407E-A947-70E740481C1C}">
                <a14:useLocalDpi xmlns:a14="http://schemas.microsoft.com/office/drawing/2010/main" val="0"/>
              </a:ext>
            </a:extLst>
          </a:blip>
          <a:stretch>
            <a:fillRect/>
          </a:stretch>
        </p:blipFill>
        <p:spPr>
          <a:xfrm rot="4386348">
            <a:off x="8019377" y="5686375"/>
            <a:ext cx="722637" cy="415028"/>
          </a:xfrm>
          <a:prstGeom prst="rect">
            <a:avLst/>
          </a:prstGeom>
        </p:spPr>
      </p:pic>
    </p:spTree>
    <p:extLst>
      <p:ext uri="{BB962C8B-B14F-4D97-AF65-F5344CB8AC3E}">
        <p14:creationId xmlns:p14="http://schemas.microsoft.com/office/powerpoint/2010/main" val="220720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4901 0.07037 L 0.4901 0.07037 C 0.48789 0.06875 0.48541 0.06805 0.48346 0.06574 C 0.48255 0.06481 0.48216 0.06296 0.48177 0.06134 C 0.48072 0.05787 0.48046 0.05277 0.48007 0.0493 C 0.47903 0.04259 0.47942 0.04629 0.47669 0.04027 C 0.47135 0.02893 0.47825 0.04143 0.4733 0.03287 C 0.47304 0.03125 0.47252 0.02986 0.47239 0.02824 C 0.4707 -0.00209 0.47317 0.01296 0.47083 -0.00023 C 0.47109 -0.00417 0.47122 -0.00811 0.47161 -0.01204 C 0.47174 -0.01366 0.47226 -0.01505 0.47239 -0.01667 C 0.4746 -0.02986 0.47213 -0.01644 0.47408 -0.02709 C 0.47447 -0.03449 0.47395 -0.04236 0.475 -0.04954 C 0.47526 -0.05116 0.47669 -0.05023 0.47747 -0.05116 C 0.47812 -0.05186 0.47851 -0.05324 0.47916 -0.05417 C 0.48085 -0.05625 0.48424 -0.05996 0.48424 -0.05996 C 0.4927 -0.05949 0.50117 -0.05949 0.5095 -0.05857 C 0.51263 -0.05834 0.51171 -0.05602 0.51458 -0.05417 C 0.51588 -0.05324 0.51744 -0.05324 0.51875 -0.05255 C 0.51992 -0.05209 0.52109 -0.05162 0.52213 -0.05116 C 0.52382 -0.05023 0.52552 -0.04908 0.52721 -0.04815 C 0.52799 -0.04769 0.5289 -0.04676 0.52968 -0.04653 L 0.53737 -0.04514 C 0.53815 -0.04398 0.53919 -0.04352 0.53984 -0.04213 C 0.54036 -0.04098 0.54049 -0.03912 0.54075 -0.0375 C 0.54075 -0.03727 0.54192 -0.02801 0.54231 -0.02709 C 0.54296 -0.0257 0.54401 -0.02477 0.54492 -0.02408 C 0.54791 -0.02176 0.55612 -0.0213 0.55755 -0.02107 C 0.56184 -0.01343 0.55625 -0.02246 0.56171 -0.01667 C 0.5625 -0.01598 0.56289 -0.01459 0.56341 -0.01366 C 0.5638 -0.01135 0.56432 -0.00463 0.56601 -0.00324 C 0.56744 -0.00186 0.5694 -0.00209 0.57096 -0.00162 C 0.57474 0.00486 0.57213 0.00185 0.57695 0.00439 C 0.57864 0.00532 0.58203 0.0074 0.58203 0.0074 C 0.58281 0.00833 0.58359 0.00949 0.5845 0.01041 C 0.58867 0.01412 0.58554 0.00902 0.58958 0.01481 C 0.59023 0.01574 0.59062 0.01689 0.59127 0.01782 C 0.59205 0.01898 0.59296 0.01967 0.59375 0.02083 C 0.59492 0.02268 0.59583 0.02523 0.59713 0.02685 C 0.59804 0.02777 0.59882 0.0287 0.5996 0.02986 C 0.60234 0.03356 0.60039 0.03264 0.6039 0.03588 C 0.60585 0.03773 0.60768 0.03727 0.60976 0.03889 C 0.61562 0.04282 0.6108 0.04051 0.61562 0.0449 C 0.61653 0.0456 0.61731 0.04583 0.61822 0.04629 C 0.62161 0.05532 0.61783 0.04745 0.62239 0.05231 C 0.62304 0.05301 0.62343 0.05439 0.62408 0.05532 C 0.62487 0.05648 0.62578 0.05717 0.62669 0.05833 C 0.62721 0.05926 0.6276 0.06064 0.62825 0.06134 C 0.62994 0.06273 0.6319 0.0625 0.63333 0.06435 C 0.63424 0.06527 0.63502 0.06643 0.63593 0.06736 C 0.6375 0.06852 0.64101 0.07037 0.64101 0.07037 C 0.64179 0.07129 0.6427 0.07199 0.64349 0.07338 C 0.64492 0.07569 0.64765 0.08078 0.64765 0.08078 C 0.65 0.09305 0.64843 0.08703 0.65273 0.09884 C 0.65325 0.10023 0.65364 0.10231 0.65442 0.10324 L 0.6569 0.10625 C 0.65911 0.11759 0.65625 0.1037 0.6595 0.11527 C 0.66171 0.12291 0.65872 0.11689 0.66197 0.12268 C 0.66445 0.13541 0.66393 0.12847 0.66289 0.14375 C 0.66171 0.14328 0.66041 0.14328 0.6595 0.14213 C 0.65807 0.14051 0.65742 0.13564 0.6569 0.1331 C 0.65664 0.12615 0.65559 0.11921 0.65612 0.11227 C 0.65625 0.11041 0.65768 0.10926 0.65859 0.10926 L 0.67213 0.11064 C 0.67161 0.12662 0.67395 0.13287 0.66966 0.14213 C 0.66888 0.14375 0.66796 0.14514 0.66705 0.14676 C 0.66679 0.14814 0.66679 0.14977 0.66627 0.15115 C 0.66536 0.15347 0.6638 0.15486 0.66289 0.15717 L 0.66119 0.16157 C 0.65781 0.18588 0.6595 0.17176 0.6595 0.22615 C 0.6595 0.23009 0.6595 0.23426 0.66028 0.23796 C 0.66093 0.24074 0.66367 0.24398 0.66367 0.24398 C 0.6625 0.27268 0.6664 0.25972 0.66028 0.26504 C 0.65937 0.26574 0.65859 0.26713 0.65781 0.26805 C 0.65859 0.29097 0.65755 0.30277 0.66028 0.32037 C 0.66054 0.32199 0.66093 0.32338 0.66119 0.325 C 0.66093 0.33287 0.66132 0.3412 0.66028 0.34884 C 0.66015 0.35069 0.65846 0.35046 0.65781 0.35185 C 0.65729 0.35324 0.65742 0.35509 0.6569 0.35648 C 0.65612 0.35879 0.6539 0.36111 0.65273 0.3625 C 0.65247 0.36389 0.65195 0.36527 0.65195 0.36689 C 0.65195 0.36944 0.65195 0.37222 0.65273 0.3743 C 0.65325 0.37569 0.65442 0.37546 0.65533 0.37592 C 0.6569 0.37662 0.65859 0.37685 0.66028 0.37731 C 0.66093 0.37847 0.66132 0.37963 0.66197 0.38032 C 0.66276 0.38125 0.66393 0.38078 0.66458 0.38194 C 0.66523 0.3831 0.66497 0.38495 0.66536 0.38634 C 0.66575 0.3875 0.66653 0.38842 0.66705 0.38935 C 0.66679 0.39838 0.66783 0.40787 0.66627 0.41643 C 0.66562 0.41921 0.66289 0.41828 0.66119 0.41944 L 0.65859 0.42083 C 0.65572 0.42615 0.65716 0.42245 0.65533 0.43287 L 0.65442 0.43727 C 0.65468 0.43981 0.65442 0.44259 0.65533 0.4449 C 0.65572 0.44606 0.6569 0.44606 0.65781 0.44629 C 0.6595 0.44699 0.66119 0.44722 0.66289 0.44768 C 0.66341 0.44977 0.66419 0.45162 0.66458 0.4537 C 0.66575 0.4618 0.66575 0.475 0.66458 0.48217 C 0.66419 0.48449 0.66041 0.48611 0.6595 0.4868 C 0.65898 0.48819 0.6582 0.48958 0.65781 0.4912 C 0.65599 0.49768 0.65677 0.50602 0.65781 0.51227 C 0.65846 0.51597 0.66497 0.51666 0.66536 0.51666 C 0.66562 0.51828 0.66627 0.51967 0.66627 0.52129 C 0.66627 0.52777 0.66549 0.52615 0.66367 0.53009 C 0.6595 0.53958 0.66445 0.53055 0.66028 0.53773 C 0.66002 0.53912 0.65989 0.54074 0.6595 0.54213 C 0.65846 0.54537 0.65677 0.54768 0.65612 0.55115 L 0.65442 0.56018 C 0.65559 0.57083 0.65481 0.56527 0.6569 0.57662 L 0.65781 0.58102 C 0.65833 0.58727 0.65859 0.59051 0.6595 0.59606 C 0.66002 0.59907 0.66054 0.60208 0.66119 0.60509 L 0.66289 0.61412 C 0.66315 0.61551 0.66354 0.61713 0.66367 0.61852 C 0.66393 0.6206 0.66432 0.62245 0.66458 0.62453 C 0.66484 0.62708 0.66497 0.62963 0.66536 0.63217 C 0.66562 0.63356 0.66588 0.63495 0.66627 0.63657 C 0.66588 0.64352 0.66588 0.65046 0.66536 0.65764 C 0.66523 0.65949 0.66471 0.66157 0.66458 0.66342 C 0.66237 0.68727 0.6651 0.67824 0.66119 0.68889 C 0.6608 0.69213 0.66015 0.69652 0.6595 0.69953 C 0.65898 0.70162 0.65833 0.70347 0.65781 0.70555 C 0.65612 0.71296 0.65612 0.71435 0.65533 0.72199 C 0.65559 0.73287 0.65559 0.74398 0.65612 0.75486 C 0.65625 0.75694 0.65664 0.75902 0.6569 0.76088 C 0.6569 0.76088 0.65911 0.77222 0.6595 0.7743 L 0.66028 0.77893 C 0.66054 0.78032 0.66119 0.78171 0.66119 0.78333 L 0.66119 0.79398 " pathEditMode="relative" ptsTypes="AAAAAAAAAAAAAAAAAAAAAAAAAAAAAAAAAAAAAAAAAAAAAAAAAAAAAAAAAAAAAAAAAAAAAAAAAAAAAAAAAAAAAAAAAAAAAAAAAAAAAAAAAAAAAAAAAAAAAAAAAAAAAAAAA">
                                      <p:cBhvr>
                                        <p:cTn id="6" dur="1075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 y="0"/>
            <a:ext cx="12018304" cy="6858000"/>
          </a:xfrm>
          <a:prstGeom prst="rect">
            <a:avLst/>
          </a:prstGeom>
        </p:spPr>
      </p:pic>
      <p:sp>
        <p:nvSpPr>
          <p:cNvPr id="4" name="Rectangle 3"/>
          <p:cNvSpPr/>
          <p:nvPr/>
        </p:nvSpPr>
        <p:spPr>
          <a:xfrm>
            <a:off x="2488605" y="711407"/>
            <a:ext cx="7333128" cy="4031873"/>
          </a:xfrm>
          <a:prstGeom prst="rect">
            <a:avLst/>
          </a:prstGeom>
          <a:solidFill>
            <a:schemeClr val="bg1">
              <a:alpha val="53000"/>
            </a:schemeClr>
          </a:solidFill>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Snap ITC" panose="04040A07060A02020202" pitchFamily="82" charset="0"/>
                <a:ea typeface="+mn-ea"/>
                <a:cs typeface="+mn-cs"/>
              </a:rPr>
              <a:t>The Menstrual Cycle is pretty complicated!</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Snap ITC" panose="04040A07060A02020202" pitchFamily="82" charset="0"/>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Snap ITC" panose="04040A07060A02020202" pitchFamily="82" charset="0"/>
                <a:ea typeface="+mn-ea"/>
                <a:cs typeface="+mn-cs"/>
              </a:rPr>
              <a:t>We are going to cover the menstrual  cycle</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Snap ITC" panose="04040A07060A02020202" pitchFamily="82" charset="0"/>
                <a:ea typeface="+mn-ea"/>
                <a:cs typeface="+mn-cs"/>
              </a:rPr>
              <a:t>in detail in the next video!</a:t>
            </a: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Snap ITC" panose="04040A07060A02020202" pitchFamily="82" charset="0"/>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Snap ITC" panose="04040A07060A02020202" pitchFamily="82" charset="0"/>
                <a:ea typeface="+mn-ea"/>
                <a:cs typeface="+mn-cs"/>
              </a:rPr>
              <a:t>This will be an overview.</a:t>
            </a:r>
          </a:p>
        </p:txBody>
      </p:sp>
    </p:spTree>
    <p:extLst>
      <p:ext uri="{BB962C8B-B14F-4D97-AF65-F5344CB8AC3E}">
        <p14:creationId xmlns:p14="http://schemas.microsoft.com/office/powerpoint/2010/main" val="22206918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17025" y="896285"/>
            <a:ext cx="4062803" cy="1471172"/>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Snap ITC" panose="04040A07060A02020202" pitchFamily="82" charset="0"/>
              <a:ea typeface="+mn-ea"/>
              <a:cs typeface="+mn-cs"/>
            </a:endParaRPr>
          </a:p>
          <a:p>
            <a:pPr marL="514350" marR="0" lvl="0" indent="-514350" algn="l" defTabSz="914400" rtl="0" eaLnBrk="1" fontAlgn="auto" latinLnBrk="0" hangingPunct="1">
              <a:lnSpc>
                <a:spcPct val="8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Snap ITC" panose="04040A07060A02020202" pitchFamily="82" charset="0"/>
                <a:ea typeface="+mn-ea"/>
                <a:cs typeface="+mn-cs"/>
              </a:rPr>
              <a:t>The Follicular Phase </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Snap ITC" panose="04040A07060A02020202" pitchFamily="82" charset="0"/>
              <a:ea typeface="+mn-ea"/>
              <a:cs typeface="+mn-cs"/>
            </a:endParaRPr>
          </a:p>
        </p:txBody>
      </p:sp>
      <p:sp>
        <p:nvSpPr>
          <p:cNvPr id="13" name="Rectangle 12"/>
          <p:cNvSpPr/>
          <p:nvPr/>
        </p:nvSpPr>
        <p:spPr>
          <a:xfrm>
            <a:off x="885446" y="2322892"/>
            <a:ext cx="7250713" cy="342145"/>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nap ITC" panose="04040A07060A02020202" pitchFamily="82" charset="0"/>
                <a:ea typeface="+mn-ea"/>
                <a:cs typeface="+mn-cs"/>
              </a:rPr>
              <a:t>The follicle develops a mature ovum.</a:t>
            </a:r>
            <a:endParaRPr kumimoji="0" lang="en-US" sz="2800" b="0" i="0" u="none" strike="noStrike" kern="1200" cap="none" spc="0" normalizeH="0" baseline="0" noProof="0" dirty="0">
              <a:ln>
                <a:noFill/>
              </a:ln>
              <a:solidFill>
                <a:prstClr val="black"/>
              </a:solidFill>
              <a:effectLst/>
              <a:uLnTx/>
              <a:uFillTx/>
              <a:latin typeface="Snap ITC" panose="04040A07060A02020202" pitchFamily="82" charset="0"/>
              <a:ea typeface="+mn-ea"/>
              <a:cs typeface="+mn-cs"/>
            </a:endParaRPr>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5209" t="16693" r="55999" b="66882"/>
          <a:stretch/>
        </p:blipFill>
        <p:spPr>
          <a:xfrm>
            <a:off x="6495617" y="137028"/>
            <a:ext cx="5346552" cy="2230429"/>
          </a:xfrm>
          <a:prstGeom prst="rect">
            <a:avLst/>
          </a:prstGeom>
        </p:spPr>
      </p:pic>
    </p:spTree>
    <p:extLst>
      <p:ext uri="{BB962C8B-B14F-4D97-AF65-F5344CB8AC3E}">
        <p14:creationId xmlns:p14="http://schemas.microsoft.com/office/powerpoint/2010/main" val="7251922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769" y="3200707"/>
            <a:ext cx="4062803" cy="781752"/>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Snap ITC" panose="04040A07060A02020202" pitchFamily="82" charset="0"/>
                <a:ea typeface="+mn-ea"/>
                <a:cs typeface="+mn-cs"/>
              </a:rPr>
              <a:t>2. Ovulation</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Snap ITC" panose="04040A07060A02020202" pitchFamily="82" charset="0"/>
              <a:ea typeface="+mn-ea"/>
              <a:cs typeface="+mn-cs"/>
            </a:endParaRPr>
          </a:p>
        </p:txBody>
      </p:sp>
      <p:sp>
        <p:nvSpPr>
          <p:cNvPr id="9" name="Rectangle 8"/>
          <p:cNvSpPr/>
          <p:nvPr/>
        </p:nvSpPr>
        <p:spPr>
          <a:xfrm>
            <a:off x="317025" y="896285"/>
            <a:ext cx="4062803" cy="1471172"/>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Snap ITC" panose="04040A07060A02020202" pitchFamily="82" charset="0"/>
              <a:ea typeface="+mn-ea"/>
              <a:cs typeface="+mn-cs"/>
            </a:endParaRPr>
          </a:p>
          <a:p>
            <a:pPr marL="514350" marR="0" lvl="0" indent="-514350" algn="l" defTabSz="914400" rtl="0" eaLnBrk="1" fontAlgn="auto" latinLnBrk="0" hangingPunct="1">
              <a:lnSpc>
                <a:spcPct val="8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Snap ITC" panose="04040A07060A02020202" pitchFamily="82" charset="0"/>
                <a:ea typeface="+mn-ea"/>
                <a:cs typeface="+mn-cs"/>
              </a:rPr>
              <a:t>The Follicular Phase </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Snap ITC" panose="04040A07060A02020202" pitchFamily="82" charset="0"/>
              <a:ea typeface="+mn-ea"/>
              <a:cs typeface="+mn-cs"/>
            </a:endParaRPr>
          </a:p>
        </p:txBody>
      </p:sp>
      <p:sp>
        <p:nvSpPr>
          <p:cNvPr id="11" name="Rectangle 10"/>
          <p:cNvSpPr/>
          <p:nvPr/>
        </p:nvSpPr>
        <p:spPr>
          <a:xfrm>
            <a:off x="754472" y="3816302"/>
            <a:ext cx="7250713" cy="588366"/>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nap ITC" panose="04040A07060A02020202" pitchFamily="82" charset="0"/>
                <a:ea typeface="+mn-ea"/>
                <a:cs typeface="+mn-cs"/>
              </a:rPr>
              <a:t>Release of the mature ovum from the ovary into the fallopian tube.</a:t>
            </a:r>
          </a:p>
        </p:txBody>
      </p:sp>
      <p:sp>
        <p:nvSpPr>
          <p:cNvPr id="13" name="Rectangle 12"/>
          <p:cNvSpPr/>
          <p:nvPr/>
        </p:nvSpPr>
        <p:spPr>
          <a:xfrm>
            <a:off x="885446" y="2322892"/>
            <a:ext cx="7250713" cy="342145"/>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nap ITC" panose="04040A07060A02020202" pitchFamily="82" charset="0"/>
                <a:ea typeface="+mn-ea"/>
                <a:cs typeface="+mn-cs"/>
              </a:rPr>
              <a:t>The follicle develops a mature ovum.</a:t>
            </a:r>
            <a:endParaRPr kumimoji="0" lang="en-US" sz="2800" b="0" i="0" u="none" strike="noStrike" kern="1200" cap="none" spc="0" normalizeH="0" baseline="0" noProof="0" dirty="0">
              <a:ln>
                <a:noFill/>
              </a:ln>
              <a:solidFill>
                <a:prstClr val="black"/>
              </a:solidFill>
              <a:effectLst/>
              <a:uLnTx/>
              <a:uFillTx/>
              <a:latin typeface="Snap ITC" panose="04040A07060A02020202" pitchFamily="82" charset="0"/>
              <a:ea typeface="+mn-ea"/>
              <a:cs typeface="+mn-cs"/>
            </a:endParaRP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42764" t="18561" r="41317" b="68346"/>
          <a:stretch/>
        </p:blipFill>
        <p:spPr>
          <a:xfrm>
            <a:off x="8652108" y="2709116"/>
            <a:ext cx="2260589" cy="1831990"/>
          </a:xfrm>
          <a:prstGeom prst="rect">
            <a:avLst/>
          </a:prstGeom>
        </p:spPr>
      </p:pic>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5209" t="16693" r="55999" b="66882"/>
          <a:stretch/>
        </p:blipFill>
        <p:spPr>
          <a:xfrm>
            <a:off x="6495617" y="137028"/>
            <a:ext cx="5346552" cy="2230429"/>
          </a:xfrm>
          <a:prstGeom prst="rect">
            <a:avLst/>
          </a:prstGeom>
        </p:spPr>
      </p:pic>
    </p:spTree>
    <p:extLst>
      <p:ext uri="{BB962C8B-B14F-4D97-AF65-F5344CB8AC3E}">
        <p14:creationId xmlns:p14="http://schemas.microsoft.com/office/powerpoint/2010/main" val="17943994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769" y="3200707"/>
            <a:ext cx="4062803" cy="781752"/>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Snap ITC" panose="04040A07060A02020202" pitchFamily="82" charset="0"/>
                <a:ea typeface="+mn-ea"/>
                <a:cs typeface="+mn-cs"/>
              </a:rPr>
              <a:t>2. Ovulation</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Snap ITC" panose="04040A07060A02020202" pitchFamily="82" charset="0"/>
              <a:ea typeface="+mn-ea"/>
              <a:cs typeface="+mn-cs"/>
            </a:endParaRPr>
          </a:p>
        </p:txBody>
      </p:sp>
      <p:sp>
        <p:nvSpPr>
          <p:cNvPr id="7" name="Rectangle 6"/>
          <p:cNvSpPr/>
          <p:nvPr/>
        </p:nvSpPr>
        <p:spPr>
          <a:xfrm>
            <a:off x="365644" y="5181773"/>
            <a:ext cx="4062803" cy="786754"/>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Snap ITC" panose="04040A07060A02020202" pitchFamily="82" charset="0"/>
                <a:ea typeface="+mn-ea"/>
                <a:cs typeface="+mn-cs"/>
              </a:rPr>
              <a:t>3. Luteal Phase</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Snap ITC" panose="04040A07060A02020202" pitchFamily="82" charset="0"/>
              <a:ea typeface="+mn-ea"/>
              <a:cs typeface="+mn-cs"/>
            </a:endParaRPr>
          </a:p>
        </p:txBody>
      </p:sp>
      <p:sp>
        <p:nvSpPr>
          <p:cNvPr id="9" name="Rectangle 8"/>
          <p:cNvSpPr/>
          <p:nvPr/>
        </p:nvSpPr>
        <p:spPr>
          <a:xfrm>
            <a:off x="317025" y="896285"/>
            <a:ext cx="4062803" cy="1471172"/>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Snap ITC" panose="04040A07060A02020202" pitchFamily="82" charset="0"/>
              <a:ea typeface="+mn-ea"/>
              <a:cs typeface="+mn-cs"/>
            </a:endParaRPr>
          </a:p>
          <a:p>
            <a:pPr marL="514350" marR="0" lvl="0" indent="-514350" algn="l" defTabSz="914400" rtl="0" eaLnBrk="1" fontAlgn="auto" latinLnBrk="0" hangingPunct="1">
              <a:lnSpc>
                <a:spcPct val="8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Snap ITC" panose="04040A07060A02020202" pitchFamily="82" charset="0"/>
                <a:ea typeface="+mn-ea"/>
                <a:cs typeface="+mn-cs"/>
              </a:rPr>
              <a:t>The Follicular Phase </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Snap ITC" panose="04040A07060A02020202" pitchFamily="82" charset="0"/>
              <a:ea typeface="+mn-ea"/>
              <a:cs typeface="+mn-cs"/>
            </a:endParaRPr>
          </a:p>
        </p:txBody>
      </p:sp>
      <p:sp>
        <p:nvSpPr>
          <p:cNvPr id="11" name="Rectangle 10"/>
          <p:cNvSpPr/>
          <p:nvPr/>
        </p:nvSpPr>
        <p:spPr>
          <a:xfrm>
            <a:off x="754472" y="3816302"/>
            <a:ext cx="7250713" cy="588366"/>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nap ITC" panose="04040A07060A02020202" pitchFamily="82" charset="0"/>
                <a:ea typeface="+mn-ea"/>
                <a:cs typeface="+mn-cs"/>
              </a:rPr>
              <a:t>Release of the mature ovum from the ovary into the fallopian tube.</a:t>
            </a:r>
          </a:p>
        </p:txBody>
      </p:sp>
      <p:sp>
        <p:nvSpPr>
          <p:cNvPr id="12" name="Rectangle 11"/>
          <p:cNvSpPr/>
          <p:nvPr/>
        </p:nvSpPr>
        <p:spPr>
          <a:xfrm>
            <a:off x="885447" y="5674344"/>
            <a:ext cx="7250713" cy="588366"/>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nap ITC" panose="04040A07060A02020202" pitchFamily="82" charset="0"/>
                <a:ea typeface="+mn-ea"/>
                <a:cs typeface="+mn-cs"/>
              </a:rPr>
              <a:t>Decay of the “leftover” portion of the follicle, called the corpus luteum.</a:t>
            </a:r>
            <a:endParaRPr kumimoji="0" lang="en-US" sz="2800" b="0" i="0" u="none" strike="noStrike" kern="1200" cap="none" spc="0" normalizeH="0" baseline="0" noProof="0" dirty="0">
              <a:ln>
                <a:noFill/>
              </a:ln>
              <a:solidFill>
                <a:prstClr val="black"/>
              </a:solidFill>
              <a:effectLst/>
              <a:uLnTx/>
              <a:uFillTx/>
              <a:latin typeface="Snap ITC" panose="04040A07060A02020202" pitchFamily="82" charset="0"/>
              <a:ea typeface="+mn-ea"/>
              <a:cs typeface="+mn-cs"/>
            </a:endParaRPr>
          </a:p>
        </p:txBody>
      </p:sp>
      <p:sp>
        <p:nvSpPr>
          <p:cNvPr id="13" name="Rectangle 12"/>
          <p:cNvSpPr/>
          <p:nvPr/>
        </p:nvSpPr>
        <p:spPr>
          <a:xfrm>
            <a:off x="885446" y="2322892"/>
            <a:ext cx="7250713" cy="342145"/>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nap ITC" panose="04040A07060A02020202" pitchFamily="82" charset="0"/>
                <a:ea typeface="+mn-ea"/>
                <a:cs typeface="+mn-cs"/>
              </a:rPr>
              <a:t>The follicle develops a mature ovum.</a:t>
            </a:r>
            <a:endParaRPr kumimoji="0" lang="en-US" sz="2800" b="0" i="0" u="none" strike="noStrike" kern="1200" cap="none" spc="0" normalizeH="0" baseline="0" noProof="0" dirty="0">
              <a:ln>
                <a:noFill/>
              </a:ln>
              <a:solidFill>
                <a:prstClr val="black"/>
              </a:solidFill>
              <a:effectLst/>
              <a:uLnTx/>
              <a:uFillTx/>
              <a:latin typeface="Snap ITC" panose="04040A07060A02020202" pitchFamily="82" charset="0"/>
              <a:ea typeface="+mn-ea"/>
              <a:cs typeface="+mn-cs"/>
            </a:endParaRP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42764" t="18561" r="41317" b="68346"/>
          <a:stretch/>
        </p:blipFill>
        <p:spPr>
          <a:xfrm>
            <a:off x="8652108" y="2709116"/>
            <a:ext cx="2260589" cy="1831990"/>
          </a:xfrm>
          <a:prstGeom prst="rect">
            <a:avLst/>
          </a:prstGeom>
        </p:spPr>
      </p:pic>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5209" t="16693" r="55999" b="66882"/>
          <a:stretch/>
        </p:blipFill>
        <p:spPr>
          <a:xfrm>
            <a:off x="6495617" y="137028"/>
            <a:ext cx="5346552" cy="2230429"/>
          </a:xfrm>
          <a:prstGeom prst="rect">
            <a:avLst/>
          </a:prstGeom>
        </p:spPr>
      </p:pic>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l="56851" t="17084" r="2502" b="66762"/>
          <a:stretch/>
        </p:blipFill>
        <p:spPr>
          <a:xfrm>
            <a:off x="8136159" y="5181773"/>
            <a:ext cx="3706010" cy="1451167"/>
          </a:xfrm>
          <a:prstGeom prst="rect">
            <a:avLst/>
          </a:prstGeom>
        </p:spPr>
      </p:pic>
    </p:spTree>
    <p:extLst>
      <p:ext uri="{BB962C8B-B14F-4D97-AF65-F5344CB8AC3E}">
        <p14:creationId xmlns:p14="http://schemas.microsoft.com/office/powerpoint/2010/main" val="5721266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basic female reproductive anatomy"/>
          <p:cNvPicPr>
            <a:picLocks noChangeAspect="1" noChangeArrowheads="1"/>
          </p:cNvPicPr>
          <p:nvPr/>
        </p:nvPicPr>
        <p:blipFill rotWithShape="1">
          <a:blip r:embed="rId2">
            <a:extLst>
              <a:ext uri="{28A0092B-C50C-407E-A947-70E740481C1C}">
                <a14:useLocalDpi xmlns:a14="http://schemas.microsoft.com/office/drawing/2010/main" val="0"/>
              </a:ext>
            </a:extLst>
          </a:blip>
          <a:srcRect l="4141" r="3420" b="2"/>
          <a:stretch/>
        </p:blipFill>
        <p:spPr bwMode="auto">
          <a:xfrm>
            <a:off x="6090613" y="640082"/>
            <a:ext cx="5461724" cy="5577837"/>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1199" y="224204"/>
            <a:ext cx="4876800" cy="1676603"/>
          </a:xfrm>
        </p:spPr>
        <p:txBody>
          <a:bodyPr>
            <a:normAutofit/>
          </a:bodyPr>
          <a:lstStyle/>
          <a:p>
            <a:pPr algn="ctr"/>
            <a:r>
              <a:rPr lang="en-US" b="1" dirty="0"/>
              <a:t>	The Menstrual Cycle</a:t>
            </a:r>
          </a:p>
        </p:txBody>
      </p:sp>
      <p:sp>
        <p:nvSpPr>
          <p:cNvPr id="3" name="Content Placeholder 2"/>
          <p:cNvSpPr>
            <a:spLocks noGrp="1"/>
          </p:cNvSpPr>
          <p:nvPr>
            <p:ph idx="1"/>
          </p:nvPr>
        </p:nvSpPr>
        <p:spPr>
          <a:xfrm>
            <a:off x="406447" y="1921462"/>
            <a:ext cx="4716712" cy="4841755"/>
          </a:xfrm>
        </p:spPr>
        <p:txBody>
          <a:bodyPr>
            <a:normAutofit fontScale="92500" lnSpcReduction="10000"/>
          </a:bodyPr>
          <a:lstStyle/>
          <a:p>
            <a:r>
              <a:rPr lang="en-US" dirty="0"/>
              <a:t>“Day 1” of the menstrual cycle is defined as the first day of “bleeding” or menstruation.</a:t>
            </a:r>
          </a:p>
          <a:p>
            <a:endParaRPr lang="en-US" dirty="0"/>
          </a:p>
          <a:p>
            <a:r>
              <a:rPr lang="en-US" dirty="0"/>
              <a:t>If you are female, you may have noticed your doctor or nurses asking you, “when was the first day of your last period.”</a:t>
            </a:r>
          </a:p>
          <a:p>
            <a:endParaRPr lang="en-US" dirty="0"/>
          </a:p>
          <a:p>
            <a:r>
              <a:rPr lang="en-US" dirty="0"/>
              <a:t>This let’s your medical provider know where you are at in your cycle!</a:t>
            </a:r>
          </a:p>
        </p:txBody>
      </p:sp>
      <p:sp>
        <p:nvSpPr>
          <p:cNvPr id="4" name="Rectangle 3"/>
          <p:cNvSpPr/>
          <p:nvPr/>
        </p:nvSpPr>
        <p:spPr>
          <a:xfrm>
            <a:off x="6217920" y="6390639"/>
            <a:ext cx="6096000" cy="184666"/>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https://ccbbiology10.wikispaces.com/file/view/Reproductive-System-Pattonville-High-School-News.jpg/404807362/286x307/Reproductive-System-Pattonville-High-School-News.jpg</a:t>
            </a: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2820" y="224204"/>
            <a:ext cx="6657975" cy="6515100"/>
          </a:xfrm>
          <a:prstGeom prst="rect">
            <a:avLst/>
          </a:prstGeom>
        </p:spPr>
      </p:pic>
      <p:sp>
        <p:nvSpPr>
          <p:cNvPr id="7" name="Title 1"/>
          <p:cNvSpPr txBox="1">
            <a:spLocks/>
          </p:cNvSpPr>
          <p:nvPr/>
        </p:nvSpPr>
        <p:spPr>
          <a:xfrm>
            <a:off x="7172587" y="538147"/>
            <a:ext cx="2206305" cy="703424"/>
          </a:xfrm>
          <a:prstGeom prst="rect">
            <a:avLst/>
          </a:prstGeom>
          <a:solidFill>
            <a:schemeClr val="bg2"/>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lgerian" panose="04020705040A02060702" pitchFamily="82" charset="0"/>
                <a:ea typeface="+mj-ea"/>
                <a:cs typeface="+mj-cs"/>
              </a:rPr>
              <a:t>Fallopian Tubes</a:t>
            </a:r>
          </a:p>
        </p:txBody>
      </p:sp>
      <p:sp>
        <p:nvSpPr>
          <p:cNvPr id="5" name="Curved Right Arrow 4"/>
          <p:cNvSpPr/>
          <p:nvPr/>
        </p:nvSpPr>
        <p:spPr>
          <a:xfrm rot="3637791">
            <a:off x="6051035" y="112074"/>
            <a:ext cx="731520" cy="1216152"/>
          </a:xfrm>
          <a:prstGeom prst="curved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Curved Right Arrow 8"/>
          <p:cNvSpPr/>
          <p:nvPr/>
        </p:nvSpPr>
        <p:spPr>
          <a:xfrm rot="17562815" flipH="1">
            <a:off x="9810680" y="-47068"/>
            <a:ext cx="772010" cy="1374300"/>
          </a:xfrm>
          <a:prstGeom prst="curvedRightArrow">
            <a:avLst>
              <a:gd name="adj1" fmla="val 23158"/>
              <a:gd name="adj2" fmla="val 50000"/>
              <a:gd name="adj3" fmla="val 45031"/>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le 7"/>
          <p:cNvSpPr/>
          <p:nvPr/>
        </p:nvSpPr>
        <p:spPr>
          <a:xfrm>
            <a:off x="6416795" y="3028426"/>
            <a:ext cx="914400" cy="27899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10335627" y="3481754"/>
            <a:ext cx="914400" cy="27899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3159" y="123825"/>
            <a:ext cx="6762750" cy="6734175"/>
          </a:xfrm>
          <a:prstGeom prst="rect">
            <a:avLst/>
          </a:prstGeom>
        </p:spPr>
      </p:pic>
    </p:spTree>
    <p:extLst>
      <p:ext uri="{BB962C8B-B14F-4D97-AF65-F5344CB8AC3E}">
        <p14:creationId xmlns:p14="http://schemas.microsoft.com/office/powerpoint/2010/main" val="36189408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99" y="224204"/>
            <a:ext cx="4876800" cy="1676603"/>
          </a:xfrm>
        </p:spPr>
        <p:txBody>
          <a:bodyPr>
            <a:normAutofit/>
          </a:bodyPr>
          <a:lstStyle/>
          <a:p>
            <a:pPr algn="ctr"/>
            <a:r>
              <a:rPr lang="en-US" b="1" dirty="0"/>
              <a:t>	The Menstrual Cycle</a:t>
            </a:r>
          </a:p>
        </p:txBody>
      </p:sp>
      <p:sp>
        <p:nvSpPr>
          <p:cNvPr id="3" name="Content Placeholder 2"/>
          <p:cNvSpPr>
            <a:spLocks noGrp="1"/>
          </p:cNvSpPr>
          <p:nvPr>
            <p:ph idx="1"/>
          </p:nvPr>
        </p:nvSpPr>
        <p:spPr>
          <a:xfrm>
            <a:off x="406447" y="1921462"/>
            <a:ext cx="4716712" cy="4841755"/>
          </a:xfrm>
        </p:spPr>
        <p:txBody>
          <a:bodyPr>
            <a:normAutofit/>
          </a:bodyPr>
          <a:lstStyle/>
          <a:p>
            <a:r>
              <a:rPr lang="en-US" dirty="0"/>
              <a:t>Why do women bleed?</a:t>
            </a:r>
          </a:p>
          <a:p>
            <a:endParaRPr lang="en-US" dirty="0"/>
          </a:p>
          <a:p>
            <a:r>
              <a:rPr lang="en-US" dirty="0"/>
              <a:t>Every 28 days or so, a woman’s body prepares itself for pregnancy JUST IN CASE, by thickening the walls of the uterus.</a:t>
            </a:r>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60609" t="74291"/>
          <a:stretch/>
        </p:blipFill>
        <p:spPr>
          <a:xfrm>
            <a:off x="5123159" y="1208313"/>
            <a:ext cx="7107861" cy="4539342"/>
          </a:xfrm>
          <a:prstGeom prst="rect">
            <a:avLst/>
          </a:prstGeom>
        </p:spPr>
      </p:pic>
      <p:sp>
        <p:nvSpPr>
          <p:cNvPr id="10" name="Oval 9"/>
          <p:cNvSpPr/>
          <p:nvPr/>
        </p:nvSpPr>
        <p:spPr>
          <a:xfrm>
            <a:off x="8218589" y="2947054"/>
            <a:ext cx="201762" cy="287513"/>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val 15"/>
          <p:cNvSpPr/>
          <p:nvPr/>
        </p:nvSpPr>
        <p:spPr>
          <a:xfrm>
            <a:off x="8927284" y="2779335"/>
            <a:ext cx="150048" cy="232314"/>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Oval 16"/>
          <p:cNvSpPr/>
          <p:nvPr/>
        </p:nvSpPr>
        <p:spPr>
          <a:xfrm>
            <a:off x="8291636" y="3145885"/>
            <a:ext cx="172422" cy="248073"/>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val 17"/>
          <p:cNvSpPr/>
          <p:nvPr/>
        </p:nvSpPr>
        <p:spPr>
          <a:xfrm>
            <a:off x="8795410" y="2858011"/>
            <a:ext cx="142613" cy="159391"/>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Oval 18"/>
          <p:cNvSpPr/>
          <p:nvPr/>
        </p:nvSpPr>
        <p:spPr>
          <a:xfrm>
            <a:off x="8247451" y="3143481"/>
            <a:ext cx="142613" cy="159391"/>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val 19"/>
          <p:cNvSpPr/>
          <p:nvPr/>
        </p:nvSpPr>
        <p:spPr>
          <a:xfrm>
            <a:off x="8784671" y="3091343"/>
            <a:ext cx="142613" cy="159391"/>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Oval 20"/>
          <p:cNvSpPr/>
          <p:nvPr/>
        </p:nvSpPr>
        <p:spPr>
          <a:xfrm>
            <a:off x="8731792" y="3091512"/>
            <a:ext cx="134924" cy="286448"/>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Oval 21"/>
          <p:cNvSpPr/>
          <p:nvPr/>
        </p:nvSpPr>
        <p:spPr>
          <a:xfrm>
            <a:off x="8294106" y="3075345"/>
            <a:ext cx="155047" cy="175389"/>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Oval 22"/>
          <p:cNvSpPr/>
          <p:nvPr/>
        </p:nvSpPr>
        <p:spPr>
          <a:xfrm>
            <a:off x="8836864" y="2966047"/>
            <a:ext cx="202317" cy="239085"/>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Oval 23"/>
          <p:cNvSpPr/>
          <p:nvPr/>
        </p:nvSpPr>
        <p:spPr>
          <a:xfrm>
            <a:off x="8240227" y="2836427"/>
            <a:ext cx="142613" cy="159391"/>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Oval 24"/>
          <p:cNvSpPr/>
          <p:nvPr/>
        </p:nvSpPr>
        <p:spPr>
          <a:xfrm>
            <a:off x="8710172" y="3171038"/>
            <a:ext cx="211507" cy="238269"/>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itle 1"/>
          <p:cNvSpPr txBox="1">
            <a:spLocks/>
          </p:cNvSpPr>
          <p:nvPr/>
        </p:nvSpPr>
        <p:spPr>
          <a:xfrm>
            <a:off x="6072696" y="1009908"/>
            <a:ext cx="4876800" cy="16766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Thickening of the Uterine Wall</a:t>
            </a:r>
          </a:p>
        </p:txBody>
      </p:sp>
      <p:sp>
        <p:nvSpPr>
          <p:cNvPr id="27" name="Curved Right Arrow 26"/>
          <p:cNvSpPr/>
          <p:nvPr/>
        </p:nvSpPr>
        <p:spPr>
          <a:xfrm rot="18908935">
            <a:off x="6990555" y="2034357"/>
            <a:ext cx="731520" cy="1898411"/>
          </a:xfrm>
          <a:prstGeom prst="curvedRightArrow">
            <a:avLst/>
          </a:prstGeom>
          <a:solidFill>
            <a:srgbClr val="FF0000"/>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Oval 27"/>
          <p:cNvSpPr/>
          <p:nvPr/>
        </p:nvSpPr>
        <p:spPr>
          <a:xfrm>
            <a:off x="8137483" y="2732151"/>
            <a:ext cx="142613" cy="159391"/>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Oval 29"/>
          <p:cNvSpPr/>
          <p:nvPr/>
        </p:nvSpPr>
        <p:spPr>
          <a:xfrm>
            <a:off x="8729791" y="3060165"/>
            <a:ext cx="296960" cy="242707"/>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Oval 31"/>
          <p:cNvSpPr/>
          <p:nvPr/>
        </p:nvSpPr>
        <p:spPr>
          <a:xfrm>
            <a:off x="8137483" y="2875897"/>
            <a:ext cx="150048" cy="232314"/>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Oval 32"/>
          <p:cNvSpPr/>
          <p:nvPr/>
        </p:nvSpPr>
        <p:spPr>
          <a:xfrm>
            <a:off x="8061524" y="2778979"/>
            <a:ext cx="296960" cy="224493"/>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Oval 33"/>
          <p:cNvSpPr/>
          <p:nvPr/>
        </p:nvSpPr>
        <p:spPr>
          <a:xfrm>
            <a:off x="8844281" y="2790032"/>
            <a:ext cx="296960" cy="224493"/>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Oval 34"/>
          <p:cNvSpPr/>
          <p:nvPr/>
        </p:nvSpPr>
        <p:spPr>
          <a:xfrm>
            <a:off x="8414670" y="3159115"/>
            <a:ext cx="201762" cy="287513"/>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Oval 35"/>
          <p:cNvSpPr/>
          <p:nvPr/>
        </p:nvSpPr>
        <p:spPr>
          <a:xfrm>
            <a:off x="8704946" y="2881465"/>
            <a:ext cx="201762" cy="287513"/>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Oval 36"/>
          <p:cNvSpPr/>
          <p:nvPr/>
        </p:nvSpPr>
        <p:spPr>
          <a:xfrm>
            <a:off x="8309334" y="2873163"/>
            <a:ext cx="201762" cy="287513"/>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94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2500" fill="hold"/>
                                        <p:tgtEl>
                                          <p:spTgt spid="25"/>
                                        </p:tgtEl>
                                        <p:attrNameLst>
                                          <p:attrName>ppt_w</p:attrName>
                                        </p:attrNameLst>
                                      </p:cBhvr>
                                      <p:tavLst>
                                        <p:tav tm="0">
                                          <p:val>
                                            <p:fltVal val="0"/>
                                          </p:val>
                                        </p:tav>
                                        <p:tav tm="100000">
                                          <p:val>
                                            <p:strVal val="#ppt_w"/>
                                          </p:val>
                                        </p:tav>
                                      </p:tavLst>
                                    </p:anim>
                                    <p:anim calcmode="lin" valueType="num">
                                      <p:cBhvr>
                                        <p:cTn id="8" dur="2500" fill="hold"/>
                                        <p:tgtEl>
                                          <p:spTgt spid="25"/>
                                        </p:tgtEl>
                                        <p:attrNameLst>
                                          <p:attrName>ppt_h</p:attrName>
                                        </p:attrNameLst>
                                      </p:cBhvr>
                                      <p:tavLst>
                                        <p:tav tm="0">
                                          <p:val>
                                            <p:fltVal val="0"/>
                                          </p:val>
                                        </p:tav>
                                        <p:tav tm="100000">
                                          <p:val>
                                            <p:strVal val="#ppt_h"/>
                                          </p:val>
                                        </p:tav>
                                      </p:tavLst>
                                    </p:anim>
                                    <p:anim calcmode="lin" valueType="num">
                                      <p:cBhvr>
                                        <p:cTn id="9" dur="2500" fill="hold"/>
                                        <p:tgtEl>
                                          <p:spTgt spid="25"/>
                                        </p:tgtEl>
                                        <p:attrNameLst>
                                          <p:attrName>style.rotation</p:attrName>
                                        </p:attrNameLst>
                                      </p:cBhvr>
                                      <p:tavLst>
                                        <p:tav tm="0">
                                          <p:val>
                                            <p:fltVal val="90"/>
                                          </p:val>
                                        </p:tav>
                                        <p:tav tm="100000">
                                          <p:val>
                                            <p:fltVal val="0"/>
                                          </p:val>
                                        </p:tav>
                                      </p:tavLst>
                                    </p:anim>
                                    <p:animEffect transition="in" filter="fade">
                                      <p:cBhvr>
                                        <p:cTn id="10" dur="2500"/>
                                        <p:tgtEl>
                                          <p:spTgt spid="25"/>
                                        </p:tgtEl>
                                      </p:cBhvr>
                                    </p:animEffect>
                                  </p:childTnLst>
                                </p:cTn>
                              </p:par>
                              <p:par>
                                <p:cTn id="11" presetID="31" presetClass="entr" presetSubtype="0" fill="hold" grpId="0" nodeType="withEffect">
                                  <p:stCondLst>
                                    <p:cond delay="5300"/>
                                  </p:stCondLst>
                                  <p:childTnLst>
                                    <p:set>
                                      <p:cBhvr>
                                        <p:cTn id="12" dur="1" fill="hold">
                                          <p:stCondLst>
                                            <p:cond delay="0"/>
                                          </p:stCondLst>
                                        </p:cTn>
                                        <p:tgtEl>
                                          <p:spTgt spid="10"/>
                                        </p:tgtEl>
                                        <p:attrNameLst>
                                          <p:attrName>style.visibility</p:attrName>
                                        </p:attrNameLst>
                                      </p:cBhvr>
                                      <p:to>
                                        <p:strVal val="visible"/>
                                      </p:to>
                                    </p:set>
                                    <p:anim calcmode="lin" valueType="num">
                                      <p:cBhvr>
                                        <p:cTn id="13" dur="3700" fill="hold"/>
                                        <p:tgtEl>
                                          <p:spTgt spid="10"/>
                                        </p:tgtEl>
                                        <p:attrNameLst>
                                          <p:attrName>ppt_w</p:attrName>
                                        </p:attrNameLst>
                                      </p:cBhvr>
                                      <p:tavLst>
                                        <p:tav tm="0">
                                          <p:val>
                                            <p:fltVal val="0"/>
                                          </p:val>
                                        </p:tav>
                                        <p:tav tm="100000">
                                          <p:val>
                                            <p:strVal val="#ppt_w"/>
                                          </p:val>
                                        </p:tav>
                                      </p:tavLst>
                                    </p:anim>
                                    <p:anim calcmode="lin" valueType="num">
                                      <p:cBhvr>
                                        <p:cTn id="14" dur="3700" fill="hold"/>
                                        <p:tgtEl>
                                          <p:spTgt spid="10"/>
                                        </p:tgtEl>
                                        <p:attrNameLst>
                                          <p:attrName>ppt_h</p:attrName>
                                        </p:attrNameLst>
                                      </p:cBhvr>
                                      <p:tavLst>
                                        <p:tav tm="0">
                                          <p:val>
                                            <p:fltVal val="0"/>
                                          </p:val>
                                        </p:tav>
                                        <p:tav tm="100000">
                                          <p:val>
                                            <p:strVal val="#ppt_h"/>
                                          </p:val>
                                        </p:tav>
                                      </p:tavLst>
                                    </p:anim>
                                    <p:anim calcmode="lin" valueType="num">
                                      <p:cBhvr>
                                        <p:cTn id="15" dur="3700" fill="hold"/>
                                        <p:tgtEl>
                                          <p:spTgt spid="10"/>
                                        </p:tgtEl>
                                        <p:attrNameLst>
                                          <p:attrName>style.rotation</p:attrName>
                                        </p:attrNameLst>
                                      </p:cBhvr>
                                      <p:tavLst>
                                        <p:tav tm="0">
                                          <p:val>
                                            <p:fltVal val="90"/>
                                          </p:val>
                                        </p:tav>
                                        <p:tav tm="100000">
                                          <p:val>
                                            <p:fltVal val="0"/>
                                          </p:val>
                                        </p:tav>
                                      </p:tavLst>
                                    </p:anim>
                                    <p:animEffect transition="in" filter="fade">
                                      <p:cBhvr>
                                        <p:cTn id="16" dur="3700"/>
                                        <p:tgtEl>
                                          <p:spTgt spid="10"/>
                                        </p:tgtEl>
                                      </p:cBhvr>
                                    </p:animEffect>
                                  </p:childTnLst>
                                </p:cTn>
                              </p:par>
                              <p:par>
                                <p:cTn id="17" presetID="31" presetClass="entr" presetSubtype="0" fill="hold" grpId="0" nodeType="withEffect">
                                  <p:stCondLst>
                                    <p:cond delay="200"/>
                                  </p:stCondLst>
                                  <p:childTnLst>
                                    <p:set>
                                      <p:cBhvr>
                                        <p:cTn id="18" dur="1" fill="hold">
                                          <p:stCondLst>
                                            <p:cond delay="0"/>
                                          </p:stCondLst>
                                        </p:cTn>
                                        <p:tgtEl>
                                          <p:spTgt spid="16"/>
                                        </p:tgtEl>
                                        <p:attrNameLst>
                                          <p:attrName>style.visibility</p:attrName>
                                        </p:attrNameLst>
                                      </p:cBhvr>
                                      <p:to>
                                        <p:strVal val="visible"/>
                                      </p:to>
                                    </p:set>
                                    <p:anim calcmode="lin" valueType="num">
                                      <p:cBhvr>
                                        <p:cTn id="19" dur="2000" fill="hold"/>
                                        <p:tgtEl>
                                          <p:spTgt spid="16"/>
                                        </p:tgtEl>
                                        <p:attrNameLst>
                                          <p:attrName>ppt_w</p:attrName>
                                        </p:attrNameLst>
                                      </p:cBhvr>
                                      <p:tavLst>
                                        <p:tav tm="0">
                                          <p:val>
                                            <p:fltVal val="0"/>
                                          </p:val>
                                        </p:tav>
                                        <p:tav tm="100000">
                                          <p:val>
                                            <p:strVal val="#ppt_w"/>
                                          </p:val>
                                        </p:tav>
                                      </p:tavLst>
                                    </p:anim>
                                    <p:anim calcmode="lin" valueType="num">
                                      <p:cBhvr>
                                        <p:cTn id="20" dur="2000" fill="hold"/>
                                        <p:tgtEl>
                                          <p:spTgt spid="16"/>
                                        </p:tgtEl>
                                        <p:attrNameLst>
                                          <p:attrName>ppt_h</p:attrName>
                                        </p:attrNameLst>
                                      </p:cBhvr>
                                      <p:tavLst>
                                        <p:tav tm="0">
                                          <p:val>
                                            <p:fltVal val="0"/>
                                          </p:val>
                                        </p:tav>
                                        <p:tav tm="100000">
                                          <p:val>
                                            <p:strVal val="#ppt_h"/>
                                          </p:val>
                                        </p:tav>
                                      </p:tavLst>
                                    </p:anim>
                                    <p:anim calcmode="lin" valueType="num">
                                      <p:cBhvr>
                                        <p:cTn id="21" dur="2000" fill="hold"/>
                                        <p:tgtEl>
                                          <p:spTgt spid="16"/>
                                        </p:tgtEl>
                                        <p:attrNameLst>
                                          <p:attrName>style.rotation</p:attrName>
                                        </p:attrNameLst>
                                      </p:cBhvr>
                                      <p:tavLst>
                                        <p:tav tm="0">
                                          <p:val>
                                            <p:fltVal val="90"/>
                                          </p:val>
                                        </p:tav>
                                        <p:tav tm="100000">
                                          <p:val>
                                            <p:fltVal val="0"/>
                                          </p:val>
                                        </p:tav>
                                      </p:tavLst>
                                    </p:anim>
                                    <p:animEffect transition="in" filter="fade">
                                      <p:cBhvr>
                                        <p:cTn id="22" dur="2000"/>
                                        <p:tgtEl>
                                          <p:spTgt spid="16"/>
                                        </p:tgtEl>
                                      </p:cBhvr>
                                    </p:animEffect>
                                  </p:childTnLst>
                                </p:cTn>
                              </p:par>
                              <p:par>
                                <p:cTn id="23" presetID="31" presetClass="entr" presetSubtype="0" fill="hold" grpId="0" nodeType="withEffect">
                                  <p:stCondLst>
                                    <p:cond delay="3400"/>
                                  </p:stCondLst>
                                  <p:childTnLst>
                                    <p:set>
                                      <p:cBhvr>
                                        <p:cTn id="24" dur="1" fill="hold">
                                          <p:stCondLst>
                                            <p:cond delay="0"/>
                                          </p:stCondLst>
                                        </p:cTn>
                                        <p:tgtEl>
                                          <p:spTgt spid="18"/>
                                        </p:tgtEl>
                                        <p:attrNameLst>
                                          <p:attrName>style.visibility</p:attrName>
                                        </p:attrNameLst>
                                      </p:cBhvr>
                                      <p:to>
                                        <p:strVal val="visible"/>
                                      </p:to>
                                    </p:set>
                                    <p:anim calcmode="lin" valueType="num">
                                      <p:cBhvr>
                                        <p:cTn id="25" dur="3700" fill="hold"/>
                                        <p:tgtEl>
                                          <p:spTgt spid="18"/>
                                        </p:tgtEl>
                                        <p:attrNameLst>
                                          <p:attrName>ppt_w</p:attrName>
                                        </p:attrNameLst>
                                      </p:cBhvr>
                                      <p:tavLst>
                                        <p:tav tm="0">
                                          <p:val>
                                            <p:fltVal val="0"/>
                                          </p:val>
                                        </p:tav>
                                        <p:tav tm="100000">
                                          <p:val>
                                            <p:strVal val="#ppt_w"/>
                                          </p:val>
                                        </p:tav>
                                      </p:tavLst>
                                    </p:anim>
                                    <p:anim calcmode="lin" valueType="num">
                                      <p:cBhvr>
                                        <p:cTn id="26" dur="3700" fill="hold"/>
                                        <p:tgtEl>
                                          <p:spTgt spid="18"/>
                                        </p:tgtEl>
                                        <p:attrNameLst>
                                          <p:attrName>ppt_h</p:attrName>
                                        </p:attrNameLst>
                                      </p:cBhvr>
                                      <p:tavLst>
                                        <p:tav tm="0">
                                          <p:val>
                                            <p:fltVal val="0"/>
                                          </p:val>
                                        </p:tav>
                                        <p:tav tm="100000">
                                          <p:val>
                                            <p:strVal val="#ppt_h"/>
                                          </p:val>
                                        </p:tav>
                                      </p:tavLst>
                                    </p:anim>
                                    <p:anim calcmode="lin" valueType="num">
                                      <p:cBhvr>
                                        <p:cTn id="27" dur="3700" fill="hold"/>
                                        <p:tgtEl>
                                          <p:spTgt spid="18"/>
                                        </p:tgtEl>
                                        <p:attrNameLst>
                                          <p:attrName>style.rotation</p:attrName>
                                        </p:attrNameLst>
                                      </p:cBhvr>
                                      <p:tavLst>
                                        <p:tav tm="0">
                                          <p:val>
                                            <p:fltVal val="90"/>
                                          </p:val>
                                        </p:tav>
                                        <p:tav tm="100000">
                                          <p:val>
                                            <p:fltVal val="0"/>
                                          </p:val>
                                        </p:tav>
                                      </p:tavLst>
                                    </p:anim>
                                    <p:animEffect transition="in" filter="fade">
                                      <p:cBhvr>
                                        <p:cTn id="28" dur="3700"/>
                                        <p:tgtEl>
                                          <p:spTgt spid="18"/>
                                        </p:tgtEl>
                                      </p:cBhvr>
                                    </p:animEffect>
                                  </p:childTnLst>
                                </p:cTn>
                              </p:par>
                              <p:par>
                                <p:cTn id="29" presetID="31" presetClass="entr" presetSubtype="0" fill="hold" grpId="0" nodeType="withEffect">
                                  <p:stCondLst>
                                    <p:cond delay="2000"/>
                                  </p:stCondLst>
                                  <p:childTnLst>
                                    <p:set>
                                      <p:cBhvr>
                                        <p:cTn id="30" dur="1" fill="hold">
                                          <p:stCondLst>
                                            <p:cond delay="0"/>
                                          </p:stCondLst>
                                        </p:cTn>
                                        <p:tgtEl>
                                          <p:spTgt spid="21"/>
                                        </p:tgtEl>
                                        <p:attrNameLst>
                                          <p:attrName>style.visibility</p:attrName>
                                        </p:attrNameLst>
                                      </p:cBhvr>
                                      <p:to>
                                        <p:strVal val="visible"/>
                                      </p:to>
                                    </p:set>
                                    <p:anim calcmode="lin" valueType="num">
                                      <p:cBhvr>
                                        <p:cTn id="31" dur="3500" fill="hold"/>
                                        <p:tgtEl>
                                          <p:spTgt spid="21"/>
                                        </p:tgtEl>
                                        <p:attrNameLst>
                                          <p:attrName>ppt_w</p:attrName>
                                        </p:attrNameLst>
                                      </p:cBhvr>
                                      <p:tavLst>
                                        <p:tav tm="0">
                                          <p:val>
                                            <p:fltVal val="0"/>
                                          </p:val>
                                        </p:tav>
                                        <p:tav tm="100000">
                                          <p:val>
                                            <p:strVal val="#ppt_w"/>
                                          </p:val>
                                        </p:tav>
                                      </p:tavLst>
                                    </p:anim>
                                    <p:anim calcmode="lin" valueType="num">
                                      <p:cBhvr>
                                        <p:cTn id="32" dur="3500" fill="hold"/>
                                        <p:tgtEl>
                                          <p:spTgt spid="21"/>
                                        </p:tgtEl>
                                        <p:attrNameLst>
                                          <p:attrName>ppt_h</p:attrName>
                                        </p:attrNameLst>
                                      </p:cBhvr>
                                      <p:tavLst>
                                        <p:tav tm="0">
                                          <p:val>
                                            <p:fltVal val="0"/>
                                          </p:val>
                                        </p:tav>
                                        <p:tav tm="100000">
                                          <p:val>
                                            <p:strVal val="#ppt_h"/>
                                          </p:val>
                                        </p:tav>
                                      </p:tavLst>
                                    </p:anim>
                                    <p:anim calcmode="lin" valueType="num">
                                      <p:cBhvr>
                                        <p:cTn id="33" dur="3500" fill="hold"/>
                                        <p:tgtEl>
                                          <p:spTgt spid="21"/>
                                        </p:tgtEl>
                                        <p:attrNameLst>
                                          <p:attrName>style.rotation</p:attrName>
                                        </p:attrNameLst>
                                      </p:cBhvr>
                                      <p:tavLst>
                                        <p:tav tm="0">
                                          <p:val>
                                            <p:fltVal val="90"/>
                                          </p:val>
                                        </p:tav>
                                        <p:tav tm="100000">
                                          <p:val>
                                            <p:fltVal val="0"/>
                                          </p:val>
                                        </p:tav>
                                      </p:tavLst>
                                    </p:anim>
                                    <p:animEffect transition="in" filter="fade">
                                      <p:cBhvr>
                                        <p:cTn id="34" dur="3500"/>
                                        <p:tgtEl>
                                          <p:spTgt spid="21"/>
                                        </p:tgtEl>
                                      </p:cBhvr>
                                    </p:animEffect>
                                  </p:childTnLst>
                                </p:cTn>
                              </p:par>
                              <p:par>
                                <p:cTn id="35" presetID="31" presetClass="entr" presetSubtype="0" fill="hold" grpId="0" nodeType="withEffect">
                                  <p:stCondLst>
                                    <p:cond delay="5200"/>
                                  </p:stCondLst>
                                  <p:childTnLst>
                                    <p:set>
                                      <p:cBhvr>
                                        <p:cTn id="36" dur="1" fill="hold">
                                          <p:stCondLst>
                                            <p:cond delay="0"/>
                                          </p:stCondLst>
                                        </p:cTn>
                                        <p:tgtEl>
                                          <p:spTgt spid="32"/>
                                        </p:tgtEl>
                                        <p:attrNameLst>
                                          <p:attrName>style.visibility</p:attrName>
                                        </p:attrNameLst>
                                      </p:cBhvr>
                                      <p:to>
                                        <p:strVal val="visible"/>
                                      </p:to>
                                    </p:set>
                                    <p:anim calcmode="lin" valueType="num">
                                      <p:cBhvr>
                                        <p:cTn id="37" dur="4050" fill="hold"/>
                                        <p:tgtEl>
                                          <p:spTgt spid="32"/>
                                        </p:tgtEl>
                                        <p:attrNameLst>
                                          <p:attrName>ppt_w</p:attrName>
                                        </p:attrNameLst>
                                      </p:cBhvr>
                                      <p:tavLst>
                                        <p:tav tm="0">
                                          <p:val>
                                            <p:fltVal val="0"/>
                                          </p:val>
                                        </p:tav>
                                        <p:tav tm="100000">
                                          <p:val>
                                            <p:strVal val="#ppt_w"/>
                                          </p:val>
                                        </p:tav>
                                      </p:tavLst>
                                    </p:anim>
                                    <p:anim calcmode="lin" valueType="num">
                                      <p:cBhvr>
                                        <p:cTn id="38" dur="4050" fill="hold"/>
                                        <p:tgtEl>
                                          <p:spTgt spid="32"/>
                                        </p:tgtEl>
                                        <p:attrNameLst>
                                          <p:attrName>ppt_h</p:attrName>
                                        </p:attrNameLst>
                                      </p:cBhvr>
                                      <p:tavLst>
                                        <p:tav tm="0">
                                          <p:val>
                                            <p:fltVal val="0"/>
                                          </p:val>
                                        </p:tav>
                                        <p:tav tm="100000">
                                          <p:val>
                                            <p:strVal val="#ppt_h"/>
                                          </p:val>
                                        </p:tav>
                                      </p:tavLst>
                                    </p:anim>
                                    <p:anim calcmode="lin" valueType="num">
                                      <p:cBhvr>
                                        <p:cTn id="39" dur="4050" fill="hold"/>
                                        <p:tgtEl>
                                          <p:spTgt spid="32"/>
                                        </p:tgtEl>
                                        <p:attrNameLst>
                                          <p:attrName>style.rotation</p:attrName>
                                        </p:attrNameLst>
                                      </p:cBhvr>
                                      <p:tavLst>
                                        <p:tav tm="0">
                                          <p:val>
                                            <p:fltVal val="90"/>
                                          </p:val>
                                        </p:tav>
                                        <p:tav tm="100000">
                                          <p:val>
                                            <p:fltVal val="0"/>
                                          </p:val>
                                        </p:tav>
                                      </p:tavLst>
                                    </p:anim>
                                    <p:animEffect transition="in" filter="fade">
                                      <p:cBhvr>
                                        <p:cTn id="40" dur="4050"/>
                                        <p:tgtEl>
                                          <p:spTgt spid="32"/>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2100" fill="hold"/>
                                        <p:tgtEl>
                                          <p:spTgt spid="22"/>
                                        </p:tgtEl>
                                        <p:attrNameLst>
                                          <p:attrName>ppt_w</p:attrName>
                                        </p:attrNameLst>
                                      </p:cBhvr>
                                      <p:tavLst>
                                        <p:tav tm="0">
                                          <p:val>
                                            <p:fltVal val="0"/>
                                          </p:val>
                                        </p:tav>
                                        <p:tav tm="100000">
                                          <p:val>
                                            <p:strVal val="#ppt_w"/>
                                          </p:val>
                                        </p:tav>
                                      </p:tavLst>
                                    </p:anim>
                                    <p:anim calcmode="lin" valueType="num">
                                      <p:cBhvr>
                                        <p:cTn id="44" dur="2100" fill="hold"/>
                                        <p:tgtEl>
                                          <p:spTgt spid="22"/>
                                        </p:tgtEl>
                                        <p:attrNameLst>
                                          <p:attrName>ppt_h</p:attrName>
                                        </p:attrNameLst>
                                      </p:cBhvr>
                                      <p:tavLst>
                                        <p:tav tm="0">
                                          <p:val>
                                            <p:fltVal val="0"/>
                                          </p:val>
                                        </p:tav>
                                        <p:tav tm="100000">
                                          <p:val>
                                            <p:strVal val="#ppt_h"/>
                                          </p:val>
                                        </p:tav>
                                      </p:tavLst>
                                    </p:anim>
                                    <p:anim calcmode="lin" valueType="num">
                                      <p:cBhvr>
                                        <p:cTn id="45" dur="2100" fill="hold"/>
                                        <p:tgtEl>
                                          <p:spTgt spid="22"/>
                                        </p:tgtEl>
                                        <p:attrNameLst>
                                          <p:attrName>style.rotation</p:attrName>
                                        </p:attrNameLst>
                                      </p:cBhvr>
                                      <p:tavLst>
                                        <p:tav tm="0">
                                          <p:val>
                                            <p:fltVal val="90"/>
                                          </p:val>
                                        </p:tav>
                                        <p:tav tm="100000">
                                          <p:val>
                                            <p:fltVal val="0"/>
                                          </p:val>
                                        </p:tav>
                                      </p:tavLst>
                                    </p:anim>
                                    <p:animEffect transition="in" filter="fade">
                                      <p:cBhvr>
                                        <p:cTn id="46" dur="2100"/>
                                        <p:tgtEl>
                                          <p:spTgt spid="22"/>
                                        </p:tgtEl>
                                      </p:cBhvr>
                                    </p:animEffect>
                                  </p:childTnLst>
                                </p:cTn>
                              </p:par>
                              <p:par>
                                <p:cTn id="47" presetID="31" presetClass="entr" presetSubtype="0" fill="hold" grpId="0" nodeType="withEffect">
                                  <p:stCondLst>
                                    <p:cond delay="550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200" fill="hold"/>
                                        <p:tgtEl>
                                          <p:spTgt spid="23"/>
                                        </p:tgtEl>
                                        <p:attrNameLst>
                                          <p:attrName>ppt_w</p:attrName>
                                        </p:attrNameLst>
                                      </p:cBhvr>
                                      <p:tavLst>
                                        <p:tav tm="0">
                                          <p:val>
                                            <p:fltVal val="0"/>
                                          </p:val>
                                        </p:tav>
                                        <p:tav tm="100000">
                                          <p:val>
                                            <p:strVal val="#ppt_w"/>
                                          </p:val>
                                        </p:tav>
                                      </p:tavLst>
                                    </p:anim>
                                    <p:anim calcmode="lin" valueType="num">
                                      <p:cBhvr>
                                        <p:cTn id="50" dur="5200" fill="hold"/>
                                        <p:tgtEl>
                                          <p:spTgt spid="23"/>
                                        </p:tgtEl>
                                        <p:attrNameLst>
                                          <p:attrName>ppt_h</p:attrName>
                                        </p:attrNameLst>
                                      </p:cBhvr>
                                      <p:tavLst>
                                        <p:tav tm="0">
                                          <p:val>
                                            <p:fltVal val="0"/>
                                          </p:val>
                                        </p:tav>
                                        <p:tav tm="100000">
                                          <p:val>
                                            <p:strVal val="#ppt_h"/>
                                          </p:val>
                                        </p:tav>
                                      </p:tavLst>
                                    </p:anim>
                                    <p:anim calcmode="lin" valueType="num">
                                      <p:cBhvr>
                                        <p:cTn id="51" dur="5200" fill="hold"/>
                                        <p:tgtEl>
                                          <p:spTgt spid="23"/>
                                        </p:tgtEl>
                                        <p:attrNameLst>
                                          <p:attrName>style.rotation</p:attrName>
                                        </p:attrNameLst>
                                      </p:cBhvr>
                                      <p:tavLst>
                                        <p:tav tm="0">
                                          <p:val>
                                            <p:fltVal val="90"/>
                                          </p:val>
                                        </p:tav>
                                        <p:tav tm="100000">
                                          <p:val>
                                            <p:fltVal val="0"/>
                                          </p:val>
                                        </p:tav>
                                      </p:tavLst>
                                    </p:anim>
                                    <p:animEffect transition="in" filter="fade">
                                      <p:cBhvr>
                                        <p:cTn id="52" dur="5200"/>
                                        <p:tgtEl>
                                          <p:spTgt spid="23"/>
                                        </p:tgtEl>
                                      </p:cBhvr>
                                    </p:animEffect>
                                  </p:childTnLst>
                                </p:cTn>
                              </p:par>
                              <p:par>
                                <p:cTn id="53" presetID="31" presetClass="entr" presetSubtype="0" fill="hold" grpId="1" nodeType="withEffect">
                                  <p:stCondLst>
                                    <p:cond delay="2400"/>
                                  </p:stCondLst>
                                  <p:childTnLst>
                                    <p:set>
                                      <p:cBhvr>
                                        <p:cTn id="54" dur="1" fill="hold">
                                          <p:stCondLst>
                                            <p:cond delay="0"/>
                                          </p:stCondLst>
                                        </p:cTn>
                                        <p:tgtEl>
                                          <p:spTgt spid="23"/>
                                        </p:tgtEl>
                                        <p:attrNameLst>
                                          <p:attrName>style.visibility</p:attrName>
                                        </p:attrNameLst>
                                      </p:cBhvr>
                                      <p:to>
                                        <p:strVal val="visible"/>
                                      </p:to>
                                    </p:set>
                                    <p:anim calcmode="lin" valueType="num">
                                      <p:cBhvr>
                                        <p:cTn id="55" dur="3400" fill="hold"/>
                                        <p:tgtEl>
                                          <p:spTgt spid="23"/>
                                        </p:tgtEl>
                                        <p:attrNameLst>
                                          <p:attrName>ppt_w</p:attrName>
                                        </p:attrNameLst>
                                      </p:cBhvr>
                                      <p:tavLst>
                                        <p:tav tm="0">
                                          <p:val>
                                            <p:fltVal val="0"/>
                                          </p:val>
                                        </p:tav>
                                        <p:tav tm="100000">
                                          <p:val>
                                            <p:strVal val="#ppt_w"/>
                                          </p:val>
                                        </p:tav>
                                      </p:tavLst>
                                    </p:anim>
                                    <p:anim calcmode="lin" valueType="num">
                                      <p:cBhvr>
                                        <p:cTn id="56" dur="3400" fill="hold"/>
                                        <p:tgtEl>
                                          <p:spTgt spid="23"/>
                                        </p:tgtEl>
                                        <p:attrNameLst>
                                          <p:attrName>ppt_h</p:attrName>
                                        </p:attrNameLst>
                                      </p:cBhvr>
                                      <p:tavLst>
                                        <p:tav tm="0">
                                          <p:val>
                                            <p:fltVal val="0"/>
                                          </p:val>
                                        </p:tav>
                                        <p:tav tm="100000">
                                          <p:val>
                                            <p:strVal val="#ppt_h"/>
                                          </p:val>
                                        </p:tav>
                                      </p:tavLst>
                                    </p:anim>
                                    <p:anim calcmode="lin" valueType="num">
                                      <p:cBhvr>
                                        <p:cTn id="57" dur="3400" fill="hold"/>
                                        <p:tgtEl>
                                          <p:spTgt spid="23"/>
                                        </p:tgtEl>
                                        <p:attrNameLst>
                                          <p:attrName>style.rotation</p:attrName>
                                        </p:attrNameLst>
                                      </p:cBhvr>
                                      <p:tavLst>
                                        <p:tav tm="0">
                                          <p:val>
                                            <p:fltVal val="90"/>
                                          </p:val>
                                        </p:tav>
                                        <p:tav tm="100000">
                                          <p:val>
                                            <p:fltVal val="0"/>
                                          </p:val>
                                        </p:tav>
                                      </p:tavLst>
                                    </p:anim>
                                    <p:animEffect transition="in" filter="fade">
                                      <p:cBhvr>
                                        <p:cTn id="58" dur="3400"/>
                                        <p:tgtEl>
                                          <p:spTgt spid="23"/>
                                        </p:tgtEl>
                                      </p:cBhvr>
                                    </p:animEffect>
                                  </p:childTnLst>
                                </p:cTn>
                              </p:par>
                              <p:par>
                                <p:cTn id="59" presetID="31" presetClass="entr" presetSubtype="0" fill="hold" grpId="0" nodeType="withEffect">
                                  <p:stCondLst>
                                    <p:cond delay="6100"/>
                                  </p:stCondLst>
                                  <p:childTnLst>
                                    <p:set>
                                      <p:cBhvr>
                                        <p:cTn id="60" dur="1" fill="hold">
                                          <p:stCondLst>
                                            <p:cond delay="0"/>
                                          </p:stCondLst>
                                        </p:cTn>
                                        <p:tgtEl>
                                          <p:spTgt spid="17"/>
                                        </p:tgtEl>
                                        <p:attrNameLst>
                                          <p:attrName>style.visibility</p:attrName>
                                        </p:attrNameLst>
                                      </p:cBhvr>
                                      <p:to>
                                        <p:strVal val="visible"/>
                                      </p:to>
                                    </p:set>
                                    <p:anim calcmode="lin" valueType="num">
                                      <p:cBhvr>
                                        <p:cTn id="61" dur="4400" fill="hold"/>
                                        <p:tgtEl>
                                          <p:spTgt spid="17"/>
                                        </p:tgtEl>
                                        <p:attrNameLst>
                                          <p:attrName>ppt_w</p:attrName>
                                        </p:attrNameLst>
                                      </p:cBhvr>
                                      <p:tavLst>
                                        <p:tav tm="0">
                                          <p:val>
                                            <p:fltVal val="0"/>
                                          </p:val>
                                        </p:tav>
                                        <p:tav tm="100000">
                                          <p:val>
                                            <p:strVal val="#ppt_w"/>
                                          </p:val>
                                        </p:tav>
                                      </p:tavLst>
                                    </p:anim>
                                    <p:anim calcmode="lin" valueType="num">
                                      <p:cBhvr>
                                        <p:cTn id="62" dur="4400" fill="hold"/>
                                        <p:tgtEl>
                                          <p:spTgt spid="17"/>
                                        </p:tgtEl>
                                        <p:attrNameLst>
                                          <p:attrName>ppt_h</p:attrName>
                                        </p:attrNameLst>
                                      </p:cBhvr>
                                      <p:tavLst>
                                        <p:tav tm="0">
                                          <p:val>
                                            <p:fltVal val="0"/>
                                          </p:val>
                                        </p:tav>
                                        <p:tav tm="100000">
                                          <p:val>
                                            <p:strVal val="#ppt_h"/>
                                          </p:val>
                                        </p:tav>
                                      </p:tavLst>
                                    </p:anim>
                                    <p:anim calcmode="lin" valueType="num">
                                      <p:cBhvr>
                                        <p:cTn id="63" dur="4400" fill="hold"/>
                                        <p:tgtEl>
                                          <p:spTgt spid="17"/>
                                        </p:tgtEl>
                                        <p:attrNameLst>
                                          <p:attrName>style.rotation</p:attrName>
                                        </p:attrNameLst>
                                      </p:cBhvr>
                                      <p:tavLst>
                                        <p:tav tm="0">
                                          <p:val>
                                            <p:fltVal val="90"/>
                                          </p:val>
                                        </p:tav>
                                        <p:tav tm="100000">
                                          <p:val>
                                            <p:fltVal val="0"/>
                                          </p:val>
                                        </p:tav>
                                      </p:tavLst>
                                    </p:anim>
                                    <p:animEffect transition="in" filter="fade">
                                      <p:cBhvr>
                                        <p:cTn id="64" dur="4400"/>
                                        <p:tgtEl>
                                          <p:spTgt spid="17"/>
                                        </p:tgtEl>
                                      </p:cBhvr>
                                    </p:animEffect>
                                  </p:childTnLst>
                                </p:cTn>
                              </p:par>
                              <p:par>
                                <p:cTn id="65" presetID="31" presetClass="entr" presetSubtype="0" fill="hold" grpId="0" nodeType="withEffect">
                                  <p:stCondLst>
                                    <p:cond delay="300"/>
                                  </p:stCondLst>
                                  <p:childTnLst>
                                    <p:set>
                                      <p:cBhvr>
                                        <p:cTn id="66" dur="1" fill="hold">
                                          <p:stCondLst>
                                            <p:cond delay="0"/>
                                          </p:stCondLst>
                                        </p:cTn>
                                        <p:tgtEl>
                                          <p:spTgt spid="28"/>
                                        </p:tgtEl>
                                        <p:attrNameLst>
                                          <p:attrName>style.visibility</p:attrName>
                                        </p:attrNameLst>
                                      </p:cBhvr>
                                      <p:to>
                                        <p:strVal val="visible"/>
                                      </p:to>
                                    </p:set>
                                    <p:anim calcmode="lin" valueType="num">
                                      <p:cBhvr>
                                        <p:cTn id="67" dur="3300" fill="hold"/>
                                        <p:tgtEl>
                                          <p:spTgt spid="28"/>
                                        </p:tgtEl>
                                        <p:attrNameLst>
                                          <p:attrName>ppt_w</p:attrName>
                                        </p:attrNameLst>
                                      </p:cBhvr>
                                      <p:tavLst>
                                        <p:tav tm="0">
                                          <p:val>
                                            <p:fltVal val="0"/>
                                          </p:val>
                                        </p:tav>
                                        <p:tav tm="100000">
                                          <p:val>
                                            <p:strVal val="#ppt_w"/>
                                          </p:val>
                                        </p:tav>
                                      </p:tavLst>
                                    </p:anim>
                                    <p:anim calcmode="lin" valueType="num">
                                      <p:cBhvr>
                                        <p:cTn id="68" dur="3300" fill="hold"/>
                                        <p:tgtEl>
                                          <p:spTgt spid="28"/>
                                        </p:tgtEl>
                                        <p:attrNameLst>
                                          <p:attrName>ppt_h</p:attrName>
                                        </p:attrNameLst>
                                      </p:cBhvr>
                                      <p:tavLst>
                                        <p:tav tm="0">
                                          <p:val>
                                            <p:fltVal val="0"/>
                                          </p:val>
                                        </p:tav>
                                        <p:tav tm="100000">
                                          <p:val>
                                            <p:strVal val="#ppt_h"/>
                                          </p:val>
                                        </p:tav>
                                      </p:tavLst>
                                    </p:anim>
                                    <p:anim calcmode="lin" valueType="num">
                                      <p:cBhvr>
                                        <p:cTn id="69" dur="3300" fill="hold"/>
                                        <p:tgtEl>
                                          <p:spTgt spid="28"/>
                                        </p:tgtEl>
                                        <p:attrNameLst>
                                          <p:attrName>style.rotation</p:attrName>
                                        </p:attrNameLst>
                                      </p:cBhvr>
                                      <p:tavLst>
                                        <p:tav tm="0">
                                          <p:val>
                                            <p:fltVal val="90"/>
                                          </p:val>
                                        </p:tav>
                                        <p:tav tm="100000">
                                          <p:val>
                                            <p:fltVal val="0"/>
                                          </p:val>
                                        </p:tav>
                                      </p:tavLst>
                                    </p:anim>
                                    <p:animEffect transition="in" filter="fade">
                                      <p:cBhvr>
                                        <p:cTn id="70" dur="3300"/>
                                        <p:tgtEl>
                                          <p:spTgt spid="28"/>
                                        </p:tgtEl>
                                      </p:cBhvr>
                                    </p:animEffect>
                                  </p:childTnLst>
                                </p:cTn>
                              </p:par>
                              <p:par>
                                <p:cTn id="71" presetID="31" presetClass="entr" presetSubtype="0" fill="hold" grpId="0" nodeType="withEffect">
                                  <p:stCondLst>
                                    <p:cond delay="3800"/>
                                  </p:stCondLst>
                                  <p:childTnLst>
                                    <p:set>
                                      <p:cBhvr>
                                        <p:cTn id="72" dur="1" fill="hold">
                                          <p:stCondLst>
                                            <p:cond delay="0"/>
                                          </p:stCondLst>
                                        </p:cTn>
                                        <p:tgtEl>
                                          <p:spTgt spid="24"/>
                                        </p:tgtEl>
                                        <p:attrNameLst>
                                          <p:attrName>style.visibility</p:attrName>
                                        </p:attrNameLst>
                                      </p:cBhvr>
                                      <p:to>
                                        <p:strVal val="visible"/>
                                      </p:to>
                                    </p:set>
                                    <p:anim calcmode="lin" valueType="num">
                                      <p:cBhvr>
                                        <p:cTn id="73" dur="4250" fill="hold"/>
                                        <p:tgtEl>
                                          <p:spTgt spid="24"/>
                                        </p:tgtEl>
                                        <p:attrNameLst>
                                          <p:attrName>ppt_w</p:attrName>
                                        </p:attrNameLst>
                                      </p:cBhvr>
                                      <p:tavLst>
                                        <p:tav tm="0">
                                          <p:val>
                                            <p:fltVal val="0"/>
                                          </p:val>
                                        </p:tav>
                                        <p:tav tm="100000">
                                          <p:val>
                                            <p:strVal val="#ppt_w"/>
                                          </p:val>
                                        </p:tav>
                                      </p:tavLst>
                                    </p:anim>
                                    <p:anim calcmode="lin" valueType="num">
                                      <p:cBhvr>
                                        <p:cTn id="74" dur="4250" fill="hold"/>
                                        <p:tgtEl>
                                          <p:spTgt spid="24"/>
                                        </p:tgtEl>
                                        <p:attrNameLst>
                                          <p:attrName>ppt_h</p:attrName>
                                        </p:attrNameLst>
                                      </p:cBhvr>
                                      <p:tavLst>
                                        <p:tav tm="0">
                                          <p:val>
                                            <p:fltVal val="0"/>
                                          </p:val>
                                        </p:tav>
                                        <p:tav tm="100000">
                                          <p:val>
                                            <p:strVal val="#ppt_h"/>
                                          </p:val>
                                        </p:tav>
                                      </p:tavLst>
                                    </p:anim>
                                    <p:anim calcmode="lin" valueType="num">
                                      <p:cBhvr>
                                        <p:cTn id="75" dur="4250" fill="hold"/>
                                        <p:tgtEl>
                                          <p:spTgt spid="24"/>
                                        </p:tgtEl>
                                        <p:attrNameLst>
                                          <p:attrName>style.rotation</p:attrName>
                                        </p:attrNameLst>
                                      </p:cBhvr>
                                      <p:tavLst>
                                        <p:tav tm="0">
                                          <p:val>
                                            <p:fltVal val="90"/>
                                          </p:val>
                                        </p:tav>
                                        <p:tav tm="100000">
                                          <p:val>
                                            <p:fltVal val="0"/>
                                          </p:val>
                                        </p:tav>
                                      </p:tavLst>
                                    </p:anim>
                                    <p:animEffect transition="in" filter="fade">
                                      <p:cBhvr>
                                        <p:cTn id="76" dur="4250"/>
                                        <p:tgtEl>
                                          <p:spTgt spid="24"/>
                                        </p:tgtEl>
                                      </p:cBhvr>
                                    </p:animEffect>
                                  </p:childTnLst>
                                </p:cTn>
                              </p:par>
                              <p:par>
                                <p:cTn id="77" presetID="31" presetClass="entr" presetSubtype="0" fill="hold" grpId="0" nodeType="withEffect">
                                  <p:stCondLst>
                                    <p:cond delay="1000"/>
                                  </p:stCondLst>
                                  <p:childTnLst>
                                    <p:set>
                                      <p:cBhvr>
                                        <p:cTn id="78" dur="1" fill="hold">
                                          <p:stCondLst>
                                            <p:cond delay="0"/>
                                          </p:stCondLst>
                                        </p:cTn>
                                        <p:tgtEl>
                                          <p:spTgt spid="19"/>
                                        </p:tgtEl>
                                        <p:attrNameLst>
                                          <p:attrName>style.visibility</p:attrName>
                                        </p:attrNameLst>
                                      </p:cBhvr>
                                      <p:to>
                                        <p:strVal val="visible"/>
                                      </p:to>
                                    </p:set>
                                    <p:anim calcmode="lin" valueType="num">
                                      <p:cBhvr>
                                        <p:cTn id="79" dur="2250" fill="hold"/>
                                        <p:tgtEl>
                                          <p:spTgt spid="19"/>
                                        </p:tgtEl>
                                        <p:attrNameLst>
                                          <p:attrName>ppt_w</p:attrName>
                                        </p:attrNameLst>
                                      </p:cBhvr>
                                      <p:tavLst>
                                        <p:tav tm="0">
                                          <p:val>
                                            <p:fltVal val="0"/>
                                          </p:val>
                                        </p:tav>
                                        <p:tav tm="100000">
                                          <p:val>
                                            <p:strVal val="#ppt_w"/>
                                          </p:val>
                                        </p:tav>
                                      </p:tavLst>
                                    </p:anim>
                                    <p:anim calcmode="lin" valueType="num">
                                      <p:cBhvr>
                                        <p:cTn id="80" dur="2250" fill="hold"/>
                                        <p:tgtEl>
                                          <p:spTgt spid="19"/>
                                        </p:tgtEl>
                                        <p:attrNameLst>
                                          <p:attrName>ppt_h</p:attrName>
                                        </p:attrNameLst>
                                      </p:cBhvr>
                                      <p:tavLst>
                                        <p:tav tm="0">
                                          <p:val>
                                            <p:fltVal val="0"/>
                                          </p:val>
                                        </p:tav>
                                        <p:tav tm="100000">
                                          <p:val>
                                            <p:strVal val="#ppt_h"/>
                                          </p:val>
                                        </p:tav>
                                      </p:tavLst>
                                    </p:anim>
                                    <p:anim calcmode="lin" valueType="num">
                                      <p:cBhvr>
                                        <p:cTn id="81" dur="2250" fill="hold"/>
                                        <p:tgtEl>
                                          <p:spTgt spid="19"/>
                                        </p:tgtEl>
                                        <p:attrNameLst>
                                          <p:attrName>style.rotation</p:attrName>
                                        </p:attrNameLst>
                                      </p:cBhvr>
                                      <p:tavLst>
                                        <p:tav tm="0">
                                          <p:val>
                                            <p:fltVal val="90"/>
                                          </p:val>
                                        </p:tav>
                                        <p:tav tm="100000">
                                          <p:val>
                                            <p:fltVal val="0"/>
                                          </p:val>
                                        </p:tav>
                                      </p:tavLst>
                                    </p:anim>
                                    <p:animEffect transition="in" filter="fade">
                                      <p:cBhvr>
                                        <p:cTn id="82" dur="2250"/>
                                        <p:tgtEl>
                                          <p:spTgt spid="19"/>
                                        </p:tgtEl>
                                      </p:cBhvr>
                                    </p:animEffect>
                                  </p:childTnLst>
                                </p:cTn>
                              </p:par>
                              <p:par>
                                <p:cTn id="83" presetID="31" presetClass="entr" presetSubtype="0" fill="hold" grpId="0" nodeType="withEffect">
                                  <p:stCondLst>
                                    <p:cond delay="4700"/>
                                  </p:stCondLst>
                                  <p:childTnLst>
                                    <p:set>
                                      <p:cBhvr>
                                        <p:cTn id="84" dur="1" fill="hold">
                                          <p:stCondLst>
                                            <p:cond delay="0"/>
                                          </p:stCondLst>
                                        </p:cTn>
                                        <p:tgtEl>
                                          <p:spTgt spid="20"/>
                                        </p:tgtEl>
                                        <p:attrNameLst>
                                          <p:attrName>style.visibility</p:attrName>
                                        </p:attrNameLst>
                                      </p:cBhvr>
                                      <p:to>
                                        <p:strVal val="visible"/>
                                      </p:to>
                                    </p:set>
                                    <p:anim calcmode="lin" valueType="num">
                                      <p:cBhvr>
                                        <p:cTn id="85" dur="4300" fill="hold"/>
                                        <p:tgtEl>
                                          <p:spTgt spid="20"/>
                                        </p:tgtEl>
                                        <p:attrNameLst>
                                          <p:attrName>ppt_w</p:attrName>
                                        </p:attrNameLst>
                                      </p:cBhvr>
                                      <p:tavLst>
                                        <p:tav tm="0">
                                          <p:val>
                                            <p:fltVal val="0"/>
                                          </p:val>
                                        </p:tav>
                                        <p:tav tm="100000">
                                          <p:val>
                                            <p:strVal val="#ppt_w"/>
                                          </p:val>
                                        </p:tav>
                                      </p:tavLst>
                                    </p:anim>
                                    <p:anim calcmode="lin" valueType="num">
                                      <p:cBhvr>
                                        <p:cTn id="86" dur="4300" fill="hold"/>
                                        <p:tgtEl>
                                          <p:spTgt spid="20"/>
                                        </p:tgtEl>
                                        <p:attrNameLst>
                                          <p:attrName>ppt_h</p:attrName>
                                        </p:attrNameLst>
                                      </p:cBhvr>
                                      <p:tavLst>
                                        <p:tav tm="0">
                                          <p:val>
                                            <p:fltVal val="0"/>
                                          </p:val>
                                        </p:tav>
                                        <p:tav tm="100000">
                                          <p:val>
                                            <p:strVal val="#ppt_h"/>
                                          </p:val>
                                        </p:tav>
                                      </p:tavLst>
                                    </p:anim>
                                    <p:anim calcmode="lin" valueType="num">
                                      <p:cBhvr>
                                        <p:cTn id="87" dur="4300" fill="hold"/>
                                        <p:tgtEl>
                                          <p:spTgt spid="20"/>
                                        </p:tgtEl>
                                        <p:attrNameLst>
                                          <p:attrName>style.rotation</p:attrName>
                                        </p:attrNameLst>
                                      </p:cBhvr>
                                      <p:tavLst>
                                        <p:tav tm="0">
                                          <p:val>
                                            <p:fltVal val="90"/>
                                          </p:val>
                                        </p:tav>
                                        <p:tav tm="100000">
                                          <p:val>
                                            <p:fltVal val="0"/>
                                          </p:val>
                                        </p:tav>
                                      </p:tavLst>
                                    </p:anim>
                                    <p:animEffect transition="in" filter="fade">
                                      <p:cBhvr>
                                        <p:cTn id="88" dur="4300"/>
                                        <p:tgtEl>
                                          <p:spTgt spid="20"/>
                                        </p:tgtEl>
                                      </p:cBhvr>
                                    </p:animEffect>
                                  </p:childTnLst>
                                </p:cTn>
                              </p:par>
                              <p:par>
                                <p:cTn id="89" presetID="31" presetClass="entr" presetSubtype="0" fill="hold" grpId="0" nodeType="withEffect">
                                  <p:stCondLst>
                                    <p:cond delay="750"/>
                                  </p:stCondLst>
                                  <p:childTnLst>
                                    <p:set>
                                      <p:cBhvr>
                                        <p:cTn id="90" dur="1" fill="hold">
                                          <p:stCondLst>
                                            <p:cond delay="0"/>
                                          </p:stCondLst>
                                        </p:cTn>
                                        <p:tgtEl>
                                          <p:spTgt spid="30"/>
                                        </p:tgtEl>
                                        <p:attrNameLst>
                                          <p:attrName>style.visibility</p:attrName>
                                        </p:attrNameLst>
                                      </p:cBhvr>
                                      <p:to>
                                        <p:strVal val="visible"/>
                                      </p:to>
                                    </p:set>
                                    <p:anim calcmode="lin" valueType="num">
                                      <p:cBhvr>
                                        <p:cTn id="91" dur="6000" fill="hold"/>
                                        <p:tgtEl>
                                          <p:spTgt spid="30"/>
                                        </p:tgtEl>
                                        <p:attrNameLst>
                                          <p:attrName>ppt_w</p:attrName>
                                        </p:attrNameLst>
                                      </p:cBhvr>
                                      <p:tavLst>
                                        <p:tav tm="0">
                                          <p:val>
                                            <p:fltVal val="0"/>
                                          </p:val>
                                        </p:tav>
                                        <p:tav tm="100000">
                                          <p:val>
                                            <p:strVal val="#ppt_w"/>
                                          </p:val>
                                        </p:tav>
                                      </p:tavLst>
                                    </p:anim>
                                    <p:anim calcmode="lin" valueType="num">
                                      <p:cBhvr>
                                        <p:cTn id="92" dur="6000" fill="hold"/>
                                        <p:tgtEl>
                                          <p:spTgt spid="30"/>
                                        </p:tgtEl>
                                        <p:attrNameLst>
                                          <p:attrName>ppt_h</p:attrName>
                                        </p:attrNameLst>
                                      </p:cBhvr>
                                      <p:tavLst>
                                        <p:tav tm="0">
                                          <p:val>
                                            <p:fltVal val="0"/>
                                          </p:val>
                                        </p:tav>
                                        <p:tav tm="100000">
                                          <p:val>
                                            <p:strVal val="#ppt_h"/>
                                          </p:val>
                                        </p:tav>
                                      </p:tavLst>
                                    </p:anim>
                                    <p:anim calcmode="lin" valueType="num">
                                      <p:cBhvr>
                                        <p:cTn id="93" dur="6000" fill="hold"/>
                                        <p:tgtEl>
                                          <p:spTgt spid="30"/>
                                        </p:tgtEl>
                                        <p:attrNameLst>
                                          <p:attrName>style.rotation</p:attrName>
                                        </p:attrNameLst>
                                      </p:cBhvr>
                                      <p:tavLst>
                                        <p:tav tm="0">
                                          <p:val>
                                            <p:fltVal val="90"/>
                                          </p:val>
                                        </p:tav>
                                        <p:tav tm="100000">
                                          <p:val>
                                            <p:fltVal val="0"/>
                                          </p:val>
                                        </p:tav>
                                      </p:tavLst>
                                    </p:anim>
                                    <p:animEffect transition="in" filter="fade">
                                      <p:cBhvr>
                                        <p:cTn id="94" dur="6000"/>
                                        <p:tgtEl>
                                          <p:spTgt spid="30"/>
                                        </p:tgtEl>
                                      </p:cBhvr>
                                    </p:animEffect>
                                  </p:childTnLst>
                                </p:cTn>
                              </p:par>
                              <p:par>
                                <p:cTn id="95" presetID="31" presetClass="entr" presetSubtype="0" fill="hold" grpId="0" nodeType="withEffect">
                                  <p:stCondLst>
                                    <p:cond delay="8100"/>
                                  </p:stCondLst>
                                  <p:childTnLst>
                                    <p:set>
                                      <p:cBhvr>
                                        <p:cTn id="96" dur="1" fill="hold">
                                          <p:stCondLst>
                                            <p:cond delay="0"/>
                                          </p:stCondLst>
                                        </p:cTn>
                                        <p:tgtEl>
                                          <p:spTgt spid="33"/>
                                        </p:tgtEl>
                                        <p:attrNameLst>
                                          <p:attrName>style.visibility</p:attrName>
                                        </p:attrNameLst>
                                      </p:cBhvr>
                                      <p:to>
                                        <p:strVal val="visible"/>
                                      </p:to>
                                    </p:set>
                                    <p:anim calcmode="lin" valueType="num">
                                      <p:cBhvr>
                                        <p:cTn id="97" dur="2500" fill="hold"/>
                                        <p:tgtEl>
                                          <p:spTgt spid="33"/>
                                        </p:tgtEl>
                                        <p:attrNameLst>
                                          <p:attrName>ppt_w</p:attrName>
                                        </p:attrNameLst>
                                      </p:cBhvr>
                                      <p:tavLst>
                                        <p:tav tm="0">
                                          <p:val>
                                            <p:fltVal val="0"/>
                                          </p:val>
                                        </p:tav>
                                        <p:tav tm="100000">
                                          <p:val>
                                            <p:strVal val="#ppt_w"/>
                                          </p:val>
                                        </p:tav>
                                      </p:tavLst>
                                    </p:anim>
                                    <p:anim calcmode="lin" valueType="num">
                                      <p:cBhvr>
                                        <p:cTn id="98" dur="2500" fill="hold"/>
                                        <p:tgtEl>
                                          <p:spTgt spid="33"/>
                                        </p:tgtEl>
                                        <p:attrNameLst>
                                          <p:attrName>ppt_h</p:attrName>
                                        </p:attrNameLst>
                                      </p:cBhvr>
                                      <p:tavLst>
                                        <p:tav tm="0">
                                          <p:val>
                                            <p:fltVal val="0"/>
                                          </p:val>
                                        </p:tav>
                                        <p:tav tm="100000">
                                          <p:val>
                                            <p:strVal val="#ppt_h"/>
                                          </p:val>
                                        </p:tav>
                                      </p:tavLst>
                                    </p:anim>
                                    <p:anim calcmode="lin" valueType="num">
                                      <p:cBhvr>
                                        <p:cTn id="99" dur="2500" fill="hold"/>
                                        <p:tgtEl>
                                          <p:spTgt spid="33"/>
                                        </p:tgtEl>
                                        <p:attrNameLst>
                                          <p:attrName>style.rotation</p:attrName>
                                        </p:attrNameLst>
                                      </p:cBhvr>
                                      <p:tavLst>
                                        <p:tav tm="0">
                                          <p:val>
                                            <p:fltVal val="90"/>
                                          </p:val>
                                        </p:tav>
                                        <p:tav tm="100000">
                                          <p:val>
                                            <p:fltVal val="0"/>
                                          </p:val>
                                        </p:tav>
                                      </p:tavLst>
                                    </p:anim>
                                    <p:animEffect transition="in" filter="fade">
                                      <p:cBhvr>
                                        <p:cTn id="100" dur="2500"/>
                                        <p:tgtEl>
                                          <p:spTgt spid="33"/>
                                        </p:tgtEl>
                                      </p:cBhvr>
                                    </p:animEffect>
                                  </p:childTnLst>
                                </p:cTn>
                              </p:par>
                              <p:par>
                                <p:cTn id="101" presetID="31" presetClass="entr" presetSubtype="0" fill="hold" grpId="0" nodeType="withEffect">
                                  <p:stCondLst>
                                    <p:cond delay="1800"/>
                                  </p:stCondLst>
                                  <p:childTnLst>
                                    <p:set>
                                      <p:cBhvr>
                                        <p:cTn id="102" dur="1" fill="hold">
                                          <p:stCondLst>
                                            <p:cond delay="0"/>
                                          </p:stCondLst>
                                        </p:cTn>
                                        <p:tgtEl>
                                          <p:spTgt spid="34"/>
                                        </p:tgtEl>
                                        <p:attrNameLst>
                                          <p:attrName>style.visibility</p:attrName>
                                        </p:attrNameLst>
                                      </p:cBhvr>
                                      <p:to>
                                        <p:strVal val="visible"/>
                                      </p:to>
                                    </p:set>
                                    <p:anim calcmode="lin" valueType="num">
                                      <p:cBhvr>
                                        <p:cTn id="103" dur="5000" fill="hold"/>
                                        <p:tgtEl>
                                          <p:spTgt spid="34"/>
                                        </p:tgtEl>
                                        <p:attrNameLst>
                                          <p:attrName>ppt_w</p:attrName>
                                        </p:attrNameLst>
                                      </p:cBhvr>
                                      <p:tavLst>
                                        <p:tav tm="0">
                                          <p:val>
                                            <p:fltVal val="0"/>
                                          </p:val>
                                        </p:tav>
                                        <p:tav tm="100000">
                                          <p:val>
                                            <p:strVal val="#ppt_w"/>
                                          </p:val>
                                        </p:tav>
                                      </p:tavLst>
                                    </p:anim>
                                    <p:anim calcmode="lin" valueType="num">
                                      <p:cBhvr>
                                        <p:cTn id="104" dur="5000" fill="hold"/>
                                        <p:tgtEl>
                                          <p:spTgt spid="34"/>
                                        </p:tgtEl>
                                        <p:attrNameLst>
                                          <p:attrName>ppt_h</p:attrName>
                                        </p:attrNameLst>
                                      </p:cBhvr>
                                      <p:tavLst>
                                        <p:tav tm="0">
                                          <p:val>
                                            <p:fltVal val="0"/>
                                          </p:val>
                                        </p:tav>
                                        <p:tav tm="100000">
                                          <p:val>
                                            <p:strVal val="#ppt_h"/>
                                          </p:val>
                                        </p:tav>
                                      </p:tavLst>
                                    </p:anim>
                                    <p:anim calcmode="lin" valueType="num">
                                      <p:cBhvr>
                                        <p:cTn id="105" dur="5000" fill="hold"/>
                                        <p:tgtEl>
                                          <p:spTgt spid="34"/>
                                        </p:tgtEl>
                                        <p:attrNameLst>
                                          <p:attrName>style.rotation</p:attrName>
                                        </p:attrNameLst>
                                      </p:cBhvr>
                                      <p:tavLst>
                                        <p:tav tm="0">
                                          <p:val>
                                            <p:fltVal val="90"/>
                                          </p:val>
                                        </p:tav>
                                        <p:tav tm="100000">
                                          <p:val>
                                            <p:fltVal val="0"/>
                                          </p:val>
                                        </p:tav>
                                      </p:tavLst>
                                    </p:anim>
                                    <p:animEffect transition="in" filter="fade">
                                      <p:cBhvr>
                                        <p:cTn id="106" dur="5000"/>
                                        <p:tgtEl>
                                          <p:spTgt spid="34"/>
                                        </p:tgtEl>
                                      </p:cBhvr>
                                    </p:animEffect>
                                  </p:childTnLst>
                                </p:cTn>
                              </p:par>
                              <p:par>
                                <p:cTn id="107" presetID="31" presetClass="entr" presetSubtype="0" fill="hold" grpId="0" nodeType="withEffect">
                                  <p:stCondLst>
                                    <p:cond delay="5300"/>
                                  </p:stCondLst>
                                  <p:childTnLst>
                                    <p:set>
                                      <p:cBhvr>
                                        <p:cTn id="108" dur="1" fill="hold">
                                          <p:stCondLst>
                                            <p:cond delay="0"/>
                                          </p:stCondLst>
                                        </p:cTn>
                                        <p:tgtEl>
                                          <p:spTgt spid="35"/>
                                        </p:tgtEl>
                                        <p:attrNameLst>
                                          <p:attrName>style.visibility</p:attrName>
                                        </p:attrNameLst>
                                      </p:cBhvr>
                                      <p:to>
                                        <p:strVal val="visible"/>
                                      </p:to>
                                    </p:set>
                                    <p:anim calcmode="lin" valueType="num">
                                      <p:cBhvr>
                                        <p:cTn id="109" dur="3700" fill="hold"/>
                                        <p:tgtEl>
                                          <p:spTgt spid="35"/>
                                        </p:tgtEl>
                                        <p:attrNameLst>
                                          <p:attrName>ppt_w</p:attrName>
                                        </p:attrNameLst>
                                      </p:cBhvr>
                                      <p:tavLst>
                                        <p:tav tm="0">
                                          <p:val>
                                            <p:fltVal val="0"/>
                                          </p:val>
                                        </p:tav>
                                        <p:tav tm="100000">
                                          <p:val>
                                            <p:strVal val="#ppt_w"/>
                                          </p:val>
                                        </p:tav>
                                      </p:tavLst>
                                    </p:anim>
                                    <p:anim calcmode="lin" valueType="num">
                                      <p:cBhvr>
                                        <p:cTn id="110" dur="3700" fill="hold"/>
                                        <p:tgtEl>
                                          <p:spTgt spid="35"/>
                                        </p:tgtEl>
                                        <p:attrNameLst>
                                          <p:attrName>ppt_h</p:attrName>
                                        </p:attrNameLst>
                                      </p:cBhvr>
                                      <p:tavLst>
                                        <p:tav tm="0">
                                          <p:val>
                                            <p:fltVal val="0"/>
                                          </p:val>
                                        </p:tav>
                                        <p:tav tm="100000">
                                          <p:val>
                                            <p:strVal val="#ppt_h"/>
                                          </p:val>
                                        </p:tav>
                                      </p:tavLst>
                                    </p:anim>
                                    <p:anim calcmode="lin" valueType="num">
                                      <p:cBhvr>
                                        <p:cTn id="111" dur="3700" fill="hold"/>
                                        <p:tgtEl>
                                          <p:spTgt spid="35"/>
                                        </p:tgtEl>
                                        <p:attrNameLst>
                                          <p:attrName>style.rotation</p:attrName>
                                        </p:attrNameLst>
                                      </p:cBhvr>
                                      <p:tavLst>
                                        <p:tav tm="0">
                                          <p:val>
                                            <p:fltVal val="90"/>
                                          </p:val>
                                        </p:tav>
                                        <p:tav tm="100000">
                                          <p:val>
                                            <p:fltVal val="0"/>
                                          </p:val>
                                        </p:tav>
                                      </p:tavLst>
                                    </p:anim>
                                    <p:animEffect transition="in" filter="fade">
                                      <p:cBhvr>
                                        <p:cTn id="112" dur="3700"/>
                                        <p:tgtEl>
                                          <p:spTgt spid="35"/>
                                        </p:tgtEl>
                                      </p:cBhvr>
                                    </p:animEffect>
                                  </p:childTnLst>
                                </p:cTn>
                              </p:par>
                              <p:par>
                                <p:cTn id="113" presetID="31" presetClass="entr" presetSubtype="0" fill="hold" grpId="0" nodeType="withEffect">
                                  <p:stCondLst>
                                    <p:cond delay="3000"/>
                                  </p:stCondLst>
                                  <p:childTnLst>
                                    <p:set>
                                      <p:cBhvr>
                                        <p:cTn id="114" dur="1" fill="hold">
                                          <p:stCondLst>
                                            <p:cond delay="0"/>
                                          </p:stCondLst>
                                        </p:cTn>
                                        <p:tgtEl>
                                          <p:spTgt spid="36"/>
                                        </p:tgtEl>
                                        <p:attrNameLst>
                                          <p:attrName>style.visibility</p:attrName>
                                        </p:attrNameLst>
                                      </p:cBhvr>
                                      <p:to>
                                        <p:strVal val="visible"/>
                                      </p:to>
                                    </p:set>
                                    <p:anim calcmode="lin" valueType="num">
                                      <p:cBhvr>
                                        <p:cTn id="115" dur="6800" fill="hold"/>
                                        <p:tgtEl>
                                          <p:spTgt spid="36"/>
                                        </p:tgtEl>
                                        <p:attrNameLst>
                                          <p:attrName>ppt_w</p:attrName>
                                        </p:attrNameLst>
                                      </p:cBhvr>
                                      <p:tavLst>
                                        <p:tav tm="0">
                                          <p:val>
                                            <p:fltVal val="0"/>
                                          </p:val>
                                        </p:tav>
                                        <p:tav tm="100000">
                                          <p:val>
                                            <p:strVal val="#ppt_w"/>
                                          </p:val>
                                        </p:tav>
                                      </p:tavLst>
                                    </p:anim>
                                    <p:anim calcmode="lin" valueType="num">
                                      <p:cBhvr>
                                        <p:cTn id="116" dur="6800" fill="hold"/>
                                        <p:tgtEl>
                                          <p:spTgt spid="36"/>
                                        </p:tgtEl>
                                        <p:attrNameLst>
                                          <p:attrName>ppt_h</p:attrName>
                                        </p:attrNameLst>
                                      </p:cBhvr>
                                      <p:tavLst>
                                        <p:tav tm="0">
                                          <p:val>
                                            <p:fltVal val="0"/>
                                          </p:val>
                                        </p:tav>
                                        <p:tav tm="100000">
                                          <p:val>
                                            <p:strVal val="#ppt_h"/>
                                          </p:val>
                                        </p:tav>
                                      </p:tavLst>
                                    </p:anim>
                                    <p:anim calcmode="lin" valueType="num">
                                      <p:cBhvr>
                                        <p:cTn id="117" dur="6800" fill="hold"/>
                                        <p:tgtEl>
                                          <p:spTgt spid="36"/>
                                        </p:tgtEl>
                                        <p:attrNameLst>
                                          <p:attrName>style.rotation</p:attrName>
                                        </p:attrNameLst>
                                      </p:cBhvr>
                                      <p:tavLst>
                                        <p:tav tm="0">
                                          <p:val>
                                            <p:fltVal val="90"/>
                                          </p:val>
                                        </p:tav>
                                        <p:tav tm="100000">
                                          <p:val>
                                            <p:fltVal val="0"/>
                                          </p:val>
                                        </p:tav>
                                      </p:tavLst>
                                    </p:anim>
                                    <p:animEffect transition="in" filter="fade">
                                      <p:cBhvr>
                                        <p:cTn id="118" dur="6800"/>
                                        <p:tgtEl>
                                          <p:spTgt spid="36"/>
                                        </p:tgtEl>
                                      </p:cBhvr>
                                    </p:animEffect>
                                  </p:childTnLst>
                                </p:cTn>
                              </p:par>
                              <p:par>
                                <p:cTn id="119" presetID="31" presetClass="entr" presetSubtype="0" fill="hold" grpId="0" nodeType="withEffect">
                                  <p:stCondLst>
                                    <p:cond delay="5300"/>
                                  </p:stCondLst>
                                  <p:childTnLst>
                                    <p:set>
                                      <p:cBhvr>
                                        <p:cTn id="120" dur="1" fill="hold">
                                          <p:stCondLst>
                                            <p:cond delay="0"/>
                                          </p:stCondLst>
                                        </p:cTn>
                                        <p:tgtEl>
                                          <p:spTgt spid="37"/>
                                        </p:tgtEl>
                                        <p:attrNameLst>
                                          <p:attrName>style.visibility</p:attrName>
                                        </p:attrNameLst>
                                      </p:cBhvr>
                                      <p:to>
                                        <p:strVal val="visible"/>
                                      </p:to>
                                    </p:set>
                                    <p:anim calcmode="lin" valueType="num">
                                      <p:cBhvr>
                                        <p:cTn id="121" dur="3700" fill="hold"/>
                                        <p:tgtEl>
                                          <p:spTgt spid="37"/>
                                        </p:tgtEl>
                                        <p:attrNameLst>
                                          <p:attrName>ppt_w</p:attrName>
                                        </p:attrNameLst>
                                      </p:cBhvr>
                                      <p:tavLst>
                                        <p:tav tm="0">
                                          <p:val>
                                            <p:fltVal val="0"/>
                                          </p:val>
                                        </p:tav>
                                        <p:tav tm="100000">
                                          <p:val>
                                            <p:strVal val="#ppt_w"/>
                                          </p:val>
                                        </p:tav>
                                      </p:tavLst>
                                    </p:anim>
                                    <p:anim calcmode="lin" valueType="num">
                                      <p:cBhvr>
                                        <p:cTn id="122" dur="3700" fill="hold"/>
                                        <p:tgtEl>
                                          <p:spTgt spid="37"/>
                                        </p:tgtEl>
                                        <p:attrNameLst>
                                          <p:attrName>ppt_h</p:attrName>
                                        </p:attrNameLst>
                                      </p:cBhvr>
                                      <p:tavLst>
                                        <p:tav tm="0">
                                          <p:val>
                                            <p:fltVal val="0"/>
                                          </p:val>
                                        </p:tav>
                                        <p:tav tm="100000">
                                          <p:val>
                                            <p:strVal val="#ppt_h"/>
                                          </p:val>
                                        </p:tav>
                                      </p:tavLst>
                                    </p:anim>
                                    <p:anim calcmode="lin" valueType="num">
                                      <p:cBhvr>
                                        <p:cTn id="123" dur="3700" fill="hold"/>
                                        <p:tgtEl>
                                          <p:spTgt spid="37"/>
                                        </p:tgtEl>
                                        <p:attrNameLst>
                                          <p:attrName>style.rotation</p:attrName>
                                        </p:attrNameLst>
                                      </p:cBhvr>
                                      <p:tavLst>
                                        <p:tav tm="0">
                                          <p:val>
                                            <p:fltVal val="90"/>
                                          </p:val>
                                        </p:tav>
                                        <p:tav tm="100000">
                                          <p:val>
                                            <p:fltVal val="0"/>
                                          </p:val>
                                        </p:tav>
                                      </p:tavLst>
                                    </p:anim>
                                    <p:animEffect transition="in" filter="fade">
                                      <p:cBhvr>
                                        <p:cTn id="124" dur="37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17" grpId="0" animBg="1"/>
      <p:bldP spid="18" grpId="0" animBg="1"/>
      <p:bldP spid="19" grpId="0" animBg="1"/>
      <p:bldP spid="20" grpId="0" animBg="1"/>
      <p:bldP spid="21" grpId="0" animBg="1"/>
      <p:bldP spid="22" grpId="0" animBg="1"/>
      <p:bldP spid="23" grpId="0" animBg="1"/>
      <p:bldP spid="23" grpId="1" animBg="1"/>
      <p:bldP spid="24" grpId="0" animBg="1"/>
      <p:bldP spid="25" grpId="0" animBg="1"/>
      <p:bldP spid="28" grpId="0" animBg="1"/>
      <p:bldP spid="30" grpId="0" animBg="1"/>
      <p:bldP spid="32" grpId="0" animBg="1"/>
      <p:bldP spid="33" grpId="0" animBg="1"/>
      <p:bldP spid="34" grpId="0" animBg="1"/>
      <p:bldP spid="35" grpId="0" animBg="1"/>
      <p:bldP spid="36" grpId="0" animBg="1"/>
      <p:bldP spid="3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99" y="224204"/>
            <a:ext cx="4876800" cy="1676603"/>
          </a:xfrm>
        </p:spPr>
        <p:txBody>
          <a:bodyPr>
            <a:normAutofit/>
          </a:bodyPr>
          <a:lstStyle/>
          <a:p>
            <a:pPr algn="ctr"/>
            <a:r>
              <a:rPr lang="en-US" b="1" dirty="0"/>
              <a:t>	The Menstrual Cycle</a:t>
            </a:r>
          </a:p>
        </p:txBody>
      </p:sp>
      <p:sp>
        <p:nvSpPr>
          <p:cNvPr id="3" name="Content Placeholder 2"/>
          <p:cNvSpPr>
            <a:spLocks noGrp="1"/>
          </p:cNvSpPr>
          <p:nvPr>
            <p:ph idx="1"/>
          </p:nvPr>
        </p:nvSpPr>
        <p:spPr>
          <a:xfrm>
            <a:off x="406447" y="1921462"/>
            <a:ext cx="4716712" cy="4841755"/>
          </a:xfrm>
        </p:spPr>
        <p:txBody>
          <a:bodyPr>
            <a:normAutofit/>
          </a:bodyPr>
          <a:lstStyle/>
          <a:p>
            <a:r>
              <a:rPr lang="en-US" dirty="0"/>
              <a:t>Why do women bleed?</a:t>
            </a:r>
          </a:p>
          <a:p>
            <a:endParaRPr lang="en-US" dirty="0"/>
          </a:p>
          <a:p>
            <a:r>
              <a:rPr lang="en-US" dirty="0"/>
              <a:t>When the egg does </a:t>
            </a:r>
            <a:r>
              <a:rPr lang="en-US" b="1" dirty="0"/>
              <a:t>not </a:t>
            </a:r>
            <a:r>
              <a:rPr lang="en-US" dirty="0"/>
              <a:t>get fertilized, hormones trigger the thickened lining of the uterus to break down and leave the body in the form of a blood-like secretion. </a:t>
            </a:r>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60609" t="74291"/>
          <a:stretch/>
        </p:blipFill>
        <p:spPr>
          <a:xfrm>
            <a:off x="5123159" y="1208313"/>
            <a:ext cx="7107861" cy="4539342"/>
          </a:xfrm>
          <a:prstGeom prst="rect">
            <a:avLst/>
          </a:prstGeom>
        </p:spPr>
      </p:pic>
      <p:sp>
        <p:nvSpPr>
          <p:cNvPr id="10" name="Oval 9"/>
          <p:cNvSpPr/>
          <p:nvPr/>
        </p:nvSpPr>
        <p:spPr>
          <a:xfrm>
            <a:off x="8425950" y="3136198"/>
            <a:ext cx="201762" cy="287513"/>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val 15"/>
          <p:cNvSpPr/>
          <p:nvPr/>
        </p:nvSpPr>
        <p:spPr>
          <a:xfrm>
            <a:off x="8771286" y="2935517"/>
            <a:ext cx="150048" cy="232314"/>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val 17"/>
          <p:cNvSpPr/>
          <p:nvPr/>
        </p:nvSpPr>
        <p:spPr>
          <a:xfrm>
            <a:off x="8369099" y="3153876"/>
            <a:ext cx="142613" cy="159391"/>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Oval 18"/>
          <p:cNvSpPr/>
          <p:nvPr/>
        </p:nvSpPr>
        <p:spPr>
          <a:xfrm>
            <a:off x="8195915" y="2786962"/>
            <a:ext cx="142613" cy="159391"/>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val 19"/>
          <p:cNvSpPr/>
          <p:nvPr/>
        </p:nvSpPr>
        <p:spPr>
          <a:xfrm>
            <a:off x="8825522" y="3001325"/>
            <a:ext cx="142613" cy="159391"/>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Oval 20"/>
          <p:cNvSpPr/>
          <p:nvPr/>
        </p:nvSpPr>
        <p:spPr>
          <a:xfrm>
            <a:off x="8606770" y="3107161"/>
            <a:ext cx="134924" cy="286448"/>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Oval 21"/>
          <p:cNvSpPr/>
          <p:nvPr/>
        </p:nvSpPr>
        <p:spPr>
          <a:xfrm>
            <a:off x="8722792" y="3001325"/>
            <a:ext cx="155047" cy="171407"/>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Oval 22"/>
          <p:cNvSpPr/>
          <p:nvPr/>
        </p:nvSpPr>
        <p:spPr>
          <a:xfrm>
            <a:off x="8746953" y="2780448"/>
            <a:ext cx="202317" cy="239085"/>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Oval 24"/>
          <p:cNvSpPr/>
          <p:nvPr/>
        </p:nvSpPr>
        <p:spPr>
          <a:xfrm>
            <a:off x="8285060" y="2989647"/>
            <a:ext cx="211507" cy="238269"/>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itle 1"/>
          <p:cNvSpPr txBox="1">
            <a:spLocks/>
          </p:cNvSpPr>
          <p:nvPr/>
        </p:nvSpPr>
        <p:spPr>
          <a:xfrm>
            <a:off x="6284392" y="823246"/>
            <a:ext cx="4876800" cy="167660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Breakdown and Release of Uterine Lining During Menstruation</a:t>
            </a:r>
          </a:p>
        </p:txBody>
      </p:sp>
      <p:sp>
        <p:nvSpPr>
          <p:cNvPr id="28" name="Oval 27"/>
          <p:cNvSpPr/>
          <p:nvPr/>
        </p:nvSpPr>
        <p:spPr>
          <a:xfrm>
            <a:off x="8494475" y="3215194"/>
            <a:ext cx="142613" cy="159391"/>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Oval 29"/>
          <p:cNvSpPr/>
          <p:nvPr/>
        </p:nvSpPr>
        <p:spPr>
          <a:xfrm>
            <a:off x="8681279" y="3125369"/>
            <a:ext cx="296960" cy="175187"/>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Oval 31"/>
          <p:cNvSpPr/>
          <p:nvPr/>
        </p:nvSpPr>
        <p:spPr>
          <a:xfrm>
            <a:off x="8293243" y="3093986"/>
            <a:ext cx="150048" cy="232314"/>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Oval 32"/>
          <p:cNvSpPr/>
          <p:nvPr/>
        </p:nvSpPr>
        <p:spPr>
          <a:xfrm>
            <a:off x="8338528" y="3116237"/>
            <a:ext cx="250213" cy="187813"/>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Oval 33"/>
          <p:cNvSpPr/>
          <p:nvPr/>
        </p:nvSpPr>
        <p:spPr>
          <a:xfrm>
            <a:off x="8928754" y="2786962"/>
            <a:ext cx="176334" cy="184661"/>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Oval 28"/>
          <p:cNvSpPr/>
          <p:nvPr/>
        </p:nvSpPr>
        <p:spPr>
          <a:xfrm>
            <a:off x="8223369" y="2848190"/>
            <a:ext cx="296960" cy="242707"/>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Oval 30"/>
          <p:cNvSpPr/>
          <p:nvPr/>
        </p:nvSpPr>
        <p:spPr>
          <a:xfrm>
            <a:off x="8913124" y="2927638"/>
            <a:ext cx="142613" cy="159391"/>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01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1900"/>
                                  </p:stCondLst>
                                  <p:childTnLst>
                                    <p:animMotion origin="layout" path="M 0.00886 0.02361 L 0.00886 0.02384 C 0.01094 0.02592 0.01615 0.03148 0.01836 0.03564 C 0.01967 0.03819 0.02084 0.0412 0.02214 0.04398 C 0.02279 0.04537 0.02357 0.04629 0.02409 0.04791 C 0.02592 0.0537 0.02514 0.05069 0.0267 0.0574 C 0.02644 0.06481 0.02644 0.07199 0.02605 0.07939 C 0.02592 0.08101 0.0254 0.08287 0.0254 0.08472 C 0.0254 0.09351 0.02566 0.09282 0.02735 0.09838 C 0.03034 0.11782 0.02865 0.1037 0.028 0.14189 C 0.02826 0.15486 0.02787 0.16736 0.02865 0.18009 C 0.02878 0.1831 0.03086 0.19305 0.03178 0.19652 C 0.03217 0.19791 0.03282 0.19907 0.03308 0.20069 C 0.0349 0.20925 0.03568 0.21435 0.03698 0.22268 C 0.03672 0.23703 0.03672 0.25162 0.03633 0.2662 C 0.03633 0.26759 0.03581 0.26875 0.03568 0.27013 C 0.0349 0.27754 0.03425 0.28472 0.03373 0.29189 C 0.03334 0.29791 0.03308 0.30138 0.03243 0.30717 C 0.03217 0.30902 0.03204 0.31088 0.03178 0.3125 C 0.03152 0.31782 0.03178 0.32361 0.03112 0.32893 C 0.03086 0.33194 0.02969 0.33425 0.0293 0.33703 C 0.02826 0.34375 0.02761 0.35069 0.0267 0.35763 C 0.02696 0.36967 0.02618 0.38217 0.02735 0.39444 C 0.02813 0.403 0.0306 0.41088 0.03243 0.41898 C 0.03282 0.42083 0.03334 0.42268 0.03373 0.42453 C 0.03451 0.42708 0.03529 0.42986 0.03633 0.4324 C 0.04792 0.46134 0.03633 0.42939 0.04271 0.44768 C 0.04284 0.44884 0.04297 0.45046 0.04336 0.45162 C 0.04362 0.45324 0.04415 0.45439 0.04467 0.45555 C 0.04545 0.45879 0.04636 0.46203 0.04727 0.46527 C 0.04805 0.46875 0.04922 0.47222 0.04987 0.47615 C 0.05079 0.48472 0.05027 0.47986 0.05118 0.4912 C 0.05066 0.49513 0.0504 0.49953 0.04987 0.50347 C 0.04818 0.51319 0.04831 0.50902 0.04662 0.5155 C 0.04519 0.52106 0.04428 0.52708 0.04271 0.53217 C 0.0418 0.53495 0.04011 0.5405 0.03959 0.54282 C 0.03894 0.5456 0.03881 0.54861 0.03829 0.55115 C 0.03751 0.55416 0.03672 0.55694 0.03568 0.55949 C 0.03412 0.5625 0.03217 0.56504 0.03112 0.56898 C 0.03008 0.57361 0.02943 0.57592 0.02865 0.58125 C 0.02644 0.59537 0.028 0.61875 0.028 0.62777 " pathEditMode="relative" rAng="0" ptsTypes="AAAAAAAAAAAAAAAAAAAAAAAAAAAAAAAAAAAAAAAAA">
                                      <p:cBhvr>
                                        <p:cTn id="6" dur="4200" fill="hold"/>
                                        <p:tgtEl>
                                          <p:spTgt spid="19"/>
                                        </p:tgtEl>
                                        <p:attrNameLst>
                                          <p:attrName>ppt_x</p:attrName>
                                          <p:attrName>ppt_y</p:attrName>
                                        </p:attrNameLst>
                                      </p:cBhvr>
                                      <p:rCtr x="2109" y="30208"/>
                                    </p:animMotion>
                                  </p:childTnLst>
                                </p:cTn>
                              </p:par>
                              <p:par>
                                <p:cTn id="7" presetID="0" presetClass="path" presetSubtype="0" accel="50000" decel="50000" fill="hold" grpId="0" nodeType="withEffect">
                                  <p:stCondLst>
                                    <p:cond delay="12400"/>
                                  </p:stCondLst>
                                  <p:childTnLst>
                                    <p:animMotion origin="layout" path="M 0.01276 0.00416 L 0.01276 0.0044 C 0.01146 0.00856 0.01055 0.01365 0.00886 0.01782 C 0.00742 0.02153 0.00521 0.0243 0.00339 0.02731 L -0.00039 0.03426 C -0.00117 0.03565 -0.00195 0.03727 -0.00273 0.03842 C -0.00482 0.0412 -0.00677 0.04421 -0.00898 0.04676 L -0.01354 0.05208 C -0.01406 0.05347 -0.01484 0.05463 -0.0151 0.05625 C -0.01562 0.05856 -0.01588 0.06088 -0.01588 0.06319 C -0.01588 0.07245 -0.01562 0.08264 -0.01432 0.09213 C -0.01367 0.09745 -0.01315 0.09676 -0.01211 0.10301 C -0.01172 0.10532 -0.01159 0.10764 -0.01133 0.10995 C -0.01107 0.11134 -0.01081 0.11273 -0.01055 0.11412 C -0.01237 0.12754 -0.00963 0.11088 -0.01354 0.125 C -0.01458 0.12847 -0.01497 0.1324 -0.01588 0.13611 C -0.0168 0.13981 -0.0181 0.14328 -0.01901 0.14699 C -0.01979 0.15023 -0.02044 0.15347 -0.02135 0.15671 C -0.022 0.15903 -0.02305 0.16111 -0.0237 0.16342 C -0.02435 0.1662 -0.02461 0.16898 -0.02526 0.17176 C -0.02565 0.17407 -0.0263 0.17615 -0.02669 0.1787 C -0.02708 0.18078 -0.02721 0.18333 -0.02747 0.18541 C -0.02799 0.18819 -0.02851 0.19097 -0.02904 0.19375 C -0.03021 0.2162 -0.03034 0.21065 -0.02904 0.24051 C -0.02878 0.24699 -0.02878 0.2456 -0.02591 0.24745 C -0.02526 0.24861 -0.02448 0.25023 -0.0237 0.25139 C -0.02266 0.25254 -0.02161 0.25324 -0.02057 0.25416 C -0.01979 0.25509 -0.01901 0.25602 -0.01823 0.25694 C -0.0168 0.26713 -0.01784 0.25833 -0.01667 0.27338 C -0.01601 0.28125 -0.01614 0.28055 -0.0151 0.28727 C -0.01536 0.29722 -0.01549 0.3074 -0.01588 0.31736 C -0.01601 0.32106 -0.01641 0.32477 -0.01667 0.32847 C -0.01693 0.33171 -0.01719 0.33495 -0.01745 0.33796 C -0.01771 0.34166 -0.01797 0.34537 -0.01823 0.34907 C -0.01875 0.35463 -0.0194 0.35995 -0.01979 0.36551 C -0.02018 0.37106 -0.02031 0.37662 -0.02057 0.38194 C -0.022 0.40972 -0.02083 0.38102 -0.02213 0.4206 C -0.02253 0.47592 -0.01354 0.48703 -0.02448 0.51389 C -0.02513 0.51597 -0.02591 0.51759 -0.02669 0.51944 C -0.02864 0.5294 -0.02591 0.51805 -0.02982 0.52639 C -0.0306 0.52801 -0.03086 0.53009 -0.03138 0.53194 C -0.03216 0.53426 -0.03294 0.53634 -0.03372 0.53865 C -0.03424 0.54236 -0.03489 0.54606 -0.03529 0.54977 C -0.03581 0.5544 -0.03594 0.55903 -0.03685 0.56342 C -0.03789 0.56944 -0.03737 0.5662 -0.03828 0.57315 C -0.03815 0.58264 -0.03815 0.59236 -0.03763 0.60185 C -0.03724 0.6081 -0.03581 0.60926 -0.03529 0.61435 C -0.03437 0.62222 -0.03503 0.61921 -0.03372 0.62407 " pathEditMode="relative" rAng="0" ptsTypes="AAAAAAAAAAAAAAAAAAAAAAAAAAAAAAAAAAAAAAAAAAAAAAAA">
                                      <p:cBhvr>
                                        <p:cTn id="8" dur="5000" fill="hold"/>
                                        <p:tgtEl>
                                          <p:spTgt spid="16"/>
                                        </p:tgtEl>
                                        <p:attrNameLst>
                                          <p:attrName>ppt_x</p:attrName>
                                          <p:attrName>ppt_y</p:attrName>
                                        </p:attrNameLst>
                                      </p:cBhvr>
                                      <p:rCtr x="-2552" y="30995"/>
                                    </p:animMotion>
                                  </p:childTnLst>
                                </p:cTn>
                              </p:par>
                              <p:par>
                                <p:cTn id="9" presetID="0" presetClass="path" presetSubtype="0" accel="50000" decel="50000" fill="hold" grpId="0" nodeType="withEffect">
                                  <p:stCondLst>
                                    <p:cond delay="6400"/>
                                  </p:stCondLst>
                                  <p:childTnLst>
                                    <p:animMotion origin="layout" path="M -0.02552 -0.07569 L -0.02552 -0.07546 C -0.02018 -0.07152 -0.01822 -0.07222 -0.01549 -0.06342 C -0.01471 -0.06088 -0.01393 -0.05509 -0.01393 -0.05486 C -0.01419 -0.05069 -0.01614 -0.04537 -0.01471 -0.04143 C -0.01341 -0.03796 -0.00989 -0.04051 -0.00781 -0.03865 C -0.0069 -0.03796 -0.00677 -0.03588 -0.00625 -0.03449 C -0.00599 -0.03217 -0.00638 -0.02939 -0.00546 -0.02777 C -0.00455 -0.02615 -0.00286 -0.02685 -0.00156 -0.02638 C -0.00052 -0.02592 0.00053 -0.02546 0.00157 -0.025 C 0.00222 -0.02314 0.00339 -0.02152 0.00378 -0.01944 C 0.00469 -0.01597 0.00482 -0.01203 0.00534 -0.00856 C 0.00586 -0.00486 0.00573 -0.00069 0.00691 0.00255 L 0.00847 0.00672 C 0.00873 0.01482 0.00834 0.02338 0.00925 0.03149 C 0.00938 0.03311 0.01146 0.03264 0.01159 0.03426 C 0.01316 0.05116 0.01042 0.04422 0.00769 0.05625 C 0.00573 0.06482 0.00651 0.06065 0.00534 0.06852 C 0.0056 0.07223 0.00547 0.07616 0.00612 0.07963 C 0.00651 0.08125 0.00782 0.08218 0.00847 0.08357 C 0.00912 0.08496 0.00951 0.08635 0.01003 0.08774 C 0.01094 0.11042 0.01146 0.10209 0.00925 0.12223 C 0.00899 0.12408 0.00886 0.12593 0.00847 0.12755 C 0.00808 0.12917 0.00743 0.13033 0.00691 0.13172 C 0.00638 0.13357 0.00586 0.13542 0.00534 0.13727 C 0.0056 0.14051 0.00586 0.14375 0.00612 0.14676 C 0.00638 0.14885 0.00678 0.15047 0.00691 0.15232 C 0.0073 0.15556 0.00743 0.1588 0.00769 0.16204 C 0.00795 0.16436 0.00821 0.16667 0.00847 0.16875 C 0.00795 0.17338 0.00691 0.17801 0.00691 0.18264 C 0.00691 0.2051 0.01029 0.17662 0.00769 0.19491 C 0.00795 0.19723 0.0086 0.19954 0.00847 0.20186 C 0.00834 0.20348 0.00664 0.2044 0.00691 0.20602 C 0.00756 0.20903 0.01081 0.21065 0.01237 0.21158 C 0.01211 0.22616 0.01198 0.24074 0.01159 0.25556 C 0.01146 0.25741 0.01094 0.25903 0.01081 0.26088 C 0.01042 0.26644 0.01029 0.27199 0.01003 0.27755 C 0.01094 0.28449 0.01146 0.28519 0.01003 0.29399 C 0.00964 0.29653 0.00847 0.29838 0.00769 0.30093 C 0.00508 0.30926 0.0056 0.30695 0.00456 0.31459 C 0.00508 0.31829 0.00521 0.32223 0.00612 0.32547 C 0.01198 0.34607 0.00743 0.31852 0.01003 0.33658 C 0.01029 0.34653 0.01016 0.35672 0.01081 0.3669 C 0.01146 0.37639 0.0155 0.36829 0.01081 0.38195 C 0.00834 0.38889 0.00222 0.40116 0.00222 0.40139 C 0.00144 0.41204 0.00066 0.41181 0.00378 0.42315 C 0.0056 0.4294 0.01003 0.44098 0.01003 0.44121 C 0.01029 0.44329 0.01029 0.44584 0.01081 0.44792 C 0.01654 0.47362 0.01342 0.45278 0.0155 0.46713 C 0.01576 0.47547 0.01576 0.48357 0.01615 0.4919 C 0.01628 0.49375 0.01654 0.49561 0.01693 0.49746 C 0.01758 0.49954 0.01862 0.50093 0.01928 0.50278 C 0.02188 0.50996 0.01928 0.50741 0.02318 0.50973 C 0.02448 0.51204 0.02579 0.51412 0.02709 0.51667 C 0.02904 0.52061 0.03021 0.52454 0.03164 0.52894 C 0.0323 0.53334 0.03243 0.53612 0.03399 0.54005 C 0.03464 0.54167 0.03555 0.54283 0.03633 0.54422 C 0.0392 0.54862 0.03946 0.54954 0.04258 0.55093 C 0.04271 0.55093 0.0431 0.55093 0.04336 0.55093 " pathEditMode="relative" rAng="0" ptsTypes="AAAAAAAAAAAAAAAAAAAAAAAAAAAAAAAAAAAAAAAAAAAAAAAAAAAAAAAAAAA">
                                      <p:cBhvr>
                                        <p:cTn id="10" dur="4200" fill="hold"/>
                                        <p:tgtEl>
                                          <p:spTgt spid="28"/>
                                        </p:tgtEl>
                                        <p:attrNameLst>
                                          <p:attrName>ppt_x</p:attrName>
                                          <p:attrName>ppt_y</p:attrName>
                                        </p:attrNameLst>
                                      </p:cBhvr>
                                      <p:rCtr x="3438" y="31319"/>
                                    </p:animMotion>
                                  </p:childTnLst>
                                </p:cTn>
                              </p:par>
                              <p:par>
                                <p:cTn id="11" presetID="0" presetClass="path" presetSubtype="0" accel="50000" decel="50000" fill="hold" grpId="0" nodeType="withEffect">
                                  <p:stCondLst>
                                    <p:cond delay="0"/>
                                  </p:stCondLst>
                                  <p:childTnLst>
                                    <p:animMotion origin="layout" path="M 0.00677 0.00787 L 0.00677 0.0081 L -0.00104 0.0118 C -0.0026 0.01273 -0.0043 0.01319 -0.0056 0.01458 C -0.0069 0.01597 -0.00833 0.01712 -0.0095 0.01875 C -0.01575 0.02708 -0.00755 0.01898 -0.01497 0.02569 C -0.01536 0.02708 -0.01588 0.02847 -0.01641 0.02986 C -0.01719 0.03125 -0.01823 0.03217 -0.01875 0.03379 C -0.01953 0.03634 -0.02031 0.04212 -0.02031 0.04236 C -0.02005 0.04814 -0.02031 0.05416 -0.01953 0.05995 C -0.01927 0.0618 -0.01784 0.0625 -0.01719 0.06412 C -0.01614 0.06666 -0.01419 0.07245 -0.01419 0.07268 C -0.01367 0.075 -0.0125 0.07777 -0.01263 0.08055 C -0.01302 0.08958 -0.01302 0.09791 -0.01419 0.10671 C -0.01432 0.1081 -0.01471 0.10949 -0.01497 0.11087 C -0.01523 0.11273 -0.01536 0.11458 -0.01562 0.11643 C -0.01614 0.11828 -0.0168 0.1199 -0.01719 0.12175 C -0.02448 0.15231 -0.01823 0.12638 -0.02109 0.13981 C -0.02161 0.14212 -0.02213 0.14421 -0.02266 0.14652 C -0.02239 0.15717 -0.02226 0.16759 -0.02187 0.17824 C -0.02174 0.17962 -0.02135 0.18101 -0.02109 0.1824 C -0.0207 0.18449 -0.02018 0.18981 -0.01953 0.19189 C -0.01914 0.19351 -0.01849 0.19467 -0.01797 0.19606 C -0.01771 0.19976 -0.01758 0.20347 -0.01719 0.20717 C -0.01706 0.20902 -0.01641 0.21064 -0.01641 0.2125 C -0.01641 0.23333 -0.01549 0.23402 -0.01875 0.24699 C -0.02422 0.26851 -0.01693 0.23888 -0.02187 0.25648 C -0.02226 0.25787 -0.02226 0.25925 -0.02266 0.26064 C -0.02357 0.26435 -0.02578 0.27175 -0.02578 0.27199 C -0.0263 0.27638 -0.02656 0.27939 -0.02721 0.28402 C -0.02747 0.28541 -0.02773 0.2868 -0.02799 0.28819 C -0.02773 0.29189 -0.02786 0.2956 -0.02721 0.29907 C -0.02708 0.30069 -0.02617 0.30185 -0.02578 0.30324 C -0.02513 0.30555 -0.02474 0.30787 -0.02422 0.31018 C -0.02318 0.31388 -0.02187 0.31736 -0.02109 0.32106 C -0.02083 0.32245 -0.0207 0.32407 -0.02031 0.32523 C -0.01979 0.32731 -0.01693 0.33356 -0.01641 0.33495 C -0.01393 0.34814 -0.0151 0.34027 -0.01641 0.36921 C -0.01654 0.3706 -0.01706 0.37199 -0.01719 0.37337 C -0.01862 0.38217 -0.01719 0.37592 -0.01953 0.38449 C -0.01979 0.38703 -0.01979 0.39004 -0.02031 0.39259 C -0.02057 0.39421 -0.02148 0.39537 -0.02187 0.39675 C -0.02252 0.39907 -0.02279 0.40138 -0.02344 0.4037 C -0.02461 0.40879 -0.02565 0.41111 -0.02721 0.41597 C -0.02838 0.42569 -0.0276 0.4206 -0.02956 0.43101 L -0.03034 0.43518 C -0.03164 0.45925 -0.03216 0.46018 -0.02956 0.49444 C -0.02943 0.49652 -0.02799 0.49791 -0.02721 0.49976 C -0.02669 0.50162 -0.02643 0.5037 -0.02578 0.50532 C -0.02513 0.50694 -0.02409 0.5081 -0.02344 0.50949 C -0.01745 0.52175 -0.02448 0.50879 -0.01875 0.51898 C -0.01901 0.52824 -0.01914 0.5375 -0.01953 0.54652 C -0.01966 0.55 -0.02161 0.56273 -0.02187 0.56435 C -0.02239 0.56921 -0.02266 0.57222 -0.02344 0.57685 C -0.02357 0.57824 -0.02396 0.57962 -0.02422 0.58101 C -0.02396 0.58865 -0.02383 0.59652 -0.02344 0.60439 C -0.02305 0.60972 -0.02187 0.60902 -0.01953 0.6125 C -0.01875 0.61388 -0.0181 0.6155 -0.01719 0.61666 C -0.01654 0.61759 -0.01562 0.61736 -0.01497 0.61805 C -0.01328 0.61967 -0.01185 0.62175 -0.01029 0.62361 C -0.00742 0.62708 -0.00859 0.62523 -0.00638 0.62916 " pathEditMode="relative" rAng="0" ptsTypes="AAAAAAAAAAAAAAAAAAAAAAAAAAAAAAAAAAAAAAAAAAAAAAAAAAAAAAAAAAAAA">
                                      <p:cBhvr>
                                        <p:cTn id="12" dur="5000" fill="hold"/>
                                        <p:tgtEl>
                                          <p:spTgt spid="23"/>
                                        </p:tgtEl>
                                        <p:attrNameLst>
                                          <p:attrName>ppt_x</p:attrName>
                                          <p:attrName>ppt_y</p:attrName>
                                        </p:attrNameLst>
                                      </p:cBhvr>
                                      <p:rCtr x="-1914" y="31065"/>
                                    </p:animMotion>
                                  </p:childTnLst>
                                </p:cTn>
                              </p:par>
                              <p:par>
                                <p:cTn id="13" presetID="0" presetClass="path" presetSubtype="0" accel="50000" decel="50000" fill="hold" grpId="0" nodeType="withEffect">
                                  <p:stCondLst>
                                    <p:cond delay="15200"/>
                                  </p:stCondLst>
                                  <p:childTnLst>
                                    <p:animMotion origin="layout" path="M -3.125E-6 -3.7037E-6 L -3.125E-6 0.00024 C -0.00182 0.00348 -0.0039 0.00695 -0.00547 0.01088 C -0.01002 0.02246 -0.01406 0.03334 -0.01627 0.04653 C -0.01705 0.05116 -0.01731 0.05579 -0.01784 0.06042 L -0.01862 0.06713 C -0.01731 0.07593 -0.01627 0.08473 -0.01471 0.09329 C -0.0138 0.09861 -0.01211 0.09977 -0.0108 0.1044 C -0.01028 0.10649 -0.00989 0.10903 -0.00937 0.11111 C -0.00963 0.12315 -0.00924 0.13519 -0.01015 0.14699 C -0.01054 0.15232 -0.0125 0.15695 -0.01315 0.16204 C -0.0138 0.16736 -0.01367 0.17315 -0.01393 0.17848 C -0.01341 0.24375 -0.01315 0.3088 -0.01237 0.37385 C -0.01237 0.37662 -0.01198 0.3794 -0.01159 0.38195 C -0.00859 0.40926 -0.01067 0.40047 -0.00703 0.41366 C -0.00677 0.41598 -0.00612 0.41829 -0.00625 0.42061 C -0.00664 0.42848 -0.00807 0.42917 -0.0108 0.43426 C -0.01575 0.47755 -0.01002 0.425 -0.01315 0.45764 C -0.02057 0.53311 -0.01536 0.47547 -0.02018 0.52917 C -0.02005 0.53195 -0.02096 0.58125 -0.01862 0.60186 C -0.01849 0.60348 -0.0181 0.60463 -0.01784 0.60602 C -0.01692 0.61806 -0.01705 0.6125 -0.01705 0.62269 " pathEditMode="relative" rAng="0" ptsTypes="AAAAAAAAAAAAAAAAAAAAAA">
                                      <p:cBhvr>
                                        <p:cTn id="14" dur="5000" fill="hold"/>
                                        <p:tgtEl>
                                          <p:spTgt spid="22"/>
                                        </p:tgtEl>
                                        <p:attrNameLst>
                                          <p:attrName>ppt_x</p:attrName>
                                          <p:attrName>ppt_y</p:attrName>
                                        </p:attrNameLst>
                                      </p:cBhvr>
                                      <p:rCtr x="-1016" y="31134"/>
                                    </p:animMotion>
                                  </p:childTnLst>
                                </p:cTn>
                              </p:par>
                              <p:par>
                                <p:cTn id="15" presetID="0" presetClass="path" presetSubtype="0" accel="50000" decel="50000" fill="hold" grpId="0" nodeType="withEffect">
                                  <p:stCondLst>
                                    <p:cond delay="2800"/>
                                  </p:stCondLst>
                                  <p:childTnLst>
                                    <p:animMotion origin="layout" path="M 0.00104 -0.00463 L 0.00104 -0.0044 C -0.00078 -0.00162 -0.00261 0.00185 -0.00443 0.00486 C -0.00508 0.00601 -0.00612 0.00648 -0.00677 0.00763 C -0.00951 0.0125 -0.00742 0.01064 -0.00912 0.01597 C -0.01042 0.02013 -0.01172 0.02129 -0.01289 0.02546 C -0.01328 0.02685 -0.01341 0.02824 -0.01367 0.02963 C -0.01393 0.04328 -0.0138 0.05717 -0.01446 0.07083 C -0.01459 0.07291 -0.01563 0.07453 -0.01602 0.07638 C -0.01667 0.07893 -0.01758 0.08449 -0.01758 0.08472 C -0.01732 0.09421 -0.01719 0.10393 -0.0168 0.11342 C -0.01667 0.11574 -0.01628 0.11805 -0.01602 0.12037 C -0.01485 0.13472 -0.01602 0.12708 -0.01446 0.13541 C -0.01472 0.1368 -0.01511 0.13819 -0.01524 0.13958 C -0.01563 0.14189 -0.01563 0.14421 -0.01602 0.14652 C -0.01641 0.14838 -0.01719 0.15 -0.01758 0.15185 C -0.01953 0.15995 -0.01693 0.15231 -0.01992 0.16018 C -0.02227 0.18078 -0.01927 0.15509 -0.02149 0.17245 C -0.02266 0.1824 -0.02162 0.17615 -0.02305 0.18356 C -0.02279 0.20185 -0.02266 0.22013 -0.02227 0.23842 C -0.02201 0.24907 -0.02201 0.24814 -0.02071 0.25486 C -0.02123 0.25949 -0.02149 0.26412 -0.02227 0.26875 C -0.02279 0.27199 -0.02331 0.275 -0.02383 0.27824 C -0.02565 0.29305 -0.02318 0.28032 -0.02604 0.29351 C -0.0263 0.29675 -0.02656 0.29976 -0.02683 0.303 C -0.02787 0.3125 -0.02735 0.30486 -0.02839 0.31273 C -0.02943 0.3199 -0.02917 0.32129 -0.02995 0.32916 C -0.03047 0.33379 -0.03151 0.34282 -0.03151 0.34305 C -0.03099 0.36088 -0.03073 0.3787 -0.02995 0.39652 C -0.02995 0.39791 -0.02969 0.39953 -0.02917 0.40069 C -0.02865 0.40231 -0.02761 0.40347 -0.02683 0.40486 C -0.02709 0.40787 -0.02709 0.41134 -0.02761 0.41435 C -0.02839 0.41921 -0.03073 0.428 -0.03073 0.42824 C -0.03099 0.43032 -0.03125 0.43263 -0.03151 0.43495 C -0.03177 0.43773 -0.03203 0.4405 -0.03229 0.44328 C -0.03373 0.45555 -0.03242 0.4412 -0.03386 0.45555 C -0.03412 0.45879 -0.03425 0.46203 -0.03464 0.46527 C -0.03477 0.46666 -0.03516 0.46805 -0.03542 0.46944 C -0.03568 0.47152 -0.03594 0.47384 -0.0362 0.47615 C -0.03594 0.49675 -0.03581 0.51736 -0.03542 0.53796 C -0.03529 0.54027 -0.03516 0.54282 -0.03464 0.5449 C -0.03386 0.54791 -0.03151 0.55324 -0.03151 0.55347 C -0.03347 0.57685 -0.03125 0.55416 -0.03308 0.56689 C -0.03334 0.56921 -0.03347 0.57152 -0.03386 0.57384 C -0.03425 0.57569 -0.0349 0.57754 -0.03542 0.57916 C -0.03568 0.5824 -0.03581 0.58564 -0.0362 0.58888 C -0.03828 0.61365 -0.03542 0.57893 -0.03763 0.60671 C -0.0375 0.61458 -0.03737 0.62245 -0.03698 0.63009 C -0.03659 0.63726 -0.0362 0.63402 -0.03464 0.63981 C -0.03425 0.64097 -0.03386 0.64398 -0.03386 0.64421 " pathEditMode="relative" rAng="0" ptsTypes="AAAAAAAAAAAAAAAAAAAAAAAAAAAAAAAAAAAAAAAAAAAAAAAAAA">
                                      <p:cBhvr>
                                        <p:cTn id="16" dur="5000" fill="hold"/>
                                        <p:tgtEl>
                                          <p:spTgt spid="20"/>
                                        </p:tgtEl>
                                        <p:attrNameLst>
                                          <p:attrName>ppt_x</p:attrName>
                                          <p:attrName>ppt_y</p:attrName>
                                        </p:attrNameLst>
                                      </p:cBhvr>
                                      <p:rCtr x="-1940" y="32431"/>
                                    </p:animMotion>
                                  </p:childTnLst>
                                </p:cTn>
                              </p:par>
                              <p:par>
                                <p:cTn id="17" presetID="0" presetClass="path" presetSubtype="0" accel="50000" decel="50000" fill="hold" grpId="0" nodeType="withEffect">
                                  <p:stCondLst>
                                    <p:cond delay="10600"/>
                                  </p:stCondLst>
                                  <p:childTnLst>
                                    <p:animMotion origin="layout" path="M -0.00104 0.00139 L -0.00104 0.00139 C 0.00143 0.00208 0.00403 0.00278 0.00664 0.00393 C 0.00833 0.00486 0.01054 0.00764 0.01198 0.00949 C 0.0125 0.01088 0.01315 0.01227 0.01354 0.01366 C 0.01393 0.01504 0.01406 0.01643 0.01432 0.01782 C 0.01614 0.0294 0.01575 0.02708 0.01666 0.03842 C 0.01692 0.04745 0.01692 0.05671 0.01745 0.06597 C 0.01745 0.06736 0.01823 0.06852 0.01823 0.06991 C 0.01823 0.07291 0.01823 0.08611 0.01666 0.0919 C 0.01627 0.09352 0.01562 0.09467 0.0151 0.09606 C 0.01484 0.09791 0.01458 0.09977 0.01432 0.10162 C 0.01406 0.10301 0.0138 0.1044 0.01354 0.10578 C 0.01328 0.1081 0.01302 0.11041 0.01276 0.1125 C 0.01302 0.11759 0.01354 0.12268 0.01354 0.12778 C 0.01354 0.1618 0.01133 0.1618 0.01432 0.18958 C 0.0151 0.19676 0.01666 0.19745 0.01901 0.20324 C 0.01979 0.20555 0.02057 0.20787 0.02122 0.21018 C 0.02799 0.23171 0.01614 0.19467 0.02435 0.22384 L 0.02591 0.2294 C 0.0276 0.24421 0.02734 0.23842 0.02513 0.26389 C 0.02474 0.26875 0.02213 0.27731 0.02122 0.28171 C 0.0207 0.28472 0.02031 0.28796 0.01979 0.2912 C 0.01953 0.29491 0.0194 0.29861 0.01901 0.30231 C 0.01836 0.30648 0.01666 0.31458 0.01666 0.31458 C 0.0164 0.31967 0.01627 0.32477 0.01588 0.32986 C 0.01575 0.33264 0.01536 0.33518 0.0151 0.33796 C 0.01484 0.34166 0.01458 0.34537 0.01432 0.34907 C 0.01471 0.375 0.01263 0.38935 0.01588 0.40949 C 0.01614 0.41088 0.0164 0.41227 0.01666 0.41366 C 0.01692 0.43935 0.01692 0.46504 0.01745 0.49051 C 0.01745 0.49328 0.01888 0.49676 0.01979 0.49884 C 0.0207 0.50116 0.02174 0.50347 0.02278 0.50578 C 0.02383 0.51018 0.02474 0.51504 0.02591 0.51944 C 0.02643 0.52129 0.02695 0.52315 0.02747 0.525 C 0.02786 0.52639 0.02864 0.52754 0.02903 0.52916 C 0.02995 0.53241 0.0306 0.53657 0.03138 0.54004 C 0.0319 0.54884 0.03177 0.55764 0.03281 0.5662 C 0.0332 0.56852 0.0345 0.56967 0.03515 0.57176 C 0.03581 0.57338 0.0362 0.57546 0.03672 0.57708 C 0.03815 0.58171 0.03841 0.58171 0.04062 0.58541 C 0.04088 0.5868 0.04101 0.58819 0.0414 0.58958 C 0.04179 0.59097 0.04245 0.59236 0.04297 0.59375 C 0.04323 0.59444 0.04349 0.5956 0.04375 0.59653 " pathEditMode="relative" ptsTypes="AAAAAAAAAAAAAAAAAAAAAAAAAAAAAAAAAAAAAAAAAAAA">
                                      <p:cBhvr>
                                        <p:cTn id="18" dur="5000" fill="hold"/>
                                        <p:tgtEl>
                                          <p:spTgt spid="18"/>
                                        </p:tgtEl>
                                        <p:attrNameLst>
                                          <p:attrName>ppt_x</p:attrName>
                                          <p:attrName>ppt_y</p:attrName>
                                        </p:attrNameLst>
                                      </p:cBhvr>
                                    </p:animMotion>
                                  </p:childTnLst>
                                </p:cTn>
                              </p:par>
                              <p:par>
                                <p:cTn id="19" presetID="0" presetClass="path" presetSubtype="0" accel="50000" decel="50000" fill="hold" grpId="0" nodeType="withEffect">
                                  <p:stCondLst>
                                    <p:cond delay="5300"/>
                                  </p:stCondLst>
                                  <p:childTnLst>
                                    <p:animMotion origin="layout" path="M -0.00456 -0.02454 L -0.00456 -0.02431 C -0.00052 -0.02431 0.00377 -0.02524 0.00781 -0.02338 C 0.00885 -0.02269 0.00911 -0.01991 0.00924 -0.01783 C 0.00989 -0.00741 0.00911 0.00347 0.01002 0.01388 C 0.01055 0.01875 0.01367 0.02268 0.01549 0.02615 C 0.01627 0.028 0.0168 0.03009 0.01784 0.03171 C 0.01914 0.03379 0.02239 0.03726 0.02239 0.0375 C 0.02278 0.03842 0.02513 0.04745 0.02552 0.05092 C 0.02708 0.06319 0.02513 0.05509 0.02786 0.06458 C 0.02721 0.09537 0.02656 0.09953 0.02786 0.12916 C 0.02786 0.13078 0.02838 0.13194 0.02864 0.13333 C 0.02916 0.13703 0.02956 0.14074 0.03021 0.14444 C 0.03073 0.14768 0.0319 0.15069 0.03255 0.15393 C 0.0332 0.1581 0.03346 0.16226 0.03398 0.16643 C 0.03424 0.16782 0.0345 0.16921 0.03476 0.1706 C 0.0345 0.17963 0.0345 0.18888 0.03398 0.19791 C 0.03255 0.22523 0.03359 0.20254 0.03099 0.21713 C 0.02682 0.24004 0.02877 0.2324 0.0263 0.25162 C 0.02135 0.28935 0.02357 0.26759 0.02161 0.28726 C 0.02239 0.29699 0.02305 0.30648 0.02396 0.3162 C 0.02422 0.31805 0.02617 0.32685 0.0263 0.32708 C 0.02708 0.33101 0.02721 0.3324 0.02786 0.3368 C 0.02812 0.35231 0.02864 0.36782 0.02864 0.38356 C 0.02864 0.38796 0.02812 0.39421 0.02708 0.39861 C 0.02656 0.40046 0.02591 0.40231 0.02552 0.40416 C 0.02513 0.40601 0.025 0.40787 0.02474 0.40972 C 0.02435 0.4125 0.0237 0.41504 0.02318 0.41782 C 0.02344 0.4243 0.02344 0.43078 0.02396 0.43703 C 0.02422 0.43912 0.02513 0.44074 0.02552 0.44259 C 0.02838 0.45463 0.02305 0.43657 0.02864 0.45231 C 0.0293 0.45393 0.02956 0.45601 0.03021 0.45763 C 0.03112 0.46064 0.03229 0.46319 0.0332 0.46597 L 0.03476 0.47013 C 0.03502 0.47199 0.03528 0.47384 0.03555 0.47569 C 0.03607 0.47847 0.03698 0.48101 0.03711 0.48379 C 0.03802 0.5081 0.03789 0.5324 0.03867 0.55671 C 0.03867 0.5581 0.03906 0.55949 0.03945 0.56088 C 0.0401 0.56273 0.04088 0.56458 0.0418 0.5662 C 0.04362 0.57013 0.04531 0.57245 0.04791 0.57453 C 0.04896 0.57523 0.05 0.57546 0.05104 0.57592 C 0.0526 0.57777 0.05469 0.5787 0.05573 0.58148 C 0.05742 0.58611 0.05664 0.58449 0.05807 0.58703 " pathEditMode="relative" rAng="0" ptsTypes="AAAAAAAAAAAAAAAAAAAAAAAAAAAAAAAAAAAAAAAAAAA">
                                      <p:cBhvr>
                                        <p:cTn id="20" dur="5200" fill="hold"/>
                                        <p:tgtEl>
                                          <p:spTgt spid="32"/>
                                        </p:tgtEl>
                                        <p:attrNameLst>
                                          <p:attrName>ppt_x</p:attrName>
                                          <p:attrName>ppt_y</p:attrName>
                                        </p:attrNameLst>
                                      </p:cBhvr>
                                      <p:rCtr x="3125" y="30579"/>
                                    </p:animMotion>
                                  </p:childTnLst>
                                </p:cTn>
                              </p:par>
                              <p:par>
                                <p:cTn id="21" presetID="0" presetClass="path" presetSubtype="0" accel="50000" decel="50000" fill="hold" grpId="0" nodeType="withEffect">
                                  <p:stCondLst>
                                    <p:cond delay="14500"/>
                                  </p:stCondLst>
                                  <p:childTnLst>
                                    <p:animMotion origin="layout" path="M 0.03477 0.02199 L 0.03477 0.02222 C 0.03164 0.02361 0.02721 0.02245 0.02539 0.02732 L 0.0224 0.03565 C 0.02214 0.03704 0.02162 0.0382 0.02162 0.03982 C 0.02162 0.04583 0.02175 0.05301 0.02318 0.05903 C 0.02357 0.06088 0.02409 0.06273 0.02461 0.06458 C 0.02435 0.0713 0.02435 0.07824 0.02383 0.08519 C 0.02383 0.08704 0.02318 0.08866 0.02318 0.09051 C 0.0224 0.10347 0.02253 0.11644 0.02162 0.12917 C 0.02149 0.13102 0.02044 0.13264 0.02005 0.13449 C 0.01914 0.13866 0.01849 0.14282 0.01771 0.14699 C 0.01745 0.14838 0.01745 0.14977 0.01693 0.15116 L 0.01537 0.15509 C 0.01511 0.15648 0.01498 0.1581 0.01458 0.15926 C 0.01419 0.16088 0.01341 0.16204 0.01302 0.16343 C 0.01263 0.16528 0.01263 0.16713 0.01237 0.16898 C 0.01016 0.18264 0.01315 0.16134 0.01081 0.17847 C 0.01107 0.18032 0.01107 0.18241 0.01159 0.18403 C 0.01224 0.18681 0.01419 0.19074 0.01537 0.19236 C 0.0194 0.19792 0.01888 0.19722 0.0224 0.19907 C 0.02266 0.20046 0.02279 0.20208 0.02318 0.20324 C 0.02357 0.20486 0.02461 0.20579 0.02461 0.20741 C 0.025 0.225 0.02435 0.23704 0.02318 0.25278 C 0.02292 0.25602 0.02266 0.25926 0.0224 0.2625 C 0.02096 0.27755 0.02227 0.26273 0.02083 0.27338 C 0.02044 0.2757 0.02031 0.27801 0.02005 0.28032 C 0.02031 0.29028 0.02018 0.30046 0.02083 0.31042 C 0.02096 0.31296 0.02175 0.31505 0.0224 0.31736 C 0.02526 0.3287 0.02448 0.32616 0.02774 0.3338 C 0.02956 0.34375 0.02891 0.33843 0.02774 0.35718 C 0.02748 0.36204 0.02695 0.3632 0.02539 0.3669 C 0.02396 0.3706 0.0224 0.37431 0.02083 0.37778 C 0.01979 0.38009 0.01771 0.38472 0.01771 0.38495 C 0.01745 0.38611 0.01732 0.3875 0.01693 0.38889 C 0.01602 0.39259 0.0138 0.39977 0.0138 0.4 C 0.0125 0.4162 0.01237 0.41435 0.0138 0.43843 C 0.01406 0.4412 0.01484 0.44375 0.01537 0.44653 C 0.01719 0.45648 0.01498 0.44421 0.01693 0.45625 C 0.01719 0.45764 0.01745 0.45903 0.01771 0.46042 C 0.01797 0.46227 0.01823 0.46389 0.01849 0.46574 C 0.01927 0.47338 0.01901 0.47315 0.02005 0.47963 C 0.0207 0.4838 0.02162 0.48773 0.0224 0.4919 C 0.02266 0.49329 0.02292 0.49468 0.02318 0.49607 C 0.02344 0.49838 0.02357 0.5007 0.02383 0.50301 C 0.02435 0.50579 0.025 0.50833 0.02539 0.51111 C 0.02565 0.51296 0.02591 0.51482 0.02617 0.51667 C 0.02839 0.53056 0.02539 0.50903 0.02774 0.52639 C 0.02721 0.53357 0.02721 0.5412 0.02617 0.54838 C 0.02591 0.55046 0.025 0.55255 0.02383 0.5537 C 0.02253 0.55532 0.01927 0.55648 0.01927 0.55671 C 0.01849 0.55741 0.01784 0.55857 0.01693 0.55926 C 0.01628 0.55995 0.01524 0.55972 0.01458 0.56065 C 0.01367 0.56204 0.01198 0.56875 0.01159 0.57037 C 0.01107 0.57176 0.01042 0.57292 0.01003 0.57431 C 0.0082 0.58102 0.00925 0.59051 0.00925 0.59653 " pathEditMode="relative" rAng="0" ptsTypes="AAAAAAAAAAAAAAAAAAAAAAAAAAAAAAAAAAAAAAAAAAAAAAAAAAAAAAAA">
                                      <p:cBhvr>
                                        <p:cTn id="22" dur="5000" fill="hold"/>
                                        <p:tgtEl>
                                          <p:spTgt spid="25"/>
                                        </p:tgtEl>
                                        <p:attrNameLst>
                                          <p:attrName>ppt_x</p:attrName>
                                          <p:attrName>ppt_y</p:attrName>
                                        </p:attrNameLst>
                                      </p:cBhvr>
                                      <p:rCtr x="-1302" y="28727"/>
                                    </p:animMotion>
                                  </p:childTnLst>
                                </p:cTn>
                              </p:par>
                              <p:par>
                                <p:cTn id="23" presetID="0" presetClass="path" presetSubtype="0" accel="50000" decel="50000" fill="hold" grpId="1" nodeType="withEffect">
                                  <p:stCondLst>
                                    <p:cond delay="7800"/>
                                  </p:stCondLst>
                                  <p:childTnLst>
                                    <p:animMotion origin="layout" path="M -0.00234 -0.0037 L -0.00234 -0.0037 C -0.00169 0.0007 -0.00104 0.00556 -0.00013 0.00995 C 0.00039 0.01227 0.00274 0.0169 0.00378 0.01829 C 0.00469 0.01945 0.00586 0.01991 0.0069 0.02083 C 0.00899 0.02454 0.01172 0.02847 0.01302 0.03333 C 0.01341 0.03449 0.01367 0.03611 0.0138 0.0375 C 0.01419 0.03912 0.01419 0.0412 0.01458 0.04282 C 0.01524 0.04491 0.01615 0.04653 0.01693 0.04838 C 0.01927 0.07384 0.01667 0.04375 0.01849 0.10347 C 0.01849 0.1044 0.01966 0.11157 0.02005 0.11296 C 0.02044 0.11458 0.02123 0.11574 0.02162 0.11713 C 0.02305 0.12292 0.02331 0.12639 0.02396 0.13218 C 0.0237 0.13681 0.02357 0.14144 0.02318 0.14607 C 0.02279 0.14884 0.02201 0.15139 0.02162 0.15417 C 0.02096 0.1581 0.02044 0.16273 0.02005 0.16667 C 0.02057 0.18449 0.0207 0.20232 0.02162 0.22014 C 0.02175 0.22407 0.02266 0.22755 0.02318 0.23125 C 0.02344 0.2331 0.02357 0.23495 0.02396 0.23681 C 0.02422 0.2382 0.02448 0.23935 0.02474 0.24074 C 0.025 0.24306 0.02526 0.24537 0.02552 0.24769 C 0.02526 0.26134 0.02513 0.27523 0.02474 0.28889 C 0.02461 0.2912 0.02409 0.29352 0.02396 0.29583 C 0.02188 0.31806 0.02357 0.30718 0.02083 0.32199 C 0.01836 0.34792 0.01953 0.33264 0.02083 0.38657 C 0.02096 0.39398 0.02149 0.39445 0.02318 0.40023 C 0.02344 0.40347 0.02344 0.40671 0.02396 0.40995 C 0.02422 0.41227 0.02513 0.41435 0.02552 0.41667 C 0.02591 0.42083 0.02591 0.425 0.02617 0.42917 C 0.02669 0.4338 0.02708 0.43449 0.02774 0.43866 C 0.02969 0.45093 0.02748 0.43843 0.0293 0.44838 C 0.02956 0.45301 0.02969 0.45764 0.03008 0.46204 C 0.03021 0.46366 0.03073 0.46482 0.03086 0.4662 C 0.03125 0.46945 0.03125 0.47269 0.03164 0.47593 C 0.03177 0.47732 0.03216 0.4787 0.03242 0.48009 C 0.03268 0.48171 0.03294 0.48357 0.0332 0.48542 C 0.03373 0.49213 0.03386 0.49699 0.03477 0.50347 C 0.0349 0.50486 0.03529 0.50602 0.03555 0.50741 C 0.03503 0.51898 0.0349 0.53056 0.03399 0.5419 C 0.03386 0.54421 0.03294 0.5463 0.03242 0.54861 C 0.0319 0.55139 0.03125 0.55417 0.03086 0.55695 C 0.03047 0.55949 0.02956 0.57292 0.0293 0.57477 C 0.02956 0.59352 0.02943 0.6125 0.03008 0.63125 C 0.03021 0.63403 0.03047 0.6375 0.03164 0.63935 C 0.03438 0.64421 0.03399 0.64329 0.03633 0.64907 C 0.04011 0.6588 0.03802 0.65486 0.04024 0.6588 " pathEditMode="relative" ptsTypes="AAAAAAAAAAAAAAAAAAAAAAAAAAAAAAAAAAAAAAAAAAAAAA">
                                      <p:cBhvr>
                                        <p:cTn id="24" dur="6100" fill="hold"/>
                                        <p:tgtEl>
                                          <p:spTgt spid="25"/>
                                        </p:tgtEl>
                                        <p:attrNameLst>
                                          <p:attrName>ppt_x</p:attrName>
                                          <p:attrName>ppt_y</p:attrName>
                                        </p:attrNameLst>
                                      </p:cBhvr>
                                    </p:animMotion>
                                  </p:childTnLst>
                                </p:cTn>
                              </p:par>
                              <p:par>
                                <p:cTn id="25" presetID="0" presetClass="path" presetSubtype="0" accel="50000" decel="50000" fill="hold" grpId="0" nodeType="withEffect">
                                  <p:stCondLst>
                                    <p:cond delay="11800"/>
                                  </p:stCondLst>
                                  <p:childTnLst>
                                    <p:animMotion origin="layout" path="M -0.01328 4.44444E-6 L -0.01328 0.00023 C -0.01094 0.00254 -0.00703 0.0074 -0.00404 0.00925 C -0.00234 0.01064 0.00156 0.0125 0.00156 0.01273 C 0.00313 0.01481 0.00469 0.01689 0.00586 0.0206 C 0.00651 0.02268 0.00716 0.03217 0.00716 0.0331 C 0.00964 0.1081 0.00247 0.06666 0.01159 0.08101 C 0.01237 0.08217 0.01302 0.08402 0.01367 0.08564 C 0.01563 0.09884 0.01602 0.09699 0.01445 0.11435 C 0.01419 0.11643 0.01341 0.11759 0.01302 0.11921 C 0.01224 0.12152 0.01159 0.12338 0.01081 0.12569 C 0.00742 0.13611 0.01107 0.12453 0.00859 0.13518 C 0.00833 0.13703 0.00768 0.13842 0.00716 0.14004 C 0.00755 0.14282 0.00794 0.1493 0.00859 0.15254 C 0.00899 0.15439 0.00964 0.15601 0.01016 0.1574 C 0.01081 0.15925 0.01159 0.16064 0.01224 0.16226 C 0.0125 0.16388 0.01263 0.1655 0.01302 0.16713 C 0.0138 0.17013 0.01524 0.17291 0.01589 0.17662 C 0.01615 0.178 0.01641 0.17963 0.01654 0.18125 C 0.01888 0.20439 0.01693 0.19027 0.01862 0.20208 C 0.0181 0.20416 0.01771 0.20625 0.01719 0.20833 C 0.01693 0.20995 0.0168 0.2118 0.01654 0.21319 C 0.01615 0.21504 0.01328 0.22338 0.01302 0.22453 C 0.01211 0.22662 0.01094 0.22847 0.01016 0.23055 C 0.00964 0.23217 0.00925 0.23402 0.00859 0.23541 C 0.00807 0.23726 0.00703 0.23842 0.00664 0.24027 C 0.00586 0.24213 0.0056 0.24467 0.00521 0.24675 C 0.00547 0.24884 0.00547 0.25092 0.00586 0.25324 C 0.00729 0.25995 0.00872 0.25949 0.01081 0.26574 C 0.01237 0.27037 0.01328 0.27592 0.0151 0.28009 C 0.01589 0.28148 0.01654 0.2831 0.01719 0.28472 C 0.01875 0.28912 0.02149 0.29768 0.02149 0.29791 C 0.02175 0.29976 0.02188 0.30208 0.02227 0.30416 C 0.025 0.32083 0.02266 0.30046 0.02435 0.31666 C 0.02422 0.3206 0.02422 0.3243 0.0237 0.328 C 0.02344 0.32963 0.02266 0.33101 0.02227 0.33263 C 0.02149 0.33518 0.0207 0.33796 0.02005 0.3405 C 0.01966 0.34213 0.01966 0.34375 0.0194 0.34537 C 0.01849 0.34861 0.01745 0.35185 0.01654 0.35509 L 0.0151 0.35972 C 0.01484 0.3618 0.01484 0.36412 0.01445 0.3662 C 0.01172 0.37824 0.01237 0.37245 0.00938 0.38055 C 0.00885 0.38194 0.00846 0.38356 0.00794 0.38518 C 0.00846 0.39097 0.00859 0.39699 0.00938 0.40277 C 0.00964 0.40486 0.01042 0.40578 0.01081 0.4074 C 0.01172 0.41134 0.01224 0.41527 0.01367 0.41875 C 0.01797 0.42916 0.01719 0.42777 0.02083 0.43287 C 0.02201 0.43657 0.02331 0.4405 0.02435 0.44421 C 0.02539 0.44768 0.02591 0.45138 0.02656 0.45555 C 0.02682 0.4574 0.02695 0.45949 0.02721 0.46157 C 0.02656 0.47291 0.02604 0.48425 0.02513 0.49513 C 0.02474 0.49838 0.02227 0.50277 0.02149 0.50486 C 0.01953 0.50995 0.01758 0.51504 0.01589 0.5206 C 0.01537 0.52222 0.01484 0.52361 0.01445 0.52546 C 0.01406 0.52685 0.01406 0.52893 0.01367 0.53032 C 0.01289 0.53263 0.01172 0.53425 0.01081 0.53657 C 0.01055 0.53819 0.01003 0.53981 0.01016 0.5412 C 0.01042 0.5493 0.01055 0.55787 0.01224 0.56527 C 0.01406 0.57314 0.01771 0.578 0.02083 0.58287 C 0.02149 0.58472 0.02227 0.5868 0.02292 0.58912 C 0.02396 0.59236 0.02578 0.59861 0.02578 0.59907 C 0.02604 0.60023 0.0263 0.60185 0.02656 0.60347 C 0.028 0.62222 0.02721 0.63657 0.02656 0.65763 C 0.02643 0.66041 0.02591 0.66296 0.02578 0.6655 C 0.02552 0.66875 0.02526 0.67199 0.02513 0.67523 C 0.025 0.67893 0.02513 0.68263 0.02513 0.68657 " pathEditMode="relative" rAng="0" ptsTypes="AAAAAAAAAAAAAAAAAAAAAAAAAAAAAAAAAAAAAAAAAAAAAAAAAAAAAAAAAAAAAAAAAA">
                                      <p:cBhvr>
                                        <p:cTn id="26" dur="4800" fill="hold"/>
                                        <p:tgtEl>
                                          <p:spTgt spid="33"/>
                                        </p:tgtEl>
                                        <p:attrNameLst>
                                          <p:attrName>ppt_x</p:attrName>
                                          <p:attrName>ppt_y</p:attrName>
                                        </p:attrNameLst>
                                      </p:cBhvr>
                                      <p:rCtr x="2031" y="34329"/>
                                    </p:animMotion>
                                  </p:childTnLst>
                                </p:cTn>
                              </p:par>
                              <p:par>
                                <p:cTn id="27" presetID="0" presetClass="path" presetSubtype="0" accel="50000" decel="50000" fill="hold" grpId="0" nodeType="withEffect">
                                  <p:stCondLst>
                                    <p:cond delay="3900"/>
                                  </p:stCondLst>
                                  <p:childTnLst>
                                    <p:animMotion origin="layout" path="M 1.04167E-6 4.07407E-6 L 1.04167E-6 0.00023 C -0.00313 0.00763 -0.00599 0.0162 -0.00938 0.02314 C -0.01172 0.02824 -0.01458 0.03287 -0.01667 0.03842 C -0.01849 0.04305 -0.02005 0.04791 -0.02201 0.05208 C -0.02253 0.05347 -0.02331 0.05463 -0.02396 0.05625 C -0.02448 0.05787 -0.02474 0.05995 -0.02526 0.0618 C -0.02578 0.06365 -0.02656 0.06527 -0.02721 0.06713 C -0.02865 0.07129 -0.02956 0.07453 -0.0306 0.07963 C -0.0319 0.08634 -0.03242 0.09328 -0.03307 0.10023 C -0.03307 0.10763 -0.03333 0.11504 -0.03255 0.12222 C -0.03216 0.12546 -0.0306 0.12754 -0.02995 0.13055 C -0.02943 0.13217 -0.02904 0.13402 -0.02852 0.13588 C -0.02747 0.14097 -0.02734 0.14236 -0.02656 0.14699 C -0.02578 0.19791 -0.02552 0.18865 -0.02656 0.24722 C -0.02695 0.26527 -0.02787 0.26388 -0.02852 0.28449 L -0.0293 0.30509 C -0.02878 0.3206 -0.02852 0.33611 -0.02787 0.35185 C -0.02774 0.35486 -0.02774 0.35833 -0.02721 0.36134 C -0.02682 0.36481 -0.02591 0.36782 -0.02526 0.37106 C -0.02474 0.37361 -0.02448 0.37662 -0.02396 0.37916 C -0.0207 0.39629 -0.02409 0.37546 -0.02201 0.38888 C -0.02214 0.40949 -0.02214 0.43009 -0.02253 0.45069 C -0.02279 0.45578 -0.02357 0.46064 -0.02396 0.46574 C -0.02422 0.46944 -0.02448 0.47314 -0.02461 0.47685 C -0.02578 0.50416 -0.02422 0.48912 -0.02656 0.50833 C -0.02682 0.51203 -0.02695 0.51574 -0.02721 0.51944 C -0.02774 0.52592 -0.02852 0.53865 -0.02852 0.53888 C -0.02839 0.55972 -0.02839 0.58078 -0.02787 0.60185 C -0.02787 0.6037 -0.02761 0.60555 -0.02721 0.6074 C -0.02695 0.60879 -0.0263 0.61018 -0.02591 0.61157 C -0.02578 0.61412 -0.02474 0.63426 -0.02461 0.6375 C -0.02422 0.64213 -0.0237 0.64676 -0.02318 0.65138 C -0.02305 0.65555 -0.02292 0.65972 -0.02253 0.66365 C -0.0224 0.66875 -0.02188 0.67268 -0.02136 0.67754 C -0.02109 0.67893 -0.02083 0.67708 -0.0207 0.68171 " pathEditMode="relative" rAng="0" ptsTypes="AAAAAAAAAAAAAAAAAAAAAAAAAAAAAAAAAAAA">
                                      <p:cBhvr>
                                        <p:cTn id="28" dur="5000" fill="hold"/>
                                        <p:tgtEl>
                                          <p:spTgt spid="31"/>
                                        </p:tgtEl>
                                        <p:attrNameLst>
                                          <p:attrName>ppt_x</p:attrName>
                                          <p:attrName>ppt_y</p:attrName>
                                        </p:attrNameLst>
                                      </p:cBhvr>
                                      <p:rCtr x="-1654" y="34074"/>
                                    </p:animMotion>
                                  </p:childTnLst>
                                </p:cTn>
                              </p:par>
                              <p:par>
                                <p:cTn id="29" presetID="0" presetClass="path" presetSubtype="0" accel="50000" decel="50000" fill="hold" grpId="0" nodeType="withEffect">
                                  <p:stCondLst>
                                    <p:cond delay="10100"/>
                                  </p:stCondLst>
                                  <p:childTnLst>
                                    <p:animMotion origin="layout" path="M -0.00938 -0.01505 L -0.00938 -0.01481 C -0.00872 -0.01157 -0.00846 -0.00741 -0.00716 -0.00417 C -0.00534 -7.40741E-7 -0.00274 0.00116 -0.00013 0.00278 C 0.00534 0.00903 0.00351 0.00556 0.00612 0.01227 C 0.00638 0.01458 0.00651 0.0169 0.00677 0.01921 C 0.00703 0.02107 0.00742 0.02292 0.00755 0.02477 C 0.0082 0.02917 0.00911 0.03843 0.00911 0.03866 C 0.00937 0.04236 0.00924 0.05232 0.01068 0.05764 C 0.01107 0.05926 0.01172 0.06042 0.01224 0.06181 C 0.01276 0.06736 0.0138 0.07269 0.0138 0.07824 C 0.01406 0.10394 0.01406 0.12963 0.01458 0.15532 C 0.01458 0.15764 0.01497 0.15995 0.01536 0.16227 C 0.01575 0.16505 0.01601 0.16806 0.01693 0.17037 C 0.01914 0.17616 0.0181 0.17315 0.02005 0.18009 C 0.01927 0.18426 0.01875 0.18843 0.01771 0.19236 C 0.01667 0.19607 0.01536 0.19954 0.01458 0.20347 L 0.01302 0.21157 C 0.01276 0.21296 0.01276 0.21458 0.01224 0.21574 C 0.01172 0.21713 0.01107 0.21852 0.01068 0.21991 C 0.00898 0.22593 0.00911 0.22732 0.00833 0.23357 C 0.00859 0.23866 0.00807 0.24398 0.00911 0.24884 C 0.00963 0.2507 0.01133 0.25023 0.01224 0.25162 C 0.01302 0.25255 0.01536 0.25926 0.01614 0.26111 C 0.01641 0.26296 0.01693 0.26482 0.01693 0.26667 C 0.01693 0.30764 0.01719 0.29977 0.01302 0.33264 C 0.01276 0.33449 0.0125 0.33634 0.01224 0.3382 C 0.01198 0.34074 0.01185 0.34352 0.01146 0.3463 C 0.01094 0.3507 0.01068 0.35208 0.00989 0.35602 C 0.00846 0.37338 0.00768 0.37917 0.00989 0.40278 C 0.01016 0.40556 0.01614 0.40903 0.01693 0.40949 C 0.01771 0.41088 0.01836 0.41273 0.01927 0.41366 C 0.01992 0.41458 0.02083 0.41435 0.02161 0.41505 C 0.02239 0.41574 0.02305 0.4169 0.02383 0.41782 C 0.02409 0.41921 0.02461 0.4206 0.02461 0.42199 C 0.02461 0.43287 0.02474 0.44398 0.02383 0.45486 C 0.0237 0.45695 0.02226 0.45764 0.02161 0.45903 C 0.0207 0.46111 0.02005 0.46366 0.01927 0.46597 C 0.01823 0.46829 0.01706 0.47037 0.01614 0.47292 C 0.01445 0.47708 0.01367 0.48148 0.01146 0.48519 C 0.01081 0.48634 0.00989 0.48704 0.00911 0.48796 C 0.00859 0.48982 0.0082 0.49167 0.00755 0.49352 C 0.0069 0.49537 0.00586 0.49699 0.00534 0.49884 C 0.00482 0.50023 0.00482 0.50185 0.00456 0.50301 C 0.00156 0.51366 0.00417 0.50093 0.00221 0.51134 C 0.00247 0.5132 0.00247 0.51505 0.00299 0.5169 C 0.00391 0.52083 0.0056 0.52292 0.00755 0.525 C 0.00859 0.52616 0.00976 0.52662 0.01068 0.52778 C 0.01601 0.53357 0.01146 0.53079 0.01693 0.53333 C 0.01797 0.53472 0.01888 0.53634 0.02005 0.5375 C 0.022 0.53958 0.02617 0.54282 0.02617 0.54306 C 0.02669 0.54421 0.02734 0.5456 0.02773 0.54699 C 0.02904 0.55208 0.03021 0.56134 0.03086 0.5662 C 0.03112 0.56806 0.03125 0.56991 0.03164 0.57176 C 0.0319 0.57315 0.03229 0.57454 0.03242 0.57593 C 0.03255 0.57963 0.03242 0.58333 0.03242 0.58704 " pathEditMode="relative" rAng="0" ptsTypes="AAAAAAAAAAAAAAAAAAAAAAAAAAAAAAAAAAAAAAAAAAAAAAAAAAAAAAAA">
                                      <p:cBhvr>
                                        <p:cTn id="30" dur="5000" fill="hold"/>
                                        <p:tgtEl>
                                          <p:spTgt spid="10"/>
                                        </p:tgtEl>
                                        <p:attrNameLst>
                                          <p:attrName>ppt_x</p:attrName>
                                          <p:attrName>ppt_y</p:attrName>
                                        </p:attrNameLst>
                                      </p:cBhvr>
                                      <p:rCtr x="2083" y="30093"/>
                                    </p:animMotion>
                                  </p:childTnLst>
                                </p:cTn>
                              </p:par>
                              <p:par>
                                <p:cTn id="31" presetID="0" presetClass="path" presetSubtype="0" accel="50000" decel="50000" fill="hold" grpId="0" nodeType="withEffect">
                                  <p:stCondLst>
                                    <p:cond delay="1300"/>
                                  </p:stCondLst>
                                  <p:childTnLst>
                                    <p:animMotion origin="layout" path="M 0.01068 -0.00787 L 0.01068 -0.00764 C 0.00885 -0.00347 0.00377 0.00926 0.00286 0.01528 C 0.00182 0.02292 0.0026 0.01922 0.00065 0.02639 C 0.00039 0.02871 0.00013 0.03102 -0.00013 0.03334 C -0.00039 0.03472 -0.00091 0.03588 -0.00091 0.03727 C -0.00091 0.04977 -0.00078 0.06204 -0.00013 0.07454 C 1.66667E-6 0.07732 0.00104 0.07986 0.00143 0.08264 C 0.00169 0.08449 0.00182 0.08635 0.00208 0.0882 C 0.0026 0.09097 0.00364 0.09653 0.00364 0.09676 C 0.00521 0.12338 0.00495 0.11181 0.00286 0.15556 C 0.00286 0.15695 0.00234 0.15834 0.00208 0.15972 C 0.00156 0.16389 0.00117 0.16806 0.00065 0.17199 C 0.00039 0.18033 0.00026 0.18866 -0.00013 0.19676 C -0.00026 0.19815 -0.00065 0.19954 -0.00091 0.20093 C -0.00248 0.20787 -0.00222 0.20695 -0.00404 0.2132 C -0.00456 0.21736 -0.00508 0.22153 -0.0056 0.2257 C -0.00807 0.24445 -0.00625 0.22963 -0.00781 0.24352 C -0.00768 0.2581 -0.00781 0.27292 -0.00716 0.2875 C -0.00703 0.29005 -0.00599 0.29213 -0.0056 0.29445 C -0.00521 0.29653 -0.00508 0.29908 -0.00482 0.30116 C -0.00456 0.30278 -0.0043 0.30394 -0.00404 0.30533 C -0.00378 0.30718 -0.00365 0.30903 -0.00326 0.31088 C -0.00287 0.31273 -0.00222 0.31459 -0.00169 0.31644 C -0.00091 0.31991 -0.00078 0.32222 -0.00013 0.32593 C 0.00026 0.32871 0.00091 0.33148 0.00143 0.33426 C 0.00169 0.33797 0.00182 0.34167 0.00208 0.34514 C 0.00234 0.34676 0.00286 0.34792 0.00286 0.34931 C 0.00325 0.35695 0.00325 0.38843 0.00521 0.39885 L 0.00599 0.40301 C 0.00664 0.4132 0.00742 0.41644 0.00599 0.42639 C 0.00573 0.42824 0.00495 0.42986 0.00443 0.43195 C 0.0013 0.44422 0.00286 0.4382 0.00065 0.45116 C 0.00013 0.45394 -0.00026 0.45672 -0.00091 0.45926 C -0.00208 0.46412 -0.00482 0.47292 -0.00482 0.47338 C -0.00508 0.47547 -0.00521 0.47778 -0.0056 0.47986 C -0.00573 0.48125 -0.00638 0.48264 -0.00638 0.48403 C -0.00638 0.55695 -0.01003 0.53588 -0.00482 0.56366 C -0.00378 0.57477 -0.00456 0.56945 -0.00248 0.58033 C -0.00169 0.58449 -0.00156 0.58565 -0.00013 0.58982 C 0.00078 0.59283 0.00195 0.59514 0.00286 0.59815 C 0.0043 0.60255 0.00547 0.60741 0.00677 0.61181 L 0.00833 0.61736 C 0.00885 0.61922 0.0095 0.62084 0.00989 0.62292 C 0.01081 0.62801 0.01028 0.6257 0.01146 0.62986 " pathEditMode="relative" rAng="0" ptsTypes="AAAAAAAAAAAAAAAAAAAAAAAAAAAAAAAAAAAAAAAAAAAAA">
                                      <p:cBhvr>
                                        <p:cTn id="32" dur="3700" fill="hold"/>
                                        <p:tgtEl>
                                          <p:spTgt spid="21"/>
                                        </p:tgtEl>
                                        <p:attrNameLst>
                                          <p:attrName>ppt_x</p:attrName>
                                          <p:attrName>ppt_y</p:attrName>
                                        </p:attrNameLst>
                                      </p:cBhvr>
                                      <p:rCtr x="-885" y="31875"/>
                                    </p:animMotion>
                                  </p:childTnLst>
                                </p:cTn>
                              </p:par>
                              <p:par>
                                <p:cTn id="33" presetID="0" presetClass="path" presetSubtype="0" accel="50000" decel="50000" fill="hold" grpId="0" nodeType="withEffect">
                                  <p:stCondLst>
                                    <p:cond delay="15600"/>
                                  </p:stCondLst>
                                  <p:childTnLst>
                                    <p:animMotion origin="layout" path="M -0.00716 0.00347 L -0.00716 0.0037 C -0.00599 0.00648 -0.00456 0.00949 -0.00339 0.01296 C 1.45833E-6 0.02292 -0.00612 0.01065 -0.00026 0.0213 C 0.00026 0.02407 0.00039 0.02708 0.0013 0.0294 C 0.00495 0.03912 0.00039 0.02708 0.00508 0.03912 C 0.00573 0.04051 0.00612 0.0419 0.00664 0.04329 C 0.00742 0.04468 0.00833 0.04583 0.00898 0.04745 C 0.01042 0.05023 0.01159 0.0537 0.01289 0.05694 C 0.01315 0.0588 0.01341 0.06065 0.01367 0.0625 C 0.01497 0.0706 0.01393 0.0625 0.01523 0.07199 C 0.01758 0.09097 0.01471 0.07014 0.0168 0.0831 C 0.01706 0.08495 0.01706 0.08681 0.01745 0.08866 C 0.01784 0.09005 0.01862 0.0912 0.01901 0.09259 C 0.01966 0.09444 0.02018 0.0963 0.02057 0.09815 C 0.02135 0.10162 0.02187 0.10579 0.02213 0.10926 C 0.02239 0.1125 0.02265 0.11551 0.02292 0.11875 C 0.02265 0.12477 0.02252 0.13079 0.02213 0.13681 C 0.022 0.13912 0.02135 0.1412 0.02135 0.14352 C 0.02135 0.15232 0.02161 0.16227 0.02292 0.17107 C 0.02318 0.17245 0.02344 0.17384 0.0237 0.17523 C 0.02344 0.18796 0.02357 0.20093 0.02292 0.21366 C 0.02279 0.21574 0.02174 0.21736 0.02135 0.21921 C 0.01979 0.22616 0.01979 0.22732 0.01901 0.23426 C 0.01927 0.24306 0.01888 0.25185 0.01979 0.26042 C 0.02005 0.26204 0.02148 0.26204 0.02213 0.26319 C 0.02734 0.27222 0.01979 0.26273 0.02604 0.27014 C 0.02917 0.28681 0.02773 0.27616 0.02682 0.30579 C 0.0263 0.31898 0.02591 0.32477 0.02526 0.33727 C 0.0263 0.37037 0.0237 0.37107 0.02838 0.38958 C 0.02877 0.39144 0.02943 0.39329 0.02982 0.39514 C 0.03151 0.40278 0.02956 0.39907 0.03216 0.40741 C 0.03281 0.40949 0.03372 0.41111 0.0345 0.41296 C 0.03502 0.41435 0.03542 0.41597 0.03607 0.41713 C 0.03672 0.41829 0.03763 0.41898 0.03841 0.41991 C 0.03867 0.4213 0.03919 0.42245 0.03919 0.42407 C 0.0388 0.43148 0.03867 0.43657 0.03529 0.44051 C 0.03463 0.4412 0.03372 0.44144 0.03294 0.4419 C 0.03216 0.44329 0.03151 0.44468 0.0306 0.44607 C 0.02995 0.44699 0.0289 0.44745 0.02838 0.44861 C 0.02708 0.45116 0.02526 0.45694 0.02526 0.45718 C 0.02279 0.46991 0.02435 0.46042 0.02292 0.47199 C 0.02213 0.47824 0.022 0.47778 0.02135 0.48449 C 0.02109 0.48819 0.02096 0.4919 0.02057 0.49537 C 0.01992 0.50324 0.01992 0.49861 0.01901 0.50509 L 0.01745 0.51597 C 0.01719 0.52153 0.01706 0.52708 0.0168 0.53264 C 0.01627 0.53958 0.01484 0.54444 0.0168 0.55185 C 0.01706 0.55324 0.01836 0.55255 0.01901 0.55324 C 0.0207 0.55486 0.0237 0.5588 0.0237 0.55903 C 0.02396 0.55995 0.02435 0.56134 0.02448 0.56273 C 0.02604 0.575 0.02448 0.5669 0.02604 0.57662 C 0.02617 0.57801 0.02643 0.5794 0.02682 0.58079 C 0.02721 0.58218 0.02786 0.58333 0.02838 0.58472 C 0.02864 0.58611 0.02864 0.58773 0.02917 0.58889 C 0.03255 0.59815 0.03047 0.58819 0.03294 0.59722 C 0.0362 0.60857 0.03086 0.59352 0.03529 0.60532 C 0.03724 0.61574 0.03463 0.60301 0.03763 0.61366 C 0.03802 0.61505 0.03802 0.61644 0.03841 0.61782 C 0.03932 0.6206 0.04154 0.62616 0.04154 0.62639 " pathEditMode="relative" rAng="0" ptsTypes="AAAAAAAAAAAAAAAAAAAAAAAAAAAAAAAAAAAAAAAAAAAAAAAAAAAAAAAAAAAA">
                                      <p:cBhvr>
                                        <p:cTn id="34" dur="5900" fill="hold"/>
                                        <p:tgtEl>
                                          <p:spTgt spid="29"/>
                                        </p:tgtEl>
                                        <p:attrNameLst>
                                          <p:attrName>ppt_x</p:attrName>
                                          <p:attrName>ppt_y</p:attrName>
                                        </p:attrNameLst>
                                      </p:cBhvr>
                                      <p:rCtr x="2435" y="31134"/>
                                    </p:animMotion>
                                  </p:childTnLst>
                                </p:cTn>
                              </p:par>
                              <p:par>
                                <p:cTn id="35" presetID="0" presetClass="path" presetSubtype="0" accel="50000" decel="50000" fill="hold" grpId="0" nodeType="withEffect">
                                  <p:stCondLst>
                                    <p:cond delay="12700"/>
                                  </p:stCondLst>
                                  <p:childTnLst>
                                    <p:animMotion origin="layout" path="M 1.25E-6 1.48148E-6 L 1.25E-6 0.00023 C -0.00339 0.00579 -0.00768 0.01042 -0.01016 0.01782 C -0.01289 0.02616 -0.0112 0.02315 -0.01471 0.02731 C -0.01498 0.02917 -0.01524 0.03102 -0.0155 0.03287 C -0.01602 0.03565 -0.01667 0.03819 -0.01706 0.0412 L -0.01784 0.04792 C -0.01758 0.05254 -0.01745 0.05717 -0.01706 0.0618 C -0.01693 0.06319 -0.01641 0.06435 -0.01628 0.06597 C -0.01589 0.06991 -0.01563 0.07407 -0.0155 0.07824 C -0.01511 0.08611 -0.01511 0.09375 -0.01471 0.10162 C -0.01458 0.10393 -0.01445 0.10625 -0.01393 0.10856 C -0.01341 0.11065 -0.01237 0.11204 -0.01159 0.11389 C -0.01133 0.11574 -0.01003 0.12222 -0.01016 0.12361 C -0.01029 0.12963 -0.0112 0.1368 -0.01237 0.14282 C -0.01289 0.14514 -0.01328 0.14745 -0.01393 0.14977 C -0.01432 0.15116 -0.01498 0.15254 -0.0155 0.15393 C -0.01602 0.15833 -0.01589 0.16342 -0.01706 0.16759 C -0.01758 0.16944 -0.01823 0.17106 -0.01862 0.17315 C -0.0194 0.17708 -0.01966 0.18287 -0.02018 0.1868 C -0.02031 0.18819 -0.0207 0.18958 -0.02096 0.19097 C -0.02123 0.19329 -0.02149 0.1956 -0.02162 0.19792 C -0.02149 0.20417 -0.02214 0.21088 -0.02096 0.21713 C -0.02018 0.22083 -0.01758 0.22222 -0.01628 0.22523 L -0.01393 0.23079 L -0.01159 0.24329 L -0.01081 0.24722 C -0.01068 0.25139 -0.01042 0.25555 -0.01016 0.25972 C -0.00977 0.26366 -0.00912 0.26805 -0.00859 0.27199 C -0.00912 0.27523 -0.00964 0.27847 -0.01016 0.28171 C -0.01042 0.28403 -0.01055 0.28634 -0.01081 0.28842 C -0.01133 0.29097 -0.01198 0.29305 -0.01237 0.29537 C -0.01524 0.31042 -0.01055 0.28889 -0.01393 0.30926 C -0.01432 0.31111 -0.01498 0.31273 -0.0155 0.31458 C -0.01524 0.32523 -0.01563 0.33588 -0.01471 0.34629 C -0.01458 0.34792 -0.01302 0.34792 -0.01237 0.34907 C -0.01146 0.35069 -0.00977 0.35694 -0.00938 0.35856 C -0.00873 0.36134 -0.00781 0.3669 -0.00781 0.36713 C -0.00755 0.3706 -0.0069 0.3743 -0.00703 0.37778 C -0.00716 0.38217 -0.00768 0.38634 -0.00859 0.39028 C -0.01042 0.39838 -0.01146 0.39722 -0.01393 0.40254 C -0.01927 0.41412 -0.01107 0.39884 -0.01784 0.41088 C -0.01836 0.41273 -0.01875 0.41458 -0.0194 0.41643 C -0.02109 0.42153 -0.02227 0.42106 -0.02018 0.4287 C -0.01966 0.43032 -0.01862 0.43055 -0.01784 0.43148 C -0.0168 0.43426 -0.01602 0.4375 -0.01471 0.43981 C -0.01315 0.44259 -0.01133 0.44467 -0.01016 0.44792 L -0.00703 0.45625 C -0.00651 0.45903 -0.00586 0.46157 -0.00547 0.46458 L -0.00391 0.47546 C -0.00443 0.47917 -0.00495 0.48287 -0.00547 0.48657 C -0.00573 0.48796 -0.00586 0.48935 -0.00625 0.49051 C -0.00716 0.49352 -0.00781 0.49699 -0.00938 0.49884 L -0.01159 0.50162 C -0.01263 0.5044 -0.01432 0.50671 -0.01471 0.50972 L -0.01628 0.52083 C -0.01602 0.525 -0.01628 0.52917 -0.0155 0.5331 C -0.01498 0.53634 -0.01302 0.53842 -0.01237 0.54143 C -0.01133 0.54745 -0.01185 0.54421 -0.01081 0.55116 C -0.01055 0.55879 -0.01068 0.56574 -0.00938 0.57315 C -0.00912 0.57407 -0.00886 0.575 -0.00859 0.57592 " pathEditMode="relative" rAng="0" ptsTypes="AAAAAAAAAAAAAAAAAAAAAAAAAAAAAAAAAAAAAAAAAAAAAAAAAAAAAAAAAAAAA">
                                      <p:cBhvr>
                                        <p:cTn id="36" dur="5700" fill="hold"/>
                                        <p:tgtEl>
                                          <p:spTgt spid="30"/>
                                        </p:tgtEl>
                                        <p:attrNameLst>
                                          <p:attrName>ppt_x</p:attrName>
                                          <p:attrName>ppt_y</p:attrName>
                                        </p:attrNameLst>
                                      </p:cBhvr>
                                      <p:rCtr x="-1094" y="28796"/>
                                    </p:animMotion>
                                  </p:childTnLst>
                                </p:cTn>
                              </p:par>
                              <p:par>
                                <p:cTn id="37" presetID="0" presetClass="path" presetSubtype="0" accel="50000" decel="50000" fill="hold" grpId="0" nodeType="withEffect">
                                  <p:stCondLst>
                                    <p:cond delay="6500"/>
                                  </p:stCondLst>
                                  <p:childTnLst>
                                    <p:animMotion origin="layout" path="M -0.00547 -0.00255 L -0.00104 -0.00255 C -0.00052 0.00694 0.00078 0.01898 -0.00104 0.0287 C -0.0013 0.03055 -0.00273 0.03102 -0.00364 0.03194 C -0.0095 0.03773 -0.00481 0.03287 -0.00976 0.03657 C -0.01627 0.04143 -0.01041 0.03842 -0.01692 0.0412 C -0.01771 0.04236 -0.01849 0.04352 -0.01953 0.04444 C -0.02122 0.04583 -0.02487 0.04745 -0.02487 0.04745 C -0.02539 0.04907 -0.02643 0.05046 -0.02656 0.05231 C -0.02682 0.05602 -0.02656 0.05995 -0.02565 0.06319 C -0.02474 0.06643 -0.02239 0.06805 -0.02122 0.07106 C -0.01901 0.07708 -0.01979 0.07407 -0.01862 0.08055 C -0.02005 0.11041 -0.01823 0.09074 -0.02044 0.10393 C -0.0207 0.10602 -0.0207 0.10833 -0.02122 0.11018 C -0.02161 0.11157 -0.02239 0.11227 -0.02304 0.11342 L -0.02838 0.13217 C -0.0289 0.13426 -0.02955 0.13634 -0.03007 0.13842 L -0.0319 0.14629 C -0.03307 0.15903 -0.03359 0.15995 -0.0319 0.17615 C -0.03164 0.17801 -0.0306 0.17916 -0.03007 0.18078 C -0.02968 0.1824 -0.02955 0.18403 -0.02916 0.18565 C -0.02955 0.19907 -0.02968 0.21273 -0.03007 0.22639 C -0.03021 0.2294 -0.0306 0.23264 -0.03099 0.23565 C -0.03151 0.24051 -0.03216 0.24514 -0.03268 0.24977 C -0.03307 0.25278 -0.03385 0.25787 -0.0345 0.26088 C -0.03502 0.26296 -0.03567 0.26504 -0.03632 0.26713 C -0.03737 0.28842 -0.03828 0.29676 -0.03632 0.32199 C -0.03606 0.325 -0.0345 0.32708 -0.03359 0.32986 C -0.03138 0.3368 -0.02968 0.34606 -0.02656 0.35185 L -0.02487 0.35486 C -0.02291 0.37569 -0.02343 0.36528 -0.02565 0.40185 C -0.02578 0.4037 -0.02617 0.40509 -0.02656 0.40671 C -0.02734 0.40949 -0.02825 0.41203 -0.02916 0.41458 C -0.03164 0.42083 -0.03216 0.42014 -0.03359 0.42708 C -0.03476 0.43217 -0.03502 0.4412 -0.03541 0.44583 C -0.03515 0.45787 -0.03502 0.4699 -0.0345 0.48194 C -0.03424 0.48889 -0.0332 0.4912 -0.0319 0.49768 C -0.03151 0.49907 -0.03138 0.50092 -0.03099 0.50231 C -0.03047 0.50393 -0.02968 0.50532 -0.02916 0.50694 C -0.02591 0.5199 -0.02929 0.51319 -0.02565 0.51967 C -0.02409 0.53055 -0.02591 0.52176 -0.02122 0.53379 C -0.0194 0.53842 -0.01653 0.54653 -0.0151 0.55254 C -0.01471 0.55393 -0.01458 0.55578 -0.01419 0.55717 C -0.01315 0.56157 -0.01067 0.56967 -0.01067 0.56967 C -0.00937 0.59143 -0.00885 0.59236 -0.01067 0.62153 C -0.0108 0.62338 -0.01185 0.62453 -0.0125 0.62615 L -0.01419 0.63565 C -0.01458 0.63727 -0.01471 0.63889 -0.0151 0.64028 C -0.01731 0.65023 -0.01653 0.64537 -0.01771 0.6544 C -0.01666 0.67384 -0.01927 0.66713 -0.01159 0.67639 C -0.00924 0.67916 -0.00755 0.68102 -0.00547 0.68426 C -0.00481 0.68518 -0.00364 0.6875 -0.00364 0.6875 " pathEditMode="relative" ptsTypes="AAAAAAAAAAAAAAAAAAAAAAAAAAAAAAAAAAAAAAAAAAAAAAAAAAAA">
                                      <p:cBhvr>
                                        <p:cTn id="38" dur="5800" fill="hold"/>
                                        <p:tgtEl>
                                          <p:spTgt spid="3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18" grpId="0" animBg="1"/>
      <p:bldP spid="19" grpId="0" animBg="1"/>
      <p:bldP spid="20" grpId="0" animBg="1"/>
      <p:bldP spid="21" grpId="0" animBg="1"/>
      <p:bldP spid="22" grpId="0" animBg="1"/>
      <p:bldP spid="23" grpId="0" animBg="1"/>
      <p:bldP spid="25" grpId="0" animBg="1"/>
      <p:bldP spid="25" grpId="1" animBg="1"/>
      <p:bldP spid="28" grpId="0" animBg="1"/>
      <p:bldP spid="30" grpId="0" animBg="1"/>
      <p:bldP spid="32" grpId="0" animBg="1"/>
      <p:bldP spid="33" grpId="0" animBg="1"/>
      <p:bldP spid="34" grpId="0" animBg="1"/>
      <p:bldP spid="29" grpId="0" animBg="1"/>
      <p:bldP spid="3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2" b="9084"/>
          <a:stretch/>
        </p:blipFill>
        <p:spPr>
          <a:xfrm>
            <a:off x="5276088" y="640082"/>
            <a:ext cx="6276250" cy="5577838"/>
          </a:xfrm>
          <a:prstGeom prst="rect">
            <a:avLst/>
          </a:prstGeom>
          <a:effectLst/>
        </p:spPr>
      </p:pic>
      <p:sp>
        <p:nvSpPr>
          <p:cNvPr id="2" name="Title 1"/>
          <p:cNvSpPr>
            <a:spLocks noGrp="1"/>
          </p:cNvSpPr>
          <p:nvPr>
            <p:ph type="title"/>
          </p:nvPr>
        </p:nvSpPr>
        <p:spPr>
          <a:xfrm>
            <a:off x="648929" y="629266"/>
            <a:ext cx="3667039" cy="1676603"/>
          </a:xfrm>
        </p:spPr>
        <p:txBody>
          <a:bodyPr>
            <a:normAutofit/>
          </a:bodyPr>
          <a:lstStyle/>
          <a:p>
            <a:r>
              <a:rPr lang="en-US" sz="4800" b="1" dirty="0">
                <a:solidFill>
                  <a:schemeClr val="bg1"/>
                </a:solidFill>
              </a:rPr>
              <a:t>The Uterus</a:t>
            </a:r>
          </a:p>
        </p:txBody>
      </p:sp>
      <p:sp>
        <p:nvSpPr>
          <p:cNvPr id="3" name="Content Placeholder 2"/>
          <p:cNvSpPr>
            <a:spLocks noGrp="1"/>
          </p:cNvSpPr>
          <p:nvPr>
            <p:ph idx="1"/>
          </p:nvPr>
        </p:nvSpPr>
        <p:spPr>
          <a:xfrm>
            <a:off x="648931" y="2438401"/>
            <a:ext cx="3667036" cy="3779520"/>
          </a:xfrm>
        </p:spPr>
        <p:txBody>
          <a:bodyPr>
            <a:normAutofit/>
          </a:bodyPr>
          <a:lstStyle/>
          <a:p>
            <a:r>
              <a:rPr lang="en-US" dirty="0">
                <a:solidFill>
                  <a:schemeClr val="bg1"/>
                </a:solidFill>
              </a:rPr>
              <a:t>The UTERUS is also known as the WOMB.</a:t>
            </a:r>
          </a:p>
          <a:p>
            <a:r>
              <a:rPr lang="en-US" dirty="0">
                <a:solidFill>
                  <a:schemeClr val="bg1"/>
                </a:solidFill>
              </a:rPr>
              <a:t>If a woman becomes pregnant, this is where the fetus will grow and develop.</a:t>
            </a:r>
          </a:p>
        </p:txBody>
      </p:sp>
      <p:pic>
        <p:nvPicPr>
          <p:cNvPr id="5" name="Graphic 4" descr="Baby"/>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0204" y="2171700"/>
            <a:ext cx="729789" cy="729789"/>
          </a:xfrm>
          <a:prstGeom prst="rect">
            <a:avLst/>
          </a:prstGeom>
        </p:spPr>
      </p:pic>
    </p:spTree>
    <p:extLst>
      <p:ext uri="{BB962C8B-B14F-4D97-AF65-F5344CB8AC3E}">
        <p14:creationId xmlns:p14="http://schemas.microsoft.com/office/powerpoint/2010/main" val="386935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duotone>
              <a:schemeClr val="bg2">
                <a:shade val="45000"/>
                <a:satMod val="135000"/>
              </a:schemeClr>
              <a:prstClr val="white"/>
            </a:duotone>
          </a:blip>
          <a:srcRect l="21293"/>
          <a:stretch/>
        </p:blipFill>
        <p:spPr>
          <a:xfrm>
            <a:off x="114302" y="66108"/>
            <a:ext cx="12451038" cy="6696642"/>
          </a:xfrm>
          <a:prstGeom prst="rect">
            <a:avLst/>
          </a:prstGeom>
          <a:effectLst/>
        </p:spPr>
      </p:pic>
      <p:sp>
        <p:nvSpPr>
          <p:cNvPr id="2" name="Title 1"/>
          <p:cNvSpPr>
            <a:spLocks noGrp="1"/>
          </p:cNvSpPr>
          <p:nvPr>
            <p:ph type="title"/>
          </p:nvPr>
        </p:nvSpPr>
        <p:spPr>
          <a:xfrm>
            <a:off x="114301" y="629266"/>
            <a:ext cx="11077574" cy="1676603"/>
          </a:xfrm>
        </p:spPr>
        <p:txBody>
          <a:bodyPr>
            <a:normAutofit/>
          </a:bodyPr>
          <a:lstStyle/>
          <a:p>
            <a:pPr algn="ctr"/>
            <a:r>
              <a:rPr lang="en-US" b="1" spc="300" dirty="0">
                <a:effectLst>
                  <a:outerShdw blurRad="38100" dist="38100" dir="2700000" algn="tl">
                    <a:srgbClr val="000000">
                      <a:alpha val="43137"/>
                    </a:srgbClr>
                  </a:outerShdw>
                </a:effectLst>
              </a:rPr>
              <a:t>What’s the </a:t>
            </a:r>
            <a:r>
              <a:rPr lang="en-US" b="1" spc="300" dirty="0">
                <a:effectLst>
                  <a:outerShdw blurRad="38100" dist="38100" dir="2700000" algn="tl">
                    <a:srgbClr val="000000">
                      <a:alpha val="43137"/>
                    </a:srgbClr>
                  </a:outerShdw>
                </a:effectLst>
                <a:latin typeface="AR JULIAN" panose="02000000000000000000" pitchFamily="2" charset="0"/>
              </a:rPr>
              <a:t>Point</a:t>
            </a:r>
            <a:r>
              <a:rPr lang="en-US" b="1" spc="300" dirty="0">
                <a:effectLst>
                  <a:outerShdw blurRad="38100" dist="38100" dir="2700000" algn="tl">
                    <a:srgbClr val="000000">
                      <a:alpha val="43137"/>
                    </a:srgbClr>
                  </a:outerShdw>
                </a:effectLst>
              </a:rPr>
              <a:t> of Sex </a:t>
            </a:r>
            <a:br>
              <a:rPr lang="en-US" b="1" spc="300" dirty="0">
                <a:effectLst>
                  <a:outerShdw blurRad="38100" dist="38100" dir="2700000" algn="tl">
                    <a:srgbClr val="000000">
                      <a:alpha val="43137"/>
                    </a:srgbClr>
                  </a:outerShdw>
                </a:effectLst>
              </a:rPr>
            </a:br>
            <a:r>
              <a:rPr lang="en-US" b="1" i="1" spc="300" dirty="0">
                <a:effectLst>
                  <a:outerShdw blurRad="38100" dist="38100" dir="2700000" algn="tl">
                    <a:srgbClr val="000000">
                      <a:alpha val="43137"/>
                    </a:srgbClr>
                  </a:outerShdw>
                </a:effectLst>
              </a:rPr>
              <a:t>(biologically-speaking) ?</a:t>
            </a:r>
          </a:p>
        </p:txBody>
      </p:sp>
      <p:sp>
        <p:nvSpPr>
          <p:cNvPr id="3" name="Content Placeholder 2"/>
          <p:cNvSpPr>
            <a:spLocks noGrp="1"/>
          </p:cNvSpPr>
          <p:nvPr>
            <p:ph idx="1"/>
          </p:nvPr>
        </p:nvSpPr>
        <p:spPr>
          <a:xfrm>
            <a:off x="648930" y="2438400"/>
            <a:ext cx="10695345" cy="3785419"/>
          </a:xfrm>
        </p:spPr>
        <p:txBody>
          <a:bodyPr>
            <a:normAutofit/>
          </a:bodyPr>
          <a:lstStyle/>
          <a:p>
            <a:r>
              <a:rPr lang="en-US" altLang="en-US" sz="4000" dirty="0">
                <a:latin typeface="AR JULIAN" panose="02000000000000000000" pitchFamily="2" charset="0"/>
              </a:rPr>
              <a:t>The purpose of the male reproductive system is to </a:t>
            </a:r>
          </a:p>
          <a:p>
            <a:pPr lvl="1"/>
            <a:r>
              <a:rPr lang="en-US" altLang="en-US" sz="3600" dirty="0">
                <a:latin typeface="AR JULIAN" panose="02000000000000000000" pitchFamily="2" charset="0"/>
              </a:rPr>
              <a:t>Ensure the continuation of the human species</a:t>
            </a:r>
          </a:p>
          <a:p>
            <a:pPr lvl="1"/>
            <a:r>
              <a:rPr lang="en-US" altLang="en-US" sz="3600" dirty="0">
                <a:latin typeface="AR JULIAN" panose="02000000000000000000" pitchFamily="2" charset="0"/>
              </a:rPr>
              <a:t>To produce, store and transport spermatozoa.</a:t>
            </a:r>
          </a:p>
          <a:p>
            <a:endParaRPr lang="en-US" dirty="0">
              <a:latin typeface="AR JULIAN" panose="02000000000000000000" pitchFamily="2" charset="0"/>
            </a:endParaRPr>
          </a:p>
        </p:txBody>
      </p:sp>
    </p:spTree>
    <p:extLst>
      <p:ext uri="{BB962C8B-B14F-4D97-AF65-F5344CB8AC3E}">
        <p14:creationId xmlns:p14="http://schemas.microsoft.com/office/powerpoint/2010/main" val="4132341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2" b="9084"/>
          <a:stretch/>
        </p:blipFill>
        <p:spPr>
          <a:xfrm>
            <a:off x="5284937" y="629266"/>
            <a:ext cx="6276250" cy="5577838"/>
          </a:xfrm>
          <a:prstGeom prst="rect">
            <a:avLst/>
          </a:prstGeom>
          <a:effectLst/>
        </p:spPr>
      </p:pic>
      <p:sp>
        <p:nvSpPr>
          <p:cNvPr id="2" name="Title 1"/>
          <p:cNvSpPr>
            <a:spLocks noGrp="1"/>
          </p:cNvSpPr>
          <p:nvPr>
            <p:ph type="title"/>
          </p:nvPr>
        </p:nvSpPr>
        <p:spPr>
          <a:xfrm>
            <a:off x="648929" y="629266"/>
            <a:ext cx="3667039" cy="1676603"/>
          </a:xfrm>
        </p:spPr>
        <p:txBody>
          <a:bodyPr>
            <a:normAutofit/>
          </a:bodyPr>
          <a:lstStyle/>
          <a:p>
            <a:r>
              <a:rPr lang="en-US" sz="4800" b="1" dirty="0">
                <a:solidFill>
                  <a:schemeClr val="bg1"/>
                </a:solidFill>
              </a:rPr>
              <a:t>The Cervix</a:t>
            </a:r>
          </a:p>
        </p:txBody>
      </p:sp>
      <p:sp>
        <p:nvSpPr>
          <p:cNvPr id="3" name="Content Placeholder 2"/>
          <p:cNvSpPr>
            <a:spLocks noGrp="1"/>
          </p:cNvSpPr>
          <p:nvPr>
            <p:ph idx="1"/>
          </p:nvPr>
        </p:nvSpPr>
        <p:spPr>
          <a:xfrm>
            <a:off x="371008" y="2140220"/>
            <a:ext cx="3667036" cy="3779520"/>
          </a:xfrm>
        </p:spPr>
        <p:txBody>
          <a:bodyPr>
            <a:normAutofit fontScale="77500" lnSpcReduction="20000"/>
          </a:bodyPr>
          <a:lstStyle/>
          <a:p>
            <a:r>
              <a:rPr lang="en-US" dirty="0">
                <a:solidFill>
                  <a:schemeClr val="bg1"/>
                </a:solidFill>
              </a:rPr>
              <a:t>The cervix is the opening from the uterus to the vagina.</a:t>
            </a:r>
          </a:p>
          <a:p>
            <a:r>
              <a:rPr lang="en-US" dirty="0">
                <a:solidFill>
                  <a:schemeClr val="bg1"/>
                </a:solidFill>
              </a:rPr>
              <a:t>When a woman is ready to give birth, a doctor will check to see if the cervix has dilated.</a:t>
            </a:r>
          </a:p>
          <a:p>
            <a:endParaRPr lang="en-US" dirty="0">
              <a:solidFill>
                <a:schemeClr val="bg1"/>
              </a:solidFill>
            </a:endParaRPr>
          </a:p>
          <a:p>
            <a:pPr marL="0" indent="0">
              <a:buNone/>
            </a:pPr>
            <a:r>
              <a:rPr lang="en-US" sz="3500" b="1" dirty="0">
                <a:solidFill>
                  <a:srgbClr val="FF0000"/>
                </a:solidFill>
              </a:rPr>
              <a:t>The cervix must dilate (get bigger) to allow the baby to pass through</a:t>
            </a:r>
            <a:r>
              <a:rPr lang="en-US" dirty="0">
                <a:solidFill>
                  <a:schemeClr val="bg1"/>
                </a:solidFill>
              </a:rPr>
              <a:t>.</a:t>
            </a:r>
          </a:p>
        </p:txBody>
      </p:sp>
      <p:sp>
        <p:nvSpPr>
          <p:cNvPr id="12" name="Oval 11"/>
          <p:cNvSpPr/>
          <p:nvPr/>
        </p:nvSpPr>
        <p:spPr>
          <a:xfrm>
            <a:off x="7778724" y="2756078"/>
            <a:ext cx="792749" cy="1403797"/>
          </a:xfrm>
          <a:prstGeom prst="ellipse">
            <a:avLst/>
          </a:prstGeom>
          <a:solidFill>
            <a:srgbClr val="FF9999"/>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Graphic 4" descr="Baby"/>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488939">
            <a:off x="7810204" y="2171700"/>
            <a:ext cx="729789" cy="729789"/>
          </a:xfrm>
          <a:prstGeom prst="rect">
            <a:avLst/>
          </a:prstGeom>
        </p:spPr>
      </p:pic>
      <p:sp>
        <p:nvSpPr>
          <p:cNvPr id="13" name="Arrow: Right 12"/>
          <p:cNvSpPr/>
          <p:nvPr/>
        </p:nvSpPr>
        <p:spPr>
          <a:xfrm rot="1947976">
            <a:off x="5243840" y="892916"/>
            <a:ext cx="2770259" cy="1406417"/>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NOT TO SCALE!!!</a:t>
            </a:r>
          </a:p>
        </p:txBody>
      </p:sp>
    </p:spTree>
    <p:extLst>
      <p:ext uri="{BB962C8B-B14F-4D97-AF65-F5344CB8AC3E}">
        <p14:creationId xmlns:p14="http://schemas.microsoft.com/office/powerpoint/2010/main" val="206059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600" fill="hold"/>
                                        <p:tgtEl>
                                          <p:spTgt spid="13"/>
                                        </p:tgtEl>
                                        <p:attrNameLst>
                                          <p:attrName>ppt_w</p:attrName>
                                        </p:attrNameLst>
                                      </p:cBhvr>
                                      <p:tavLst>
                                        <p:tav tm="0">
                                          <p:val>
                                            <p:fltVal val="0"/>
                                          </p:val>
                                        </p:tav>
                                        <p:tav tm="100000">
                                          <p:val>
                                            <p:strVal val="#ppt_w"/>
                                          </p:val>
                                        </p:tav>
                                      </p:tavLst>
                                    </p:anim>
                                    <p:anim calcmode="lin" valueType="num">
                                      <p:cBhvr>
                                        <p:cTn id="8" dur="1600" fill="hold"/>
                                        <p:tgtEl>
                                          <p:spTgt spid="13"/>
                                        </p:tgtEl>
                                        <p:attrNameLst>
                                          <p:attrName>ppt_h</p:attrName>
                                        </p:attrNameLst>
                                      </p:cBhvr>
                                      <p:tavLst>
                                        <p:tav tm="0">
                                          <p:val>
                                            <p:fltVal val="0"/>
                                          </p:val>
                                        </p:tav>
                                        <p:tav tm="100000">
                                          <p:val>
                                            <p:strVal val="#ppt_h"/>
                                          </p:val>
                                        </p:tav>
                                      </p:tavLst>
                                    </p:anim>
                                    <p:anim calcmode="lin" valueType="num">
                                      <p:cBhvr>
                                        <p:cTn id="9" dur="1600" fill="hold"/>
                                        <p:tgtEl>
                                          <p:spTgt spid="13"/>
                                        </p:tgtEl>
                                        <p:attrNameLst>
                                          <p:attrName>style.rotation</p:attrName>
                                        </p:attrNameLst>
                                      </p:cBhvr>
                                      <p:tavLst>
                                        <p:tav tm="0">
                                          <p:val>
                                            <p:fltVal val="90"/>
                                          </p:val>
                                        </p:tav>
                                        <p:tav tm="100000">
                                          <p:val>
                                            <p:fltVal val="0"/>
                                          </p:val>
                                        </p:tav>
                                      </p:tavLst>
                                    </p:anim>
                                    <p:animEffect transition="in" filter="fade">
                                      <p:cBhvr>
                                        <p:cTn id="10" dur="16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grpId="1" nodeType="clickEffect">
                                  <p:stCondLst>
                                    <p:cond delay="1600"/>
                                  </p:stCondLst>
                                  <p:childTnLst>
                                    <p:anim calcmode="lin" valueType="num">
                                      <p:cBhvr>
                                        <p:cTn id="14" dur="1000"/>
                                        <p:tgtEl>
                                          <p:spTgt spid="13"/>
                                        </p:tgtEl>
                                        <p:attrNameLst>
                                          <p:attrName>ppt_w</p:attrName>
                                        </p:attrNameLst>
                                      </p:cBhvr>
                                      <p:tavLst>
                                        <p:tav tm="0">
                                          <p:val>
                                            <p:strVal val="ppt_w"/>
                                          </p:val>
                                        </p:tav>
                                        <p:tav tm="100000">
                                          <p:val>
                                            <p:fltVal val="0"/>
                                          </p:val>
                                        </p:tav>
                                      </p:tavLst>
                                    </p:anim>
                                    <p:anim calcmode="lin" valueType="num">
                                      <p:cBhvr>
                                        <p:cTn id="15" dur="1000"/>
                                        <p:tgtEl>
                                          <p:spTgt spid="13"/>
                                        </p:tgtEl>
                                        <p:attrNameLst>
                                          <p:attrName>ppt_h</p:attrName>
                                        </p:attrNameLst>
                                      </p:cBhvr>
                                      <p:tavLst>
                                        <p:tav tm="0">
                                          <p:val>
                                            <p:strVal val="ppt_h"/>
                                          </p:val>
                                        </p:tav>
                                        <p:tav tm="100000">
                                          <p:val>
                                            <p:fltVal val="0"/>
                                          </p:val>
                                        </p:tav>
                                      </p:tavLst>
                                    </p:anim>
                                    <p:anim calcmode="lin" valueType="num">
                                      <p:cBhvr>
                                        <p:cTn id="16" dur="1000"/>
                                        <p:tgtEl>
                                          <p:spTgt spid="13"/>
                                        </p:tgtEl>
                                        <p:attrNameLst>
                                          <p:attrName>style.rotation</p:attrName>
                                        </p:attrNameLst>
                                      </p:cBhvr>
                                      <p:tavLst>
                                        <p:tav tm="0">
                                          <p:val>
                                            <p:fltVal val="0"/>
                                          </p:val>
                                        </p:tav>
                                        <p:tav tm="100000">
                                          <p:val>
                                            <p:fltVal val="90"/>
                                          </p:val>
                                        </p:tav>
                                      </p:tavLst>
                                    </p:anim>
                                    <p:animEffect transition="out" filter="fade">
                                      <p:cBhvr>
                                        <p:cTn id="17" dur="1000"/>
                                        <p:tgtEl>
                                          <p:spTgt spid="13"/>
                                        </p:tgtEl>
                                      </p:cBhvr>
                                    </p:animEffect>
                                    <p:set>
                                      <p:cBhvr>
                                        <p:cTn id="18" dur="1" fill="hold">
                                          <p:stCondLst>
                                            <p:cond delay="999"/>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9500" fill="hold"/>
                                        <p:tgtEl>
                                          <p:spTgt spid="12"/>
                                        </p:tgtEl>
                                        <p:attrNameLst>
                                          <p:attrName>ppt_w</p:attrName>
                                        </p:attrNameLst>
                                      </p:cBhvr>
                                      <p:tavLst>
                                        <p:tav tm="0">
                                          <p:val>
                                            <p:fltVal val="0"/>
                                          </p:val>
                                        </p:tav>
                                        <p:tav tm="100000">
                                          <p:val>
                                            <p:strVal val="#ppt_w"/>
                                          </p:val>
                                        </p:tav>
                                      </p:tavLst>
                                    </p:anim>
                                    <p:anim calcmode="lin" valueType="num">
                                      <p:cBhvr>
                                        <p:cTn id="24" dur="9500" fill="hold"/>
                                        <p:tgtEl>
                                          <p:spTgt spid="12"/>
                                        </p:tgtEl>
                                        <p:attrNameLst>
                                          <p:attrName>ppt_h</p:attrName>
                                        </p:attrNameLst>
                                      </p:cBhvr>
                                      <p:tavLst>
                                        <p:tav tm="0">
                                          <p:val>
                                            <p:fltVal val="0"/>
                                          </p:val>
                                        </p:tav>
                                        <p:tav tm="100000">
                                          <p:val>
                                            <p:strVal val="#ppt_h"/>
                                          </p:val>
                                        </p:tav>
                                      </p:tavLst>
                                    </p:anim>
                                    <p:animEffect transition="in" filter="fade">
                                      <p:cBhvr>
                                        <p:cTn id="25" dur="9500"/>
                                        <p:tgtEl>
                                          <p:spTgt spid="12"/>
                                        </p:tgtEl>
                                      </p:cBhvr>
                                    </p:animEffect>
                                  </p:childTnLst>
                                </p:cTn>
                              </p:par>
                              <p:par>
                                <p:cTn id="26" presetID="0" presetClass="path" presetSubtype="0" accel="50000" decel="50000" fill="hold" nodeType="withEffect">
                                  <p:stCondLst>
                                    <p:cond delay="5700"/>
                                  </p:stCondLst>
                                  <p:childTnLst>
                                    <p:animMotion origin="layout" path="M -0.00234 2.59259E-6 L -0.00234 0.00023 C -0.00221 0.00278 -0.0026 0.00625 -0.00208 0.00926 C -0.00182 0.01065 -0.00026 0.01065 -0.00026 0.01111 C -2.91667E-6 0.0118 0.00026 0.01227 0.00039 0.01296 C 0.00039 0.01342 0.00013 0.02037 -0.00026 0.02199 C -0.00065 0.02384 -0.00143 0.02477 -0.00208 0.02569 L -0.00286 0.0331 L -0.00325 0.03541 L -0.00351 0.03796 C -0.00338 0.04398 -0.00338 0.05 -0.00325 0.05625 C -0.00312 0.05671 -0.00312 0.05787 -0.00286 0.05879 C -0.0026 0.05903 -0.00234 0.05972 -0.00208 0.05995 C -0.0013 0.06643 -0.00156 0.06319 -0.00117 0.06967 C -0.0013 0.07477 -0.00143 0.08333 -0.00208 0.08981 C -0.00208 0.09028 -0.00221 0.09097 -0.00234 0.0919 C -0.00247 0.09259 -0.00273 0.09352 -0.00286 0.09421 C -0.00364 0.10602 -0.00377 0.10671 -0.00286 0.12523 C -0.00286 0.12708 -0.00234 0.12916 -0.00182 0.13009 L -0.00091 0.13171 C -0.00052 0.13333 0.00013 0.13449 0.00039 0.13634 L 0.00078 0.1412 C 0.00078 0.14606 0.00078 0.15092 0.00065 0.15555 C 0.00039 0.16134 0.00013 0.15903 -0.00091 0.16273 C -0.0013 0.16435 -0.00169 0.16574 -0.00208 0.16736 C -0.00221 0.16828 -0.00247 0.16898 -0.0026 0.1699 C -0.00273 0.1706 -0.00286 0.17153 -0.00286 0.17222 C -0.00299 0.17315 -0.00325 0.17384 -0.00351 0.17477 L -0.00429 0.18194 C -0.00455 0.18287 -0.00455 0.18333 -0.00468 0.18403 L -0.00521 0.18657 C -0.00534 0.1875 -0.00547 0.18865 -0.0056 0.18981 C -0.0056 0.19074 -0.00573 0.19143 -0.00586 0.19213 C -0.00586 0.19375 -0.00599 0.1949 -0.00599 0.19629 C -0.00599 0.1993 -0.00599 0.20254 -0.00586 0.20578 C -0.00573 0.20648 -0.00573 0.2074 -0.0056 0.2081 C -0.00468 0.21227 -0.00455 0.21227 -0.00351 0.21551 C -0.00325 0.21666 -0.00325 0.21852 -0.00286 0.2199 C -0.00273 0.22083 -0.00234 0.22153 -0.00234 0.22245 C -0.00208 0.22407 -0.00182 0.22731 -0.00182 0.22754 C -0.00182 0.23264 -0.00195 0.23842 -0.00208 0.24398 C -0.00208 0.24676 -0.00247 0.24653 -0.00286 0.24861 C -0.00312 0.25023 -0.00312 0.25208 -0.00351 0.25347 C -0.00364 0.25416 -0.0039 0.25509 -0.00416 0.25578 C -0.00429 0.2574 -0.00429 0.25926 -0.00468 0.26088 C -0.00547 0.26365 -0.00521 0.26203 -0.0056 0.26528 C -0.00573 0.27037 -0.00612 0.27639 -0.0056 0.28125 C -0.00547 0.28217 -0.00494 0.28217 -0.00468 0.28287 C -0.00455 0.28379 -0.00455 0.28472 -0.00429 0.28541 C -0.00221 0.2912 -0.00286 0.28541 -0.00091 0.29305 C -0.00065 0.29398 -0.00039 0.29467 -0.00026 0.2956 C -2.91667E-6 0.29699 0.00039 0.30046 0.00039 0.30069 C 0.00013 0.30532 0.00013 0.30972 -2.91667E-6 0.31481 C -2.91667E-6 0.3162 -2.91667E-6 0.31736 -0.00026 0.31875 C -0.00052 0.32037 -0.00117 0.32153 -0.00143 0.32338 C -0.00195 0.32754 -0.00156 0.325 -0.00286 0.33055 C -0.00547 0.34097 -0.00182 0.32546 -0.00377 0.33541 C -0.00416 0.33727 -0.00468 0.33819 -0.00494 0.34004 L -0.0056 0.3449 C -0.00547 0.3493 -0.0056 0.35393 -0.00521 0.35856 C -0.00508 0.36018 -0.00455 0.36157 -0.00416 0.36319 L -0.00234 0.3706 C -0.00208 0.37106 -0.00182 0.37176 -0.00182 0.37268 C -0.00169 0.37361 -0.00156 0.37477 -0.00143 0.37523 C -0.0013 0.37592 -0.00104 0.37685 -0.00091 0.37754 C 0.00065 0.38588 -0.00312 0.36944 0.00065 0.38495 C 0.00078 0.38541 0.00131 0.38611 0.00131 0.38703 L 0.00131 0.40578 " pathEditMode="relative" rAng="0" ptsTypes="AAAAAAAAAAAAAAAAAAAAAAAAAAAAAAAAAAAAAAAAAAAAAAAAAAAAAAAAAAAAAAAAAAAA">
                                      <p:cBhvr>
                                        <p:cTn id="27" dur="6800" fill="hold"/>
                                        <p:tgtEl>
                                          <p:spTgt spid="5"/>
                                        </p:tgtEl>
                                        <p:attrNameLst>
                                          <p:attrName>ppt_x</p:attrName>
                                          <p:attrName>ppt_y</p:attrName>
                                        </p:attrNameLst>
                                      </p:cBhvr>
                                      <p:rCtr x="0" y="20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3"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2" b="9084"/>
          <a:stretch/>
        </p:blipFill>
        <p:spPr>
          <a:xfrm>
            <a:off x="5284937" y="629266"/>
            <a:ext cx="6276250" cy="5577838"/>
          </a:xfrm>
          <a:prstGeom prst="rect">
            <a:avLst/>
          </a:prstGeom>
          <a:effectLst/>
        </p:spPr>
      </p:pic>
      <p:sp>
        <p:nvSpPr>
          <p:cNvPr id="2" name="Title 1"/>
          <p:cNvSpPr>
            <a:spLocks noGrp="1"/>
          </p:cNvSpPr>
          <p:nvPr>
            <p:ph type="title"/>
          </p:nvPr>
        </p:nvSpPr>
        <p:spPr>
          <a:xfrm>
            <a:off x="648929" y="629266"/>
            <a:ext cx="3667039" cy="1676603"/>
          </a:xfrm>
        </p:spPr>
        <p:txBody>
          <a:bodyPr>
            <a:normAutofit/>
          </a:bodyPr>
          <a:lstStyle/>
          <a:p>
            <a:r>
              <a:rPr lang="en-US" sz="4800" b="1" dirty="0">
                <a:solidFill>
                  <a:schemeClr val="bg1"/>
                </a:solidFill>
              </a:rPr>
              <a:t>The Vagina</a:t>
            </a:r>
          </a:p>
        </p:txBody>
      </p:sp>
      <p:sp>
        <p:nvSpPr>
          <p:cNvPr id="3" name="Content Placeholder 2"/>
          <p:cNvSpPr>
            <a:spLocks noGrp="1"/>
          </p:cNvSpPr>
          <p:nvPr>
            <p:ph idx="1"/>
          </p:nvPr>
        </p:nvSpPr>
        <p:spPr>
          <a:xfrm>
            <a:off x="430225" y="2171700"/>
            <a:ext cx="3667036" cy="3779520"/>
          </a:xfrm>
        </p:spPr>
        <p:txBody>
          <a:bodyPr>
            <a:normAutofit/>
          </a:bodyPr>
          <a:lstStyle/>
          <a:p>
            <a:r>
              <a:rPr lang="en-US" dirty="0">
                <a:solidFill>
                  <a:schemeClr val="bg1"/>
                </a:solidFill>
              </a:rPr>
              <a:t>The Vagina is the birth canal for the baby.</a:t>
            </a:r>
          </a:p>
          <a:p>
            <a:r>
              <a:rPr lang="en-US" dirty="0">
                <a:solidFill>
                  <a:schemeClr val="bg1"/>
                </a:solidFill>
              </a:rPr>
              <a:t>It is also the receptacle for spermatozoa during sexual intercourse. </a:t>
            </a:r>
          </a:p>
        </p:txBody>
      </p:sp>
      <p:pic>
        <p:nvPicPr>
          <p:cNvPr id="5" name="Graphic 4" descr="Baby"/>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488939">
            <a:off x="7810204" y="2171700"/>
            <a:ext cx="729789" cy="729789"/>
          </a:xfrm>
          <a:prstGeom prst="rect">
            <a:avLst/>
          </a:prstGeom>
        </p:spPr>
      </p:pic>
      <p:pic>
        <p:nvPicPr>
          <p:cNvPr id="8" name="Graphic 7" descr="Baby"/>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17898" y="4226896"/>
            <a:ext cx="914400" cy="914400"/>
          </a:xfrm>
          <a:prstGeom prst="rect">
            <a:avLst/>
          </a:prstGeom>
        </p:spPr>
      </p:pic>
      <p:pic>
        <p:nvPicPr>
          <p:cNvPr id="7" name="Graphic 6" descr="Strolle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64539" y="5776700"/>
            <a:ext cx="1317045" cy="1317045"/>
          </a:xfrm>
          <a:prstGeom prst="rect">
            <a:avLst/>
          </a:prstGeom>
        </p:spPr>
      </p:pic>
    </p:spTree>
    <p:extLst>
      <p:ext uri="{BB962C8B-B14F-4D97-AF65-F5344CB8AC3E}">
        <p14:creationId xmlns:p14="http://schemas.microsoft.com/office/powerpoint/2010/main" val="210616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2400"/>
                                  </p:stCondLst>
                                  <p:childTnLst>
                                    <p:animMotion origin="layout" path="M -8.33333E-7 2.59259E-6 L -8.33333E-7 2.59259E-6 C 0.00013 0.00208 -0.00039 0.00463 0.00039 0.00671 C 0.00091 0.00787 0.00326 0.00787 0.00326 0.00787 C 0.00365 0.00856 0.00417 0.00903 0.0043 0.00949 C 0.0043 0.00972 0.00391 0.01481 0.00326 0.01597 C 0.00261 0.01736 0.00143 0.01805 0.00039 0.01875 L -0.00091 0.02407 L -0.00143 0.02569 L -0.00182 0.02754 C -0.00169 0.03194 -0.00169 0.03634 -0.00143 0.04074 C -0.0013 0.0412 -0.0013 0.0419 -0.00091 0.04259 C -0.00052 0.04282 -8.33333E-7 0.04328 0.00039 0.04352 C 0.00169 0.04815 0.00117 0.04583 0.00182 0.05046 C 0.00156 0.05416 0.00143 0.06041 0.00039 0.06504 C 0.00039 0.06551 0.00026 0.06597 -8.33333E-7 0.06666 C -0.00026 0.06713 -0.00065 0.06782 -0.00091 0.06828 C -0.00208 0.07685 -0.00234 0.07731 -0.00091 0.09074 C -0.00078 0.09213 -8.33333E-7 0.09352 0.00091 0.09421 L 0.00234 0.09537 C 0.003 0.09653 0.00391 0.09745 0.0043 0.09884 L 0.00508 0.10231 C 0.00495 0.10578 0.00508 0.10926 0.00469 0.11273 C 0.0043 0.1169 0.00404 0.11528 0.00234 0.11782 C 0.00169 0.11898 0.00104 0.12014 0.00039 0.12129 C 0.00013 0.12199 -0.00026 0.12245 -0.00052 0.12315 C -0.00065 0.12361 -0.00078 0.1243 -0.00091 0.12477 C -0.00117 0.12546 -0.00156 0.12592 -0.00182 0.12662 L -0.00325 0.13171 C -0.00351 0.1324 -0.00351 0.13287 -0.00378 0.13333 L -0.00469 0.13518 C -0.00482 0.13588 -0.00495 0.13657 -0.00521 0.1375 C -0.00521 0.13819 -0.00547 0.13865 -0.0056 0.13912 C -0.00573 0.14028 -0.00599 0.1412 -0.00599 0.14213 C -0.00599 0.14444 -0.00586 0.14676 -0.0056 0.14907 C -0.00547 0.14953 -0.00547 0.15023 -0.00521 0.15069 C -0.00378 0.1537 -0.00351 0.1537 -0.00182 0.15602 C -0.00156 0.15694 -0.00156 0.15833 -0.00091 0.15926 C -0.00065 0.15995 -0.00013 0.16041 -8.33333E-7 0.16111 C 0.00039 0.16227 0.00091 0.16458 0.00091 0.16458 C 0.00078 0.16852 0.00065 0.17268 0.00039 0.17662 C 0.00039 0.1787 -0.00026 0.17847 -0.00091 0.18009 C -0.0013 0.18125 -0.0013 0.18264 -0.00182 0.18356 C -0.00221 0.18403 -0.0026 0.18472 -0.00286 0.18518 C -0.00325 0.18634 -0.00325 0.18773 -0.00378 0.18889 C -0.00495 0.19097 -0.00456 0.18981 -0.00521 0.19213 C -0.00547 0.19583 -0.00612 0.20023 -0.00521 0.2037 C -0.00495 0.2044 -0.00417 0.2044 -0.00378 0.20486 C -0.00351 0.20555 -0.00364 0.20625 -0.00325 0.20671 C 0.00013 0.21088 -0.00078 0.20671 0.00234 0.21227 C 0.00261 0.21296 0.00313 0.21342 0.00326 0.21412 C 0.00378 0.21504 0.0043 0.21759 0.0043 0.21759 C 0.00404 0.22106 0.00404 0.2243 0.00378 0.22801 C 0.00378 0.22893 0.00365 0.22986 0.00326 0.23078 C 0.00287 0.23194 0.00182 0.23287 0.00143 0.23426 C 0.00065 0.23727 0.00117 0.23541 -0.00091 0.23935 C -0.00508 0.24699 0.00091 0.23565 -0.00234 0.24282 C -0.00286 0.24421 -0.00378 0.2449 -0.00417 0.24629 L -0.00521 0.24977 C -0.00495 0.25301 -0.00521 0.25625 -0.00469 0.25972 C -0.00443 0.26088 -0.00351 0.2618 -0.00286 0.26296 L -8.33333E-7 0.26828 C 0.00039 0.26875 0.00078 0.26921 0.00091 0.2699 C 0.00104 0.2706 0.00117 0.27129 0.00143 0.27176 C 0.00169 0.27222 0.00208 0.27291 0.00234 0.27338 C 0.00482 0.2794 -0.0013 0.26759 0.00469 0.2787 C 0.00495 0.27916 0.00573 0.27963 0.00573 0.28032 L 0.00573 0.29375 " pathEditMode="relative" rAng="0" ptsTypes="AAAAAAAAAAAAAAAAAAAAAAAAAAAAAAAAAAAAAAAAAAAAAAAAAAAAAAAAAAAAAAAAAAAA">
                                      <p:cBhvr>
                                        <p:cTn id="6" dur="3700" fill="hold"/>
                                        <p:tgtEl>
                                          <p:spTgt spid="5"/>
                                        </p:tgtEl>
                                        <p:attrNameLst>
                                          <p:attrName>ppt_x</p:attrName>
                                          <p:attrName>ppt_y</p:attrName>
                                        </p:attrNameLst>
                                      </p:cBhvr>
                                      <p:rCtr x="-13" y="14676"/>
                                    </p:animMotion>
                                  </p:childTnLst>
                                </p:cTn>
                              </p:par>
                            </p:childTnLst>
                          </p:cTn>
                        </p:par>
                        <p:par>
                          <p:cTn id="7" fill="hold">
                            <p:stCondLst>
                              <p:cond delay="6100"/>
                            </p:stCondLst>
                            <p:childTnLst>
                              <p:par>
                                <p:cTn id="8" presetID="1" presetClass="exit" presetSubtype="0" fill="hold" nodeType="afterEffect">
                                  <p:stCondLst>
                                    <p:cond delay="0"/>
                                  </p:stCondLst>
                                  <p:childTnLst>
                                    <p:set>
                                      <p:cBhvr>
                                        <p:cTn id="9" dur="1" fill="hold">
                                          <p:stCondLst>
                                            <p:cond delay="0"/>
                                          </p:stCondLst>
                                        </p:cTn>
                                        <p:tgtEl>
                                          <p:spTgt spid="5"/>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42" presetClass="path" presetSubtype="0" accel="50000" decel="50000" fill="hold" nodeType="withEffect">
                                  <p:stCondLst>
                                    <p:cond delay="0"/>
                                  </p:stCondLst>
                                  <p:childTnLst>
                                    <p:animMotion origin="layout" path="M -2.91667E-6 -1.85185E-6 L 0.02135 0.21828 " pathEditMode="relative" rAng="0" ptsTypes="AA">
                                      <p:cBhvr>
                                        <p:cTn id="13" dur="2400" fill="hold"/>
                                        <p:tgtEl>
                                          <p:spTgt spid="8"/>
                                        </p:tgtEl>
                                        <p:attrNameLst>
                                          <p:attrName>ppt_x</p:attrName>
                                          <p:attrName>ppt_y</p:attrName>
                                        </p:attrNameLst>
                                      </p:cBhvr>
                                      <p:rCtr x="-313" y="9236"/>
                                    </p:animMotion>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8500"/>
                            </p:stCondLst>
                            <p:childTnLst>
                              <p:par>
                                <p:cTn id="17" presetID="0" presetClass="path" presetSubtype="0" accel="50000" decel="50000" fill="hold" nodeType="afterEffect">
                                  <p:stCondLst>
                                    <p:cond delay="0"/>
                                  </p:stCondLst>
                                  <p:childTnLst>
                                    <p:animMotion origin="layout" path="M 0.02136 0.21829 L 0.02136 0.21852 C 0.03867 0.21713 0.04935 0.21482 0.0668 0.21829 C 0.06927 0.21875 0.07123 0.22037 0.07396 0.22176 L 0.07735 0.22338 L 0.08073 0.225 L 0.08438 0.22686 C 0.08789 0.22616 0.09167 0.22616 0.09506 0.225 C 0.09727 0.22454 0.10196 0.22176 0.10196 0.22199 C 0.10508 0.22223 0.10834 0.22246 0.11146 0.22338 C 0.11289 0.22362 0.11459 0.225 0.11628 0.225 C 0.1194 0.225 0.1224 0.22408 0.12552 0.22338 C 0.13425 0.21922 0.13177 0.21968 0.14792 0.22338 C 0.14935 0.22362 0.15013 0.22593 0.15144 0.22686 C 0.15378 0.22824 0.15625 0.22917 0.15834 0.2301 L 0.16211 0.23218 C 0.16537 0.23149 0.16849 0.23195 0.17136 0.2301 C 0.17279 0.22963 0.17279 0.22662 0.17383 0.225 C 0.17474 0.22362 0.17604 0.22269 0.17735 0.22176 C 0.17813 0.21829 0.17878 0.21389 0.18086 0.21135 C 0.18203 0.21042 0.18308 0.21042 0.18425 0.20973 C 0.20508 0.21297 0.18933 0.20649 0.1974 0.21667 C 0.19948 0.21922 0.20222 0.22037 0.20417 0.22338 C 0.2056 0.225 0.20651 0.22732 0.20795 0.22848 C 0.2099 0.23056 0.21498 0.23218 0.21498 0.23264 C 0.22943 0.23079 0.23581 0.23264 0.24792 0.22686 C 0.24909 0.22616 0.25013 0.22593 0.25144 0.225 C 0.25261 0.22431 0.25352 0.22269 0.25482 0.22176 C 0.26185 0.22223 0.26927 0.22223 0.27591 0.22338 C 0.27748 0.22362 0.27852 0.225 0.27956 0.225 C 0.28308 0.225 0.28672 0.22408 0.29024 0.22338 C 0.29102 0.21945 0.29401 0.20417 0.29714 0.20278 L 0.30065 0.20162 C 0.30378 0.20162 0.30703 0.20209 0.31016 0.20278 C 0.31576 0.20417 0.31159 0.20463 0.31706 0.20787 C 0.31875 0.2088 0.32032 0.20903 0.32201 0.20973 C 0.32735 0.22153 0.32409 0.21875 0.33008 0.22176 C 0.34141 0.22107 0.353 0.22107 0.36446 0.22014 C 0.3655 0.21991 0.36654 0.21875 0.36771 0.21829 C 0.37344 0.21574 0.37162 0.21875 0.37409 0.21297 " pathEditMode="relative" rAng="0" ptsTypes="AAAAAAAAAAAAAAAAAAAAAAAAAAAAAAAAAAAAAAAA">
                                      <p:cBhvr>
                                        <p:cTn id="18" dur="5000" fill="hold"/>
                                        <p:tgtEl>
                                          <p:spTgt spid="8"/>
                                        </p:tgtEl>
                                        <p:attrNameLst>
                                          <p:attrName>ppt_x</p:attrName>
                                          <p:attrName>ppt_y</p:attrName>
                                        </p:attrNameLst>
                                      </p:cBhvr>
                                      <p:rCtr x="17630" y="-116"/>
                                    </p:animMotion>
                                  </p:childTnLst>
                                </p:cTn>
                              </p:par>
                              <p:par>
                                <p:cTn id="19" presetID="0" presetClass="path" presetSubtype="0" accel="50000" decel="50000" fill="hold" nodeType="withEffect">
                                  <p:stCondLst>
                                    <p:cond delay="0"/>
                                  </p:stCondLst>
                                  <p:childTnLst>
                                    <p:animMotion origin="layout" path="M 0.01523 0.02268 L 0.01523 0.02291 C 0.02083 0.02199 0.02643 0.02245 0.03203 0.02083 C 0.03697 0.01944 0.03385 0.01527 0.03737 0.01134 C 0.03919 0.00926 0.04375 0.00763 0.04375 0.00787 C 0.05273 0.01296 0.03789 0.00324 0.05429 0.02268 C 0.05533 0.02384 0.05625 0.02546 0.05742 0.02638 C 0.05898 0.02777 0.06341 0.02963 0.06484 0.03009 C 0.07304 0.02847 0.07356 0.03287 0.07643 0.02268 C 0.07695 0.02083 0.07708 0.01898 0.07747 0.01713 C 0.07994 0.01759 0.08255 0.01736 0.08489 0.01898 C 0.08724 0.0206 0.09127 0.02638 0.09127 0.02662 C 0.09231 0.02569 0.09335 0.02546 0.0944 0.02453 C 0.09661 0.02245 0.0983 0.01851 0.10078 0.01713 L 0.1039 0.01527 C 0.1052 0.01551 0.11523 0.01736 0.11757 0.01898 C 0.11888 0.01967 0.11966 0.02152 0.12083 0.02268 C 0.12343 0.02523 0.1276 0.02847 0.13033 0.03009 C 0.13164 0.03101 0.13307 0.03148 0.1345 0.03217 C 0.13802 0.03078 0.14166 0.03055 0.14505 0.02824 C 0.14947 0.02546 0.14947 0.02037 0.15247 0.01527 C 0.15494 0.01088 0.15664 0.01088 0.15989 0.00949 C 0.16158 0.01018 0.16354 0.00995 0.1651 0.01134 C 0.16653 0.01273 0.16718 0.01527 0.16835 0.01713 C 0.17005 0.01944 0.17239 0.02222 0.1746 0.02268 C 0.18203 0.0243 0.18945 0.02523 0.19687 0.02638 C 0.19791 0.02777 0.19869 0.02986 0.2 0.03009 C 0.21289 0.0324 0.20234 0.02592 0.2138 0.02083 L 0.21796 0.01898 C 0.22408 0.01157 0.22421 0.00972 0.23593 0.01713 C 0.2388 0.01875 0.24231 0.02824 0.24231 0.02847 C 0.24752 0.02638 0.25325 0.02685 0.25807 0.02268 C 0.25989 0.02129 0.25963 0.01643 0.26028 0.01342 C 0.26093 0.00949 0.26158 0.00578 0.26237 0.00208 C 0.26276 0.00023 0.26237 -0.00301 0.26341 -0.00348 L 0.26653 -0.00533 C 0.26757 -0.00487 0.26888 -0.00487 0.26979 -0.00348 C 0.2707 -0.00209 0.27408 0.00694 0.275 0.00949 C 0.27539 0.01134 0.27552 0.01342 0.27604 0.01527 C 0.28046 0.03078 0.28437 0.02013 0.2983 0.01898 C 0.30625 0.01412 0.29635 0.0206 0.30455 0.01342 C 0.30716 0.01111 0.31171 0.01018 0.31406 0.00949 C 0.31588 0.01018 0.3177 0.01064 0.3194 0.01134 C 0.32044 0.0118 0.32148 0.01342 0.32252 0.01342 C 0.33242 0.01342 0.34231 0.0118 0.35208 0.01134 C 0.35885 0.01111 0.36549 0.01134 0.37226 0.01134 " pathEditMode="relative" rAng="0" ptsTypes="AAAAAAAAAAAAAAAAAAAAAAAAAAAAAAAAAAAAAAAAAAAAAA">
                                      <p:cBhvr>
                                        <p:cTn id="20" dur="5300" fill="hold"/>
                                        <p:tgtEl>
                                          <p:spTgt spid="7"/>
                                        </p:tgtEl>
                                        <p:attrNameLst>
                                          <p:attrName>ppt_x</p:attrName>
                                          <p:attrName>ppt_y</p:attrName>
                                        </p:attrNameLst>
                                      </p:cBhvr>
                                      <p:rCtr x="17852" y="-9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189781" y="396816"/>
            <a:ext cx="4569124" cy="1909054"/>
          </a:xfrm>
        </p:spPr>
        <p:txBody>
          <a:bodyPr>
            <a:normAutofit fontScale="90000"/>
          </a:bodyPr>
          <a:lstStyle/>
          <a:p>
            <a:r>
              <a:rPr lang="en-US" sz="4800" b="1" dirty="0">
                <a:solidFill>
                  <a:schemeClr val="bg1"/>
                </a:solidFill>
              </a:rPr>
              <a:t>A Tour of the Outer Reproductive Anatomy!</a:t>
            </a:r>
          </a:p>
        </p:txBody>
      </p:sp>
      <p:sp>
        <p:nvSpPr>
          <p:cNvPr id="3" name="Content Placeholder 2"/>
          <p:cNvSpPr>
            <a:spLocks noGrp="1"/>
          </p:cNvSpPr>
          <p:nvPr>
            <p:ph idx="1"/>
          </p:nvPr>
        </p:nvSpPr>
        <p:spPr>
          <a:xfrm>
            <a:off x="361214" y="2702684"/>
            <a:ext cx="3667036" cy="3779520"/>
          </a:xfrm>
        </p:spPr>
        <p:txBody>
          <a:bodyPr>
            <a:normAutofit/>
          </a:bodyPr>
          <a:lstStyle/>
          <a:p>
            <a:pPr marL="0" indent="0">
              <a:buNone/>
            </a:pPr>
            <a:r>
              <a:rPr lang="en-US" b="1" dirty="0">
                <a:solidFill>
                  <a:schemeClr val="bg1"/>
                </a:solidFill>
              </a:rPr>
              <a:t>THE VULVA includes </a:t>
            </a:r>
          </a:p>
          <a:p>
            <a:pPr marL="514350" indent="-514350">
              <a:buAutoNum type="arabicPeriod"/>
            </a:pPr>
            <a:r>
              <a:rPr lang="en-US" b="1" dirty="0">
                <a:solidFill>
                  <a:schemeClr val="bg1"/>
                </a:solidFill>
              </a:rPr>
              <a:t>The labia (majora and minora)</a:t>
            </a:r>
          </a:p>
          <a:p>
            <a:pPr marL="514350" indent="-514350">
              <a:buAutoNum type="arabicPeriod"/>
            </a:pPr>
            <a:r>
              <a:rPr lang="en-US" b="1" dirty="0">
                <a:solidFill>
                  <a:schemeClr val="bg1"/>
                </a:solidFill>
              </a:rPr>
              <a:t>The clitoris</a:t>
            </a:r>
          </a:p>
          <a:p>
            <a:pPr marL="514350" indent="-514350">
              <a:buAutoNum type="arabicPeriod"/>
            </a:pPr>
            <a:r>
              <a:rPr lang="en-US" b="1" dirty="0">
                <a:solidFill>
                  <a:schemeClr val="bg1"/>
                </a:solidFill>
              </a:rPr>
              <a:t>The urethra</a:t>
            </a:r>
          </a:p>
          <a:p>
            <a:pPr marL="514350" indent="-514350">
              <a:buAutoNum type="arabicPeriod"/>
            </a:pPr>
            <a:r>
              <a:rPr lang="en-US" b="1" dirty="0">
                <a:solidFill>
                  <a:schemeClr val="bg1"/>
                </a:solidFill>
              </a:rPr>
              <a:t>The vaginal opening</a:t>
            </a:r>
            <a:endParaRPr lang="en-US" sz="6600" b="1" dirty="0">
              <a:solidFill>
                <a:schemeClr val="bg1"/>
              </a:solidFill>
            </a:endParaRPr>
          </a:p>
        </p:txBody>
      </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tretch>
            <a:fillRect/>
          </a:stretch>
        </p:blipFill>
        <p:spPr>
          <a:xfrm>
            <a:off x="4758905" y="2591075"/>
            <a:ext cx="7300823" cy="4266925"/>
          </a:xfrm>
          <a:prstGeom prst="rect">
            <a:avLst/>
          </a:prstGeom>
        </p:spPr>
      </p:pic>
      <p:sp>
        <p:nvSpPr>
          <p:cNvPr id="11" name="Title 1"/>
          <p:cNvSpPr txBox="1">
            <a:spLocks/>
          </p:cNvSpPr>
          <p:nvPr/>
        </p:nvSpPr>
        <p:spPr>
          <a:xfrm>
            <a:off x="5063706" y="396816"/>
            <a:ext cx="6668948" cy="190905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The </a:t>
            </a:r>
            <a:r>
              <a:rPr kumimoji="0" lang="en-US" sz="4400" b="1" i="0" u="sng" strike="noStrike" kern="1200" cap="none" spc="0" normalizeH="0" baseline="0" noProof="0" dirty="0">
                <a:ln>
                  <a:noFill/>
                </a:ln>
                <a:solidFill>
                  <a:prstClr val="black"/>
                </a:solidFill>
                <a:effectLst/>
                <a:uLnTx/>
                <a:uFillTx/>
                <a:latin typeface="Calibri Light" panose="020F0302020204030204"/>
                <a:ea typeface="+mj-ea"/>
                <a:cs typeface="+mj-cs"/>
              </a:rPr>
              <a:t>vulva </a:t>
            </a:r>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is the collective name for the external female genitalia in the pubic region.</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8615561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189781" y="396816"/>
            <a:ext cx="4569124" cy="1909054"/>
          </a:xfrm>
        </p:spPr>
        <p:txBody>
          <a:bodyPr>
            <a:normAutofit fontScale="90000"/>
          </a:bodyPr>
          <a:lstStyle/>
          <a:p>
            <a:r>
              <a:rPr lang="en-US" sz="4800" b="1" dirty="0">
                <a:solidFill>
                  <a:schemeClr val="bg1"/>
                </a:solidFill>
              </a:rPr>
              <a:t>A Tour of the Outer Reproductive Anatomy!</a:t>
            </a:r>
          </a:p>
        </p:txBody>
      </p:sp>
      <p:sp>
        <p:nvSpPr>
          <p:cNvPr id="3" name="Content Placeholder 2"/>
          <p:cNvSpPr>
            <a:spLocks noGrp="1"/>
          </p:cNvSpPr>
          <p:nvPr>
            <p:ph idx="1"/>
          </p:nvPr>
        </p:nvSpPr>
        <p:spPr>
          <a:xfrm>
            <a:off x="361214" y="2702684"/>
            <a:ext cx="3667036" cy="3779520"/>
          </a:xfrm>
        </p:spPr>
        <p:txBody>
          <a:bodyPr>
            <a:normAutofit/>
          </a:bodyPr>
          <a:lstStyle/>
          <a:p>
            <a:r>
              <a:rPr lang="en-US" dirty="0">
                <a:solidFill>
                  <a:schemeClr val="bg1"/>
                </a:solidFill>
              </a:rPr>
              <a:t>In women, the vaginal opening is protected by two layers of folded skin called the</a:t>
            </a:r>
          </a:p>
          <a:p>
            <a:pPr marL="514350" indent="-514350">
              <a:buAutoNum type="arabicParenR"/>
            </a:pPr>
            <a:r>
              <a:rPr lang="en-US" dirty="0">
                <a:solidFill>
                  <a:schemeClr val="bg1"/>
                </a:solidFill>
              </a:rPr>
              <a:t>Labia majora</a:t>
            </a:r>
          </a:p>
          <a:p>
            <a:pPr marL="514350" indent="-514350">
              <a:buAutoNum type="arabicParenR"/>
            </a:pPr>
            <a:r>
              <a:rPr lang="en-US" dirty="0">
                <a:solidFill>
                  <a:schemeClr val="bg1"/>
                </a:solidFill>
              </a:rPr>
              <a:t>Labia minora</a:t>
            </a:r>
          </a:p>
        </p:txBody>
      </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tretch>
            <a:fillRect/>
          </a:stretch>
        </p:blipFill>
        <p:spPr>
          <a:xfrm>
            <a:off x="4758905" y="2591075"/>
            <a:ext cx="7300823" cy="4266925"/>
          </a:xfrm>
          <a:prstGeom prst="rect">
            <a:avLst/>
          </a:prstGeom>
        </p:spPr>
      </p:pic>
      <p:sp>
        <p:nvSpPr>
          <p:cNvPr id="12" name="Title 1"/>
          <p:cNvSpPr txBox="1">
            <a:spLocks/>
          </p:cNvSpPr>
          <p:nvPr/>
        </p:nvSpPr>
        <p:spPr>
          <a:xfrm>
            <a:off x="342181" y="549216"/>
            <a:ext cx="4569124" cy="190905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
        <p:nvSpPr>
          <p:cNvPr id="8" name="Oval 7"/>
          <p:cNvSpPr/>
          <p:nvPr/>
        </p:nvSpPr>
        <p:spPr>
          <a:xfrm>
            <a:off x="4911305" y="3032232"/>
            <a:ext cx="2272533" cy="793538"/>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p:nvPr/>
        </p:nvSpPr>
        <p:spPr>
          <a:xfrm>
            <a:off x="4911305" y="3798906"/>
            <a:ext cx="2272533" cy="793538"/>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7892975" y="3131381"/>
              <a:ext cx="1175400" cy="2110320"/>
            </p14:xfrm>
          </p:contentPart>
        </mc:Choice>
        <mc:Fallback xmlns="">
          <p:pic>
            <p:nvPicPr>
              <p:cNvPr id="4" name="Ink 3"/>
              <p:cNvPicPr/>
              <p:nvPr/>
            </p:nvPicPr>
            <p:blipFill>
              <a:blip r:embed="rId5"/>
              <a:stretch>
                <a:fillRect/>
              </a:stretch>
            </p:blipFill>
            <p:spPr>
              <a:xfrm>
                <a:off x="7856964" y="3059381"/>
                <a:ext cx="1247422" cy="22543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p14:cNvContentPartPr/>
              <p14:nvPr/>
            </p14:nvContentPartPr>
            <p14:xfrm>
              <a:off x="4739015" y="3207701"/>
              <a:ext cx="2277360" cy="453960"/>
            </p14:xfrm>
          </p:contentPart>
        </mc:Choice>
        <mc:Fallback xmlns="">
          <p:pic>
            <p:nvPicPr>
              <p:cNvPr id="5" name="Ink 4"/>
              <p:cNvPicPr/>
              <p:nvPr/>
            </p:nvPicPr>
            <p:blipFill>
              <a:blip r:embed="rId7"/>
              <a:stretch>
                <a:fillRect/>
              </a:stretch>
            </p:blipFill>
            <p:spPr>
              <a:xfrm>
                <a:off x="4703015" y="3135701"/>
                <a:ext cx="2349360" cy="597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p14:cNvContentPartPr/>
              <p14:nvPr/>
            </p14:nvContentPartPr>
            <p14:xfrm>
              <a:off x="5155535" y="4029221"/>
              <a:ext cx="1623600" cy="210600"/>
            </p14:xfrm>
          </p:contentPart>
        </mc:Choice>
        <mc:Fallback xmlns="">
          <p:pic>
            <p:nvPicPr>
              <p:cNvPr id="7" name="Ink 6"/>
              <p:cNvPicPr/>
              <p:nvPr/>
            </p:nvPicPr>
            <p:blipFill>
              <a:blip r:embed="rId9"/>
              <a:stretch>
                <a:fillRect/>
              </a:stretch>
            </p:blipFill>
            <p:spPr>
              <a:xfrm>
                <a:off x="5119535" y="3957221"/>
                <a:ext cx="1695600" cy="354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p14:cNvContentPartPr/>
              <p14:nvPr/>
            </p14:nvContentPartPr>
            <p14:xfrm>
              <a:off x="8422535" y="3750581"/>
              <a:ext cx="51480" cy="137160"/>
            </p14:xfrm>
          </p:contentPart>
        </mc:Choice>
        <mc:Fallback xmlns="">
          <p:pic>
            <p:nvPicPr>
              <p:cNvPr id="13" name="Ink 12"/>
              <p:cNvPicPr/>
              <p:nvPr/>
            </p:nvPicPr>
            <p:blipFill>
              <a:blip r:embed="rId11"/>
              <a:stretch>
                <a:fillRect/>
              </a:stretch>
            </p:blipFill>
            <p:spPr>
              <a:xfrm>
                <a:off x="8386785" y="3678581"/>
                <a:ext cx="122980" cy="281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 13"/>
              <p14:cNvContentPartPr/>
              <p14:nvPr/>
            </p14:nvContentPartPr>
            <p14:xfrm>
              <a:off x="8279975" y="3735101"/>
              <a:ext cx="516600" cy="1170000"/>
            </p14:xfrm>
          </p:contentPart>
        </mc:Choice>
        <mc:Fallback xmlns="">
          <p:pic>
            <p:nvPicPr>
              <p:cNvPr id="14" name="Ink 13"/>
              <p:cNvPicPr/>
              <p:nvPr/>
            </p:nvPicPr>
            <p:blipFill>
              <a:blip r:embed="rId13"/>
              <a:stretch>
                <a:fillRect/>
              </a:stretch>
            </p:blipFill>
            <p:spPr>
              <a:xfrm>
                <a:off x="8243975" y="3663101"/>
                <a:ext cx="588600" cy="1314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Ink 14"/>
              <p14:cNvContentPartPr/>
              <p14:nvPr/>
            </p14:nvContentPartPr>
            <p14:xfrm>
              <a:off x="6928535" y="4107701"/>
              <a:ext cx="1404000" cy="78840"/>
            </p14:xfrm>
          </p:contentPart>
        </mc:Choice>
        <mc:Fallback xmlns="">
          <p:pic>
            <p:nvPicPr>
              <p:cNvPr id="15" name="Ink 14"/>
              <p:cNvPicPr/>
              <p:nvPr/>
            </p:nvPicPr>
            <p:blipFill>
              <a:blip r:embed="rId15"/>
              <a:stretch>
                <a:fillRect/>
              </a:stretch>
            </p:blipFill>
            <p:spPr>
              <a:xfrm>
                <a:off x="6892535" y="4035701"/>
                <a:ext cx="147600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Ink 15"/>
              <p14:cNvContentPartPr/>
              <p14:nvPr/>
            </p14:nvContentPartPr>
            <p14:xfrm>
              <a:off x="7044455" y="3489581"/>
              <a:ext cx="1085040" cy="381960"/>
            </p14:xfrm>
          </p:contentPart>
        </mc:Choice>
        <mc:Fallback xmlns="">
          <p:pic>
            <p:nvPicPr>
              <p:cNvPr id="16" name="Ink 15"/>
              <p:cNvPicPr/>
              <p:nvPr/>
            </p:nvPicPr>
            <p:blipFill>
              <a:blip r:embed="rId17"/>
              <a:stretch>
                <a:fillRect/>
              </a:stretch>
            </p:blipFill>
            <p:spPr>
              <a:xfrm>
                <a:off x="7008455" y="3417581"/>
                <a:ext cx="1157040" cy="5259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7" name="Ink 16"/>
              <p14:cNvContentPartPr/>
              <p14:nvPr/>
            </p14:nvContentPartPr>
            <p14:xfrm>
              <a:off x="6619295" y="1197101"/>
              <a:ext cx="360" cy="360"/>
            </p14:xfrm>
          </p:contentPart>
        </mc:Choice>
        <mc:Fallback xmlns="">
          <p:pic>
            <p:nvPicPr>
              <p:cNvPr id="17" name="Ink 16"/>
              <p:cNvPicPr/>
              <p:nvPr/>
            </p:nvPicPr>
            <p:blipFill/>
            <p:spPr/>
          </p:pic>
        </mc:Fallback>
      </mc:AlternateContent>
      <mc:AlternateContent xmlns:mc="http://schemas.openxmlformats.org/markup-compatibility/2006" xmlns:p14="http://schemas.microsoft.com/office/powerpoint/2010/main">
        <mc:Choice Requires="p14">
          <p:contentPart p14:bwMode="auto" r:id="rId19">
            <p14:nvContentPartPr>
              <p14:cNvPr id="18" name="Ink 17"/>
              <p14:cNvContentPartPr/>
              <p14:nvPr/>
            </p14:nvContentPartPr>
            <p14:xfrm>
              <a:off x="4700135" y="-1674979"/>
              <a:ext cx="360" cy="360"/>
            </p14:xfrm>
          </p:contentPart>
        </mc:Choice>
        <mc:Fallback xmlns="">
          <p:pic>
            <p:nvPicPr>
              <p:cNvPr id="18" name="Ink 17"/>
              <p:cNvPicPr/>
              <p:nvPr/>
            </p:nvPicPr>
            <p:blipFill/>
            <p:spPr/>
          </p:pic>
        </mc:Fallback>
      </mc:AlternateContent>
    </p:spTree>
    <p:extLst>
      <p:ext uri="{BB962C8B-B14F-4D97-AF65-F5344CB8AC3E}">
        <p14:creationId xmlns:p14="http://schemas.microsoft.com/office/powerpoint/2010/main" val="1719802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189781" y="396816"/>
            <a:ext cx="4569124" cy="1909054"/>
          </a:xfrm>
        </p:spPr>
        <p:txBody>
          <a:bodyPr>
            <a:normAutofit fontScale="90000"/>
          </a:bodyPr>
          <a:lstStyle/>
          <a:p>
            <a:r>
              <a:rPr lang="en-US" sz="4800" b="1" dirty="0">
                <a:solidFill>
                  <a:schemeClr val="bg1"/>
                </a:solidFill>
              </a:rPr>
              <a:t>A Tour of the Outer Reproductive Anatomy!</a:t>
            </a:r>
          </a:p>
        </p:txBody>
      </p:sp>
      <p:sp>
        <p:nvSpPr>
          <p:cNvPr id="3" name="Content Placeholder 2"/>
          <p:cNvSpPr>
            <a:spLocks noGrp="1"/>
          </p:cNvSpPr>
          <p:nvPr>
            <p:ph idx="1"/>
          </p:nvPr>
        </p:nvSpPr>
        <p:spPr>
          <a:xfrm>
            <a:off x="361214" y="2702684"/>
            <a:ext cx="3667036" cy="3779520"/>
          </a:xfrm>
        </p:spPr>
        <p:txBody>
          <a:bodyPr>
            <a:normAutofit/>
          </a:bodyPr>
          <a:lstStyle/>
          <a:p>
            <a:r>
              <a:rPr lang="en-US" dirty="0">
                <a:solidFill>
                  <a:schemeClr val="bg1"/>
                </a:solidFill>
              </a:rPr>
              <a:t>The </a:t>
            </a:r>
            <a:r>
              <a:rPr lang="en-US" b="1" dirty="0">
                <a:solidFill>
                  <a:srgbClr val="FF0000"/>
                </a:solidFill>
              </a:rPr>
              <a:t>urethra</a:t>
            </a:r>
            <a:r>
              <a:rPr lang="en-US" dirty="0">
                <a:solidFill>
                  <a:schemeClr val="bg1"/>
                </a:solidFill>
              </a:rPr>
              <a:t> lies just above the vaginal orifice.</a:t>
            </a:r>
          </a:p>
          <a:p>
            <a:r>
              <a:rPr lang="en-US" dirty="0">
                <a:solidFill>
                  <a:schemeClr val="bg1"/>
                </a:solidFill>
              </a:rPr>
              <a:t>The urethra belongs to the urinary tract and is used for urination.</a:t>
            </a:r>
          </a:p>
        </p:txBody>
      </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tretch>
            <a:fillRect/>
          </a:stretch>
        </p:blipFill>
        <p:spPr>
          <a:xfrm>
            <a:off x="4758905" y="2591075"/>
            <a:ext cx="7300823" cy="4266925"/>
          </a:xfrm>
          <a:prstGeom prst="rect">
            <a:avLst/>
          </a:prstGeom>
        </p:spPr>
      </p:pic>
      <p:sp>
        <p:nvSpPr>
          <p:cNvPr id="7" name="Oval 6"/>
          <p:cNvSpPr/>
          <p:nvPr/>
        </p:nvSpPr>
        <p:spPr>
          <a:xfrm>
            <a:off x="9354516" y="3701934"/>
            <a:ext cx="2272533" cy="793538"/>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8472215" y="4049381"/>
              <a:ext cx="156600" cy="69480"/>
            </p14:xfrm>
          </p:contentPart>
        </mc:Choice>
        <mc:Fallback xmlns="">
          <p:pic>
            <p:nvPicPr>
              <p:cNvPr id="5" name="Ink 4"/>
              <p:cNvPicPr/>
              <p:nvPr/>
            </p:nvPicPr>
            <p:blipFill>
              <a:blip r:embed="rId5"/>
              <a:stretch>
                <a:fillRect/>
              </a:stretch>
            </p:blipFill>
            <p:spPr>
              <a:xfrm>
                <a:off x="8436132" y="3977381"/>
                <a:ext cx="228766" cy="2134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p14:cNvContentPartPr/>
              <p14:nvPr/>
            </p14:nvContentPartPr>
            <p14:xfrm>
              <a:off x="9901415" y="4029941"/>
              <a:ext cx="950760" cy="235080"/>
            </p14:xfrm>
          </p:contentPart>
        </mc:Choice>
        <mc:Fallback xmlns="">
          <p:pic>
            <p:nvPicPr>
              <p:cNvPr id="10" name="Ink 9"/>
              <p:cNvPicPr/>
              <p:nvPr/>
            </p:nvPicPr>
            <p:blipFill>
              <a:blip r:embed="rId7"/>
              <a:stretch>
                <a:fillRect/>
              </a:stretch>
            </p:blipFill>
            <p:spPr>
              <a:xfrm>
                <a:off x="9865401" y="3957941"/>
                <a:ext cx="1022787" cy="379080"/>
              </a:xfrm>
              <a:prstGeom prst="rect">
                <a:avLst/>
              </a:prstGeom>
            </p:spPr>
          </p:pic>
        </mc:Fallback>
      </mc:AlternateContent>
    </p:spTree>
    <p:extLst>
      <p:ext uri="{BB962C8B-B14F-4D97-AF65-F5344CB8AC3E}">
        <p14:creationId xmlns:p14="http://schemas.microsoft.com/office/powerpoint/2010/main" val="7260998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189781" y="396816"/>
            <a:ext cx="4569124" cy="1909054"/>
          </a:xfrm>
        </p:spPr>
        <p:txBody>
          <a:bodyPr>
            <a:normAutofit fontScale="90000"/>
          </a:bodyPr>
          <a:lstStyle/>
          <a:p>
            <a:r>
              <a:rPr lang="en-US" sz="4800" b="1" dirty="0">
                <a:solidFill>
                  <a:schemeClr val="bg1"/>
                </a:solidFill>
              </a:rPr>
              <a:t>A Tour of the Outer Reproductive Anatomy!</a:t>
            </a:r>
          </a:p>
        </p:txBody>
      </p:sp>
      <p:sp>
        <p:nvSpPr>
          <p:cNvPr id="3" name="Content Placeholder 2"/>
          <p:cNvSpPr>
            <a:spLocks noGrp="1"/>
          </p:cNvSpPr>
          <p:nvPr>
            <p:ph idx="1"/>
          </p:nvPr>
        </p:nvSpPr>
        <p:spPr>
          <a:xfrm>
            <a:off x="361214" y="2702684"/>
            <a:ext cx="3667036" cy="3779520"/>
          </a:xfrm>
        </p:spPr>
        <p:txBody>
          <a:bodyPr>
            <a:normAutofit/>
          </a:bodyPr>
          <a:lstStyle/>
          <a:p>
            <a:r>
              <a:rPr lang="en-US" dirty="0">
                <a:solidFill>
                  <a:schemeClr val="bg1"/>
                </a:solidFill>
              </a:rPr>
              <a:t>The clitoris is the most sensitive part of the vulva. </a:t>
            </a:r>
          </a:p>
          <a:p>
            <a:r>
              <a:rPr lang="en-US" dirty="0">
                <a:solidFill>
                  <a:schemeClr val="bg1"/>
                </a:solidFill>
              </a:rPr>
              <a:t>It is the equivalent to the head of the penis in males, but in females it has no real function.</a:t>
            </a:r>
          </a:p>
        </p:txBody>
      </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tretch>
            <a:fillRect/>
          </a:stretch>
        </p:blipFill>
        <p:spPr>
          <a:xfrm>
            <a:off x="4758905" y="2591075"/>
            <a:ext cx="7300823" cy="4266925"/>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8510015" y="3543221"/>
              <a:ext cx="66960" cy="70560"/>
            </p14:xfrm>
          </p:contentPart>
        </mc:Choice>
        <mc:Fallback xmlns="">
          <p:pic>
            <p:nvPicPr>
              <p:cNvPr id="4" name="Ink 3"/>
              <p:cNvPicPr/>
              <p:nvPr/>
            </p:nvPicPr>
            <p:blipFill>
              <a:blip r:embed="rId5"/>
              <a:stretch>
                <a:fillRect/>
              </a:stretch>
            </p:blipFill>
            <p:spPr>
              <a:xfrm>
                <a:off x="8474015" y="3471586"/>
                <a:ext cx="138960" cy="21382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p14:cNvContentPartPr/>
              <p14:nvPr/>
            </p14:nvContentPartPr>
            <p14:xfrm>
              <a:off x="9949295" y="3348101"/>
              <a:ext cx="1051920" cy="246600"/>
            </p14:xfrm>
          </p:contentPart>
        </mc:Choice>
        <mc:Fallback xmlns="">
          <p:pic>
            <p:nvPicPr>
              <p:cNvPr id="5" name="Ink 4"/>
              <p:cNvPicPr/>
              <p:nvPr/>
            </p:nvPicPr>
            <p:blipFill>
              <a:blip r:embed="rId7"/>
              <a:stretch>
                <a:fillRect/>
              </a:stretch>
            </p:blipFill>
            <p:spPr>
              <a:xfrm>
                <a:off x="9913283" y="3276101"/>
                <a:ext cx="1123945" cy="390600"/>
              </a:xfrm>
              <a:prstGeom prst="rect">
                <a:avLst/>
              </a:prstGeom>
            </p:spPr>
          </p:pic>
        </mc:Fallback>
      </mc:AlternateContent>
      <p:sp>
        <p:nvSpPr>
          <p:cNvPr id="8" name="Oval 7"/>
          <p:cNvSpPr/>
          <p:nvPr/>
        </p:nvSpPr>
        <p:spPr>
          <a:xfrm>
            <a:off x="9338988" y="3146452"/>
            <a:ext cx="2272533" cy="793538"/>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689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 JULIAN" panose="02000000000000000000" pitchFamily="2" charset="0"/>
              </a:rPr>
              <a:t>The Gonads</a:t>
            </a:r>
          </a:p>
        </p:txBody>
      </p:sp>
      <p:sp>
        <p:nvSpPr>
          <p:cNvPr id="3" name="Content Placeholder 2"/>
          <p:cNvSpPr>
            <a:spLocks noGrp="1"/>
          </p:cNvSpPr>
          <p:nvPr>
            <p:ph idx="1"/>
          </p:nvPr>
        </p:nvSpPr>
        <p:spPr>
          <a:xfrm>
            <a:off x="663152" y="1690688"/>
            <a:ext cx="4810125" cy="4351338"/>
          </a:xfrm>
        </p:spPr>
        <p:txBody>
          <a:bodyPr/>
          <a:lstStyle/>
          <a:p>
            <a:r>
              <a:rPr lang="en-US" altLang="en-US">
                <a:latin typeface="AR JULIAN" panose="02000000000000000000" pitchFamily="2" charset="0"/>
              </a:rPr>
              <a:t>The term ‘gonads’ is a generic term that applies to the anatomical location of where the gametes are produced. </a:t>
            </a:r>
          </a:p>
          <a:p>
            <a:r>
              <a:rPr lang="en-US" altLang="en-US">
                <a:latin typeface="AR JULIAN" panose="02000000000000000000" pitchFamily="2" charset="0"/>
              </a:rPr>
              <a:t>The male gonads are the testis. </a:t>
            </a:r>
          </a:p>
          <a:p>
            <a:r>
              <a:rPr lang="en-US" altLang="en-US">
                <a:latin typeface="AR JULIAN" panose="02000000000000000000" pitchFamily="2" charset="0"/>
              </a:rPr>
              <a:t>Sperm cells (spermatozoa) are produced in the testis.</a:t>
            </a:r>
          </a:p>
          <a:p>
            <a:endParaRPr lang="en-US" altLang="en-US">
              <a:latin typeface="AR JULIAN" panose="02000000000000000000" pitchFamily="2" charset="0"/>
            </a:endParaRPr>
          </a:p>
          <a:p>
            <a:endParaRPr lang="en-US" dirty="0">
              <a:latin typeface="AR JULIAN" panose="02000000000000000000" pitchFamily="2" charset="0"/>
            </a:endParaRPr>
          </a:p>
        </p:txBody>
      </p:sp>
      <p:sp>
        <p:nvSpPr>
          <p:cNvPr id="4" name="Rectangle 3"/>
          <p:cNvSpPr/>
          <p:nvPr/>
        </p:nvSpPr>
        <p:spPr>
          <a:xfrm>
            <a:off x="7025260" y="6311900"/>
            <a:ext cx="4764509" cy="369332"/>
          </a:xfrm>
          <a:prstGeom prst="rect">
            <a:avLst/>
          </a:prstGeom>
        </p:spPr>
        <p:txBody>
          <a:bodyPr wrap="none">
            <a:spAutoFit/>
          </a:bodyPr>
          <a:lstStyle/>
          <a:p>
            <a:r>
              <a:rPr lang="en-US" dirty="0">
                <a:hlinkClick r:id="rId4"/>
              </a:rPr>
              <a:t>http://www.innerbody.com/image/repmov.html</a:t>
            </a:r>
            <a:r>
              <a:rPr lang="en-US" dirty="0"/>
              <a:t> </a:t>
            </a:r>
          </a:p>
        </p:txBody>
      </p:sp>
      <p:pic>
        <p:nvPicPr>
          <p:cNvPr id="5" name="Testi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09246" y="228600"/>
            <a:ext cx="5880523" cy="6083300"/>
          </a:xfrm>
          <a:prstGeom prst="rect">
            <a:avLst/>
          </a:prstGeom>
        </p:spPr>
      </p:pic>
    </p:spTree>
    <p:extLst>
      <p:ext uri="{BB962C8B-B14F-4D97-AF65-F5344CB8AC3E}">
        <p14:creationId xmlns:p14="http://schemas.microsoft.com/office/powerpoint/2010/main" val="1661473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7593" y="1599786"/>
            <a:ext cx="5612195" cy="4099342"/>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669793" y="152503"/>
            <a:ext cx="10515600" cy="1325563"/>
          </a:xfrm>
        </p:spPr>
        <p:txBody>
          <a:bodyPr/>
          <a:lstStyle/>
          <a:p>
            <a:pPr algn="ctr"/>
            <a:r>
              <a:rPr lang="en-US" b="1" i="1" dirty="0">
                <a:effectLst>
                  <a:outerShdw blurRad="38100" dist="38100" dir="2700000" algn="tl">
                    <a:srgbClr val="000000">
                      <a:alpha val="43137"/>
                    </a:srgbClr>
                  </a:outerShdw>
                </a:effectLst>
              </a:rPr>
              <a:t>The Male External Genitalia</a:t>
            </a:r>
          </a:p>
        </p:txBody>
      </p:sp>
      <p:sp>
        <p:nvSpPr>
          <p:cNvPr id="3" name="Content Placeholder 2"/>
          <p:cNvSpPr>
            <a:spLocks noGrp="1"/>
          </p:cNvSpPr>
          <p:nvPr>
            <p:ph idx="1"/>
          </p:nvPr>
        </p:nvSpPr>
        <p:spPr>
          <a:xfrm>
            <a:off x="601133" y="1478066"/>
            <a:ext cx="5185245" cy="5094184"/>
          </a:xfrm>
        </p:spPr>
        <p:txBody>
          <a:bodyPr>
            <a:normAutofit fontScale="55000" lnSpcReduction="20000"/>
          </a:bodyPr>
          <a:lstStyle/>
          <a:p>
            <a:pPr marL="0" indent="0">
              <a:spcAft>
                <a:spcPct val="50000"/>
              </a:spcAft>
              <a:buClr>
                <a:schemeClr val="tx2"/>
              </a:buClr>
              <a:buNone/>
            </a:pPr>
            <a:r>
              <a:rPr lang="en-US" altLang="en-US" sz="6700" dirty="0">
                <a:latin typeface="AR JULIAN" panose="02000000000000000000" pitchFamily="2" charset="0"/>
              </a:rPr>
              <a:t>The male external genitalia consists of… </a:t>
            </a:r>
          </a:p>
          <a:p>
            <a:pPr marL="0" indent="0">
              <a:spcAft>
                <a:spcPct val="50000"/>
              </a:spcAft>
              <a:buClr>
                <a:schemeClr val="tx2"/>
              </a:buClr>
              <a:buNone/>
            </a:pPr>
            <a:r>
              <a:rPr lang="en-US" altLang="en-US" sz="4500" dirty="0">
                <a:latin typeface="AR JULIAN" panose="02000000000000000000" pitchFamily="2" charset="0"/>
              </a:rPr>
              <a:t>1) The Scrotum </a:t>
            </a:r>
          </a:p>
          <a:p>
            <a:pPr>
              <a:spcAft>
                <a:spcPct val="50000"/>
              </a:spcAft>
              <a:buClr>
                <a:schemeClr val="tx2"/>
              </a:buClr>
            </a:pPr>
            <a:r>
              <a:rPr lang="en-US" sz="4500" dirty="0">
                <a:latin typeface="AR JULIAN" panose="02000000000000000000" pitchFamily="2" charset="0"/>
              </a:rPr>
              <a:t>The scrotum is a sac-like organ made of skin and muscles that houses the testes below the penis in the pubic region. </a:t>
            </a:r>
          </a:p>
          <a:p>
            <a:pPr marL="0" indent="0">
              <a:spcAft>
                <a:spcPct val="50000"/>
              </a:spcAft>
              <a:buClr>
                <a:schemeClr val="tx2"/>
              </a:buClr>
              <a:buNone/>
            </a:pPr>
            <a:r>
              <a:rPr lang="en-US" altLang="en-US" sz="4500" dirty="0">
                <a:latin typeface="AR JULIAN" panose="02000000000000000000" pitchFamily="2" charset="0"/>
              </a:rPr>
              <a:t>2) The Penis</a:t>
            </a:r>
          </a:p>
          <a:p>
            <a:pPr>
              <a:spcAft>
                <a:spcPct val="50000"/>
              </a:spcAft>
              <a:buClr>
                <a:schemeClr val="tx2"/>
              </a:buClr>
            </a:pPr>
            <a:r>
              <a:rPr lang="en-US" sz="4500" dirty="0">
                <a:latin typeface="AR JULIAN" panose="02000000000000000000" pitchFamily="2" charset="0"/>
              </a:rPr>
              <a:t>The penis is the male external excretory and sex organ. </a:t>
            </a:r>
            <a:endParaRPr lang="en-US" dirty="0"/>
          </a:p>
        </p:txBody>
      </p:sp>
      <p:sp>
        <p:nvSpPr>
          <p:cNvPr id="4" name="Rectangle 3"/>
          <p:cNvSpPr/>
          <p:nvPr/>
        </p:nvSpPr>
        <p:spPr>
          <a:xfrm>
            <a:off x="7025260" y="6311900"/>
            <a:ext cx="4764509" cy="369332"/>
          </a:xfrm>
          <a:prstGeom prst="rect">
            <a:avLst/>
          </a:prstGeom>
        </p:spPr>
        <p:txBody>
          <a:bodyPr wrap="none">
            <a:spAutoFit/>
          </a:bodyPr>
          <a:lstStyle/>
          <a:p>
            <a:r>
              <a:rPr lang="en-US" dirty="0">
                <a:hlinkClick r:id="rId3"/>
              </a:rPr>
              <a:t>http://www.innerbody.com/image/repmov.html</a:t>
            </a:r>
            <a:r>
              <a:rPr lang="en-US" dirty="0"/>
              <a:t> </a:t>
            </a:r>
          </a:p>
        </p:txBody>
      </p:sp>
      <p:sp>
        <p:nvSpPr>
          <p:cNvPr id="9" name="Rectangle 8"/>
          <p:cNvSpPr/>
          <p:nvPr/>
        </p:nvSpPr>
        <p:spPr>
          <a:xfrm>
            <a:off x="5786378" y="5820848"/>
            <a:ext cx="5894627" cy="369332"/>
          </a:xfrm>
          <a:prstGeom prst="rect">
            <a:avLst/>
          </a:prstGeom>
        </p:spPr>
        <p:txBody>
          <a:bodyPr wrap="none">
            <a:spAutoFit/>
          </a:bodyPr>
          <a:lstStyle/>
          <a:p>
            <a:r>
              <a:rPr lang="en-US" dirty="0">
                <a:hlinkClick r:id="rId4"/>
              </a:rPr>
              <a:t>http://medicalterms.info/img/uploads/anatomy/scrotum.jpg</a:t>
            </a:r>
            <a:r>
              <a:rPr lang="en-US" dirty="0"/>
              <a:t> </a:t>
            </a:r>
          </a:p>
        </p:txBody>
      </p:sp>
    </p:spTree>
    <p:extLst>
      <p:ext uri="{BB962C8B-B14F-4D97-AF65-F5344CB8AC3E}">
        <p14:creationId xmlns:p14="http://schemas.microsoft.com/office/powerpoint/2010/main" val="4207480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7593" y="1599786"/>
            <a:ext cx="5612195" cy="4099342"/>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669793" y="152503"/>
            <a:ext cx="10515600" cy="1325563"/>
          </a:xfrm>
        </p:spPr>
        <p:txBody>
          <a:bodyPr/>
          <a:lstStyle/>
          <a:p>
            <a:pPr algn="ctr"/>
            <a:r>
              <a:rPr lang="en-US" b="1" i="1" dirty="0">
                <a:effectLst>
                  <a:outerShdw blurRad="38100" dist="38100" dir="2700000" algn="tl">
                    <a:srgbClr val="000000">
                      <a:alpha val="43137"/>
                    </a:srgbClr>
                  </a:outerShdw>
                </a:effectLst>
              </a:rPr>
              <a:t>The Scrotum</a:t>
            </a:r>
          </a:p>
        </p:txBody>
      </p:sp>
      <p:sp>
        <p:nvSpPr>
          <p:cNvPr id="3" name="Content Placeholder 2"/>
          <p:cNvSpPr>
            <a:spLocks noGrp="1"/>
          </p:cNvSpPr>
          <p:nvPr>
            <p:ph idx="1"/>
          </p:nvPr>
        </p:nvSpPr>
        <p:spPr>
          <a:xfrm>
            <a:off x="601133" y="1478066"/>
            <a:ext cx="5185245" cy="5094184"/>
          </a:xfrm>
        </p:spPr>
        <p:txBody>
          <a:bodyPr>
            <a:normAutofit/>
          </a:bodyPr>
          <a:lstStyle/>
          <a:p>
            <a:pPr marL="0" indent="0">
              <a:spcAft>
                <a:spcPct val="50000"/>
              </a:spcAft>
              <a:buClr>
                <a:schemeClr val="tx2"/>
              </a:buClr>
              <a:buNone/>
            </a:pPr>
            <a:r>
              <a:rPr lang="en-US" altLang="en-US" sz="4500" dirty="0">
                <a:latin typeface="AR JULIAN" panose="02000000000000000000" pitchFamily="2" charset="0"/>
              </a:rPr>
              <a:t>The Scrotum </a:t>
            </a:r>
            <a:endParaRPr lang="en-US" dirty="0"/>
          </a:p>
          <a:p>
            <a:pPr lvl="1">
              <a:spcAft>
                <a:spcPct val="50000"/>
              </a:spcAft>
              <a:buClr>
                <a:srgbClr val="FF6600"/>
              </a:buClr>
            </a:pPr>
            <a:r>
              <a:rPr lang="en-US" dirty="0"/>
              <a:t>The function of the scrotum is to  to regulate the temperature of the sperm.</a:t>
            </a:r>
          </a:p>
          <a:p>
            <a:pPr lvl="1">
              <a:spcAft>
                <a:spcPct val="50000"/>
              </a:spcAft>
              <a:buClr>
                <a:srgbClr val="FF6600"/>
              </a:buClr>
            </a:pPr>
            <a:r>
              <a:rPr lang="en-US" dirty="0"/>
              <a:t>It does this by contracting and relaxing muscles to move the testis either closer to or further from the warm body. </a:t>
            </a:r>
          </a:p>
        </p:txBody>
      </p:sp>
      <p:sp>
        <p:nvSpPr>
          <p:cNvPr id="4" name="Rectangle 3"/>
          <p:cNvSpPr/>
          <p:nvPr/>
        </p:nvSpPr>
        <p:spPr>
          <a:xfrm>
            <a:off x="7025260" y="6311900"/>
            <a:ext cx="4764509" cy="369332"/>
          </a:xfrm>
          <a:prstGeom prst="rect">
            <a:avLst/>
          </a:prstGeom>
        </p:spPr>
        <p:txBody>
          <a:bodyPr wrap="none">
            <a:spAutoFit/>
          </a:bodyPr>
          <a:lstStyle/>
          <a:p>
            <a:r>
              <a:rPr lang="en-US" dirty="0">
                <a:hlinkClick r:id="rId3"/>
              </a:rPr>
              <a:t>http://www.innerbody.com/image/repmov.html</a:t>
            </a:r>
            <a:r>
              <a:rPr lang="en-US" dirty="0"/>
              <a:t> </a:t>
            </a:r>
          </a:p>
        </p:txBody>
      </p:sp>
      <p:sp>
        <p:nvSpPr>
          <p:cNvPr id="9" name="Rectangle 8"/>
          <p:cNvSpPr/>
          <p:nvPr/>
        </p:nvSpPr>
        <p:spPr>
          <a:xfrm>
            <a:off x="5786378" y="5820848"/>
            <a:ext cx="5894627" cy="369332"/>
          </a:xfrm>
          <a:prstGeom prst="rect">
            <a:avLst/>
          </a:prstGeom>
        </p:spPr>
        <p:txBody>
          <a:bodyPr wrap="none">
            <a:spAutoFit/>
          </a:bodyPr>
          <a:lstStyle/>
          <a:p>
            <a:r>
              <a:rPr lang="en-US" dirty="0">
                <a:hlinkClick r:id="rId4"/>
              </a:rPr>
              <a:t>http://medicalterms.info/img/uploads/anatomy/scrotum.jpg</a:t>
            </a:r>
            <a:r>
              <a:rPr lang="en-US" dirty="0"/>
              <a:t> </a:t>
            </a:r>
          </a:p>
        </p:txBody>
      </p:sp>
    </p:spTree>
    <p:extLst>
      <p:ext uri="{BB962C8B-B14F-4D97-AF65-F5344CB8AC3E}">
        <p14:creationId xmlns:p14="http://schemas.microsoft.com/office/powerpoint/2010/main" val="3299219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UIPERSISTENCEDATA" val="MMPROD_UIPERSISTENCEDATA"/>
  <p:tag name="MMPROD_NEXTUNIQUEID" val="10011"/>
  <p:tag name="MMPROD_DATA" val="&lt;object type=&quot;10002&quot; unique_id=&quot;901&quot;&gt;&lt;property id=&quot;10007&quot; value=&quot;Next&quot;/&gt;&lt;property id=&quot;10008&quot; value=&quot;Back&quot;/&gt;&lt;property id=&quot;10009&quot; value=&quot;Submit&quot;/&gt;&lt;property id=&quot;10012&quot; value=&quot;0&quot;/&gt;&lt;property id=&quot;10022&quot; value=&quot;Try again&quot;/&gt;&lt;property id=&quot;10068&quot; value=&quot;Correct - Click anywhere or press Control Y to continue&quot;/&gt;&lt;property id=&quot;10069&quot; value=&quot;Incorrect - Click anywhere or press Control Y to continue&quot;/&gt;&lt;property id=&quot;10124&quot; value=&quot;Click to continue&quot;/&gt;&lt;property id=&quot;10125&quot; value=&quot;Click to submit answer&quot;/&gt;&lt;property id=&quot;10126&quot; value=&quot;Click to go back&quot;/&gt;&lt;property id=&quot;10127&quot; value=&quot;Clear&quot;/&gt;&lt;property id=&quot;10128&quot; value=&quot;Click to clear&quot;/&gt;&lt;property id=&quot;10133&quot; value=&quot;0&quot;/&gt;&lt;property id=&quot;10134&quot; value=&quot;0&quot;/&gt;&lt;property id=&quot;10135&quot; value=&quot;,&quot;/&gt;&lt;property id=&quot;10136&quot; value=&quot;2&quot;/&gt;&lt;property id=&quot;10156&quot; value=&quot;1&quot;/&gt;&lt;property id=&quot;10157&quot; value=&quot;1&quot;/&gt;&lt;property id=&quot;10158&quot; value=&quot;1&quot;/&gt;&lt;property id=&quot;10177&quot; value=&quot;1&quot;/&gt;&lt;property id=&quot;10183&quot; value=&quot;You must answer the question before continuing&quot;/&gt;&lt;property id=&quot;10185&quot; value=&quot;1&quot;/&gt;&lt;property id=&quot;10188&quot; value=&quot;The time to answer this question has expired.&quot;/&gt;&lt;property id=&quot;10189&quot; value=&quot;1&quot;/&gt;&lt;property id=&quot;10194&quot; value=&quot;0&quot;/&gt;&lt;property id=&quot;10195&quot; value=&quot;1&quot;/&gt;&lt;property id=&quot;10196&quot; value=&quot;0&quot;/&gt;&lt;property id=&quot;10198&quot; value=&quot;100&quot;/&gt;&lt;property id=&quot;10200&quot; value=&quot;1&quot;/&gt;&lt;property id=&quot;10212&quot; value=&quot;1&quot;/&gt;&lt;property id=&quot;10213&quot; value=&quot;1&quot;/&gt;&lt;property id=&quot;10214&quot; value=&quot;0&quot;/&gt;&lt;property id=&quot;10215&quot; value=&quot;0&quot;/&gt;&lt;property id=&quot;10216&quot; value=&quot;0&quot;/&gt;&lt;property id=&quot;10217&quot; value=&quot;1&quot;/&gt;&lt;property id=&quot;10218&quot; value=&quot;0&quot;/&gt;&lt;property id=&quot;10219&quot; value=&quot;0&quot;/&gt;&lt;property id=&quot;10221&quot; value=&quot;&amp;lt;Format Name=&amp;quot;Presentation Default&amp;quot;&amp;gt;&amp;lt;Question FontName=&amp;quot;Calibri Light&amp;quot; IsBold=&amp;quot;0&amp;quot; IsItalic=&amp;quot;0&amp;quot; IsUnderline=&amp;quot;0&amp;quot; FontSize=&amp;quot;44&amp;quot;/&amp;gt;&amp;lt;Answer FontName=&amp;quot;Calibri&amp;quot; IsBold=&amp;quot;0&amp;quot; IsItalic=&amp;quot;0&amp;quot; IsUnderline=&amp;quot;0&amp;quot; FontSize=&amp;quot;24&amp;quot;/&amp;gt;&amp;lt;Button FontName=&amp;quot;Calibri Light&amp;quot; IsBold=&amp;quot;0&amp;quot; IsItalic=&amp;quot;0&amp;quot; IsUnderline=&amp;quot;0&amp;quot; FontSize=&amp;quot;14&amp;quot;/&amp;gt;&amp;lt;Message FontName=&amp;quot;Calibri Light&amp;quot; IsBold=&amp;quot;0&amp;quot; IsItalic=&amp;quot;0&amp;quot; IsUnderline=&amp;quot;0&amp;quot; FontSize=&amp;quot;18&amp;quot;/&amp;gt;&amp;lt;ButtonPlacement Orientation=&amp;quot;Horizontal&amp;quot; Position=&amp;quot;0&amp;quot;/&amp;gt;&amp;lt;/Format&amp;gt; &quot;/&gt;&lt;property id=&quot;10227&quot; value=&quot;1&quot;/&gt;&lt;property id=&quot;10229&quot; value=&quot;0&quot;/&gt;&lt;property id=&quot;10235&quot; value=&quot;0&quot;/&gt;&lt;property id=&quot;10236&quot; value=&quot;0&quot;/&gt;&lt;property id=&quot;10237&quot; value=&quot;0&quot;/&gt;&lt;property id=&quot;10238&quot; value=&quot;-1&quot;/&gt;&lt;property id=&quot;10239&quot; value=&quot;-1&quot;/&gt;&lt;property id=&quot;10240&quot; value=&quot;-1&quot;/&gt;&lt;property id=&quot;10241&quot; value=&quot;-1&quot;/&gt;&lt;property id=&quot;10242&quot; value=&quot;-1&quot;/&gt;&lt;property id=&quot;10243&quot; value=&quot;-1&quot;/&gt;&lt;property id=&quot;10244&quot; value=&quot;1&quot;/&gt;&lt;property id=&quot;10245&quot; value=&quot;0&quot;/&gt;&lt;object type=&quot;10054&quot; unique_id=&quot;10002&quot;&gt;&lt;property id=&quot;10139&quot; value=&quot;1.0&quot;/&gt;&lt;property id=&quot;10141&quot; value=&quot;80&quot;/&gt;&lt;property id=&quot;10143&quot; value=&quot;0&quot;/&gt;&lt;property id=&quot;10144&quot; value=&quot;0&quot;/&gt;&lt;property id=&quot;10145&quot; value=&quot;0&quot;/&gt;&lt;property id=&quot;10146&quot; value=&quot;1&quot;/&gt;&lt;property id=&quot;10147&quot; value=&quot;0&quot;/&gt;&lt;property id=&quot;10148&quot; value=&quot;0&quot;/&gt;&lt;property id=&quot;10149&quot; value=&quot;0&quot;/&gt;&lt;property id=&quot;10150&quot; value=&quot;0&quot;/&gt;&lt;/object&gt;&lt;object type=&quot;10042&quot; unique_id=&quot;903&quot;&gt;&lt;object type=&quot;10003&quot; unique_id=&quot;10004&quot;&gt;&lt;property id=&quot;10002&quot; value=&quot;Quiz&quot;/&gt;&lt;property id=&quot;10003&quot; value=&quot;0&quot;/&gt;&lt;property id=&quot;10004&quot; value=&quot;0&quot;/&gt;&lt;property id=&quot;10005&quot; value=&quot;0&quot;/&gt;&lt;property id=&quot;10006&quot; value=&quot;0&quot;/&gt;&lt;property id=&quot;10010&quot; value=&quot;1&quot;/&gt;&lt;property id=&quot;10014&quot; value=&quot;1&quot;/&gt;&lt;property id=&quot;10015&quot; value=&quot;1&quot;/&gt;&lt;property id=&quot;10016&quot; value=&quot;1&quot;/&gt;&lt;property id=&quot;10017&quot; value=&quot;1&quot;/&gt;&lt;property id=&quot;10018&quot; value=&quot;1&quot;/&gt;&lt;property id=&quot;10029&quot; value=&quot;2&quot;/&gt;&lt;property id=&quot;10072&quot; value=&quot;Quiz10004&quot;/&gt;&lt;property id=&quot;10123&quot; value=&quot;1&quot;/&gt;&lt;property id=&quot;10129&quot; value=&quot;0&quot;/&gt;&lt;property id=&quot;10130&quot; value=&quot;80&quot;/&gt;&lt;property id=&quot;10160&quot; value=&quot;1&quot;/&gt;&lt;property id=&quot;10161&quot; value=&quot;1&quot;/&gt;&lt;property id=&quot;10162&quot; value=&quot;1&quot;/&gt;&lt;property id=&quot;10163&quot; value=&quot;0&quot;/&gt;&lt;property id=&quot;10164&quot; value=&quot;0&quot;/&gt;&lt;property id=&quot;10165&quot; value=&quot;Passed&quot;/&gt;&lt;property id=&quot;10166&quot; value=&quot;Failed&quot;/&gt;&lt;property id=&quot;10167&quot; value=&quot;FFFFFFFF&quot;/&gt;&lt;property id=&quot;10169&quot; value=&quot;Question %d of %d&quot;/&gt;&lt;property id=&quot;10170&quot; value=&quot;Send E-mail&quot;/&gt;&lt;property id=&quot;10171&quot; value=&quot;You answered this correctly!&quot;/&gt;&lt;property id=&quot;10172&quot; value=&quot;You did not answer this question completely&quot;/&gt;&lt;property id=&quot;10173&quot; value=&quot;Your answer:&quot;/&gt;&lt;property id=&quot;10174&quot; value=&quot;The correct answer is:&quot;/&gt;&lt;property id=&quot;10208&quot; value=&quot;0&quot;/&gt;&lt;property id=&quot;10222&quot; value=&quot;0&quot;/&gt;&lt;property id=&quot;10223&quot; value=&quot;1&quot;/&gt;&lt;property id=&quot;10224&quot; value=&quot;1&quot;/&gt;&lt;property id=&quot;10225&quot; value=&quot;Instruction Slide Title&quot;/&gt;&lt;property id=&quot;10226&quot; value=&quot;Write instructions for quiz takers here...&quot;/&gt;&lt;property id=&quot;10228&quot; value=&quot;0&quot;/&gt;&lt;object type=&quot;10062&quot; unique_id=&quot;10006&quot;&gt;&lt;object type=&quot;10050&quot; unique_id=&quot;10007&quot;&gt;&lt;property id=&quot;10020&quot; value=&quot;2&quot;/&gt;&lt;property id=&quot;10102&quot; value=&quot;1&quot;/&gt;&lt;property id=&quot;10191&quot; value=&quot;-1&quot;/&gt;&lt;/object&gt;&lt;object type=&quot;10051&quot; unique_id=&quot;10008&quot;&gt;&lt;property id=&quot;10020&quot; value=&quot;2&quot;/&gt;&lt;property id=&quot;10102&quot; value=&quot;1&quot;/&gt;&lt;property id=&quot;10191&quot; value=&quot;-1&quot;/&gt;&lt;/object&gt;&lt;/object&gt;&lt;object type=&quot;10061&quot; unique_id=&quot;20000&quot;/&gt;&lt;/object&gt;&lt;/object&gt;&lt;/object&gt;&#10;"/>
  <p:tag name="MMPROD_THEME_BG_IMAGE" val=""/>
  <p:tag name="MMPROD_TAG_VCONFIG" val="PD94bWwgdmVyc2lvbj0iMS4wIj8+DQo8Y29uZmlndXJhdGlvbj4NCgk8YnJhbmRpbmc+DQoJCTx1aWZvbnQgbmFtZT0iRk9OVF9OT1RFU19URVhUIiB2YWx1ZT0iVmVyZGFuYSw5LGZhbHNlLGZhbHNlLGZhbHNlIi8+DQoJPC9icmFuZGluZz4NCgk8Y29sb3JzPg0KCQk8dWljb2xvciBuYW1lPSJwcmltYXJ5IiB2YWx1ZT0iMHg2Rjg0ODgiLz4NCgkJPHVpY29sb3IgbmFtZT0iZ2xvdyIgdmFsdWU9IjB4NjA5NzczIi8+DQoJCTx1aWNvbG9yIG5hbWU9InRleHQiIHZhbHVlPSIweEZGRkZGRiIvPg0KCQk8dWljb2xvciBuYW1lPSJsaWdodCIgdmFsdWU9IjB4NEU1RDYwIi8+DQoJCTx1aWNvbG9yIG5hbWU9InNoYWRvdyIgdmFsdWU9IjB4MDAwMDAwIi8+DQoJCTx1aWNvbG9yIG5hbWU9ImJhY2tncm91bmQiIHZhbHVlPSIweDcyNzk3MSIvPg0KCTwvY29sb3JzPg0KCTxsYXlvdXQ+DQoJCTx1aXNob3cgbmFtZT0icHJlc2VudGF0aW9udGl0bGUiIHZhbHVlPSJ0cnVlIi8+PHVpc2hvdyBuYW1lPSJwcmVzZW50ZXJwaG90byIgdmFsdWU9InRydWUiLz48dWlzaG93IG5hbWU9InByZXNlbnRlcm5hbWUiIHZhbHVlPSJ0cnVlIi8+PHVpc2hvdyBuYW1lPSJwcmVzZW50ZXJ0aXRsZSIgdmFsdWU9InRydWUiLz48dWlzaG93IG5hbWU9InByZXNlbnRlcmVtYWlsIiB2YWx1ZT0idHJ1ZSIvPjx1aXNob3cgbmFtZT0icHJlc2VudGVyYmlvIiB2YWx1ZT0idHJ1ZSIvPjx1aXNob3cgbmFtZT0iY29tcGFueWxvZ28iIHZhbHVlPSJ0cnVlIi8+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PHVpc2hvdyBuYW1lPSJ2aWV3Y2hhbmdlIiB2YWx1ZT0idHJ1ZSIvPjx1aXNob3cgbmFtZT0iYWx3YXlzU2NydW5jaCIgdmFsdWU9ImZhbHNlIi8+PHVpc2hvdyBuYW1lPSJpbml0aWFsZGlzcGxheW1vZGVpc25vcm1hbCIgdmFsdWU9InRydWUiLz48dWlyZXBsYWNlIG5hbWU9ImxvZ28iIHZhbHVlPSIiLz48dWlyZXBsYWNlIG5hbWU9ImJnaW1hZ2UiIHZhbHVlPSIiLz48dWlyZXBsYWNlIG5hbWU9ImluaXRpYWx0YWIiIHZhbHVlPSJvdXRsaW5lIi8+PHVpc2hvdyBuYW1lPSJjY3RleHRoaWdobGlnaHRpbmciIHZhbHVlPSJ0cnV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DQoJCTx1aXRleHQgbmFtZT0iUVVJWlBPRF9RVUlaX1BBU1NTQ09SRSIgdmFsdWU9IlBhc3NpbmcgU2NvcmU6Ii8+DQoJCTx1aXRleHQgbmFtZT0iUVVJWlBPRF9RVUlaX01BWFNDT1JFIiB2YWx1ZT0iTWF4IFNjb3JlOiIvPg0KCQk8dWl0ZXh0IG5hbWU9IlFVSVpQT0RfUVVFU0FUTVBUX1NUUiIgdmFsdWU9IkF0dGVtcHQ6ICVuIG9mICV0Ii8+DQoJCTx1aXRleHQgbmFtZT0iUVVJWlBPRF9RVUVTVFlQRV9TVFIiIHZhbHVlPSJUeXBlOiAlcyIvPg0KCQk8dWl0ZXh0IG5hbWU9IlFVSVpQT0RfUVVFU1RZUEVfR1JEIiB2YWx1ZT0iR3JhZGVkIi8+DQoJCTx1aXRleHQgbmFtZT0iUVVJWlBPRF9RVUVTVFlQRV9TVlkiIHZhbHVlPSJTdXJ2ZXkiLz4NCgkJPHVpdGV4dCBuYW1lPSJRVUlaUE9EX1FVSVpBVE1QVF9JTkYiIHZhbHVlPSJJbmZpbml0ZSIvPg0KCQk8dWl0ZXh0IG5hbWU9IlFVSVpQT0RfUVVFU0FUTVBUX0lORiIgdmFsdWU9IkluZmluaXRlIi8+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DQoJCTx1aXRleHQgbmFtZT0iQ09MTEFCX0xPQ0FMX1BMQVlCQUNLQlROIiB2YWx1ZT0i2YXZiNin2YHZgiIvPg0KCQk8IS0tIHN1YnN0aXR1dGlvbjogJW4gPT0gc2xpZGUgbnVtYmVyIC0tPg0KCQk8IS0tIHN1YnN0aXR1dGlvbjogJXQgPT0gdG90YWwgc2xpZGUgY291bnQgLS0+DQoJCTx1aXRleHQgbmFtZT0iU0NSVUJCQVJTVEFUVVNfU0xJREVJTkZPIiB2YWx1ZT0i2LTYsdmK2K3YqSAlbiAvICV0IHwgIi8+DQoJCTx1aXRleHQgbmFtZT0iU0NSVUJCQVJTVEFUVVNfU1RPUFBFRCIgdmFsdWU9ItmF2KrZiNmC2YEiLz4NCgkJPHVpdGV4dCBuYW1lPSJTQ1JVQkJBUlNUQVRVU19QTEFZSU5HIiB2YWx1ZT0i2YLZitivINin2YTYqti02LrZitmEIi8+DQoJCTx1aXRleHQgbmFtZT0iU0NSVUJCQVJTVEFUVVNfTk9BVURJTyIgdmFsdWU9ItmE2Kcg2YrZiNis2K8g2LXZiNiqIi8+DQoJCTx1aXRleHQgbmFtZT0iU0NSVUJCQVJTVEFUVVNfVklEUExBWUlORyIgdmFsdWU9Itin2YTZgdmK2K/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DQoJCTwhLS0gc3Vic3RpdHV0aW9uOiAlcyA9PSBzZWNvbmRzIHJlbWFpbmluZyAtLT4NCgkJPHVpdGV4dCBuYW1lPSJFTEFQU0VEIiB2YWx1ZT0iJW0g2K/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DQoJCTx1aXRleHQgbmFtZT0iVEFCX1FVSVoiIHZhbHVlPSLZhdiz2KfYqNmC2KkiLz4NCgkJPHVpdGV4dCBuYW1lPSJUQUJfT1VUTElORSIgdmFsdWU9ItmF2K7Yt9i3Ii8+DQoJCTx1aXRleHQgbmFtZT0iVEFCX1RIVU1CIiB2YWx1ZT0i2YXYtdi62ZHYsdipIi8+DQoJCTx1aXRleHQgbmFtZT0iVEFCX05PVEVTIiB2YWx1ZT0i2YXZhNin2K3YuNin2KoiLz4NCgkJPHVpdGV4dCBuYW1lPSJUQUJfU0VBUkNIIiB2YWx1ZT0i2KjYrdirIi8+DQoJCTx1aXRleHQgbmFtZT0iU0xJREVfSEVBRElORyIgdmFsdWU9Iti52YbZiNin2YYg2KfZhNi02LHZitit2KkgIi8+DQoJCTx1aXRleHQgbmFtZT0iRFVSQVRJT05fSEVBRElORyIgdmFsdWU9ItmF2K/YqSIvPg0KCQk8dWl0ZXh0IG5hbWU9IlNFQVJDSF9IRUFESU5HIiB2YWx1ZT0iOtin2YTYqNit2Ksg2LnZhiDZhti1Ii8+DQoJCTx1aXRleHQgbmFtZT0iVEhVTUJfSEVBRElORyIgdmFsdWU9Iti02LHZitit2KkiLz4NCgkJPHVpdGV4dCBuYW1lPSJUSFVNQl9JTkZPIiB2YWx1ZT0i2LnZhtmI2KfZhi/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DQoJCTx1aXRleHQgbmFtZT0iQ09VUlNFX1NUQVRVUyIgdmFsdWU9Itit2KfZhNipINin2YTZiNit2K/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Ysdis2Kkg2KfZhNmF2LPYrNmE2KkiLz4NCgkJPHVpdGV4dCBuYW1lPSJRVUlaUE9EX1FVSVpfUEFTU1NDT1JFIiB2YWx1ZT0iOtiv2LHYrNipINin2YTZhtis2KfYrSIvPg0KCQk8dWl0ZXh0IG5hbWU9IlFVSVpQT0RfUVVJWl9NQVhTQ09SRSIgdmFsdWU9IjrYp9mE2K/Ysdis2Kkg2KfZhNmC2LXZiNmJIi8+DQoJCTx1aXRleHQgbmFtZT0iUVVJWlBPRF9RVUVTQVRNUFRfU1RSIiB2YWx1ZT0i2KfZhNmF2K3Yp9mI2YTYqSAlbiDZhdmGICV0Ii8+DQoJCTx1aXRleHQgbmFtZT0iUVVJWlBPRF9RVUVTVFlQRV9TVFIiIHZhbHVlPSLYp9mE2YbZiNi5OiAlcyIvPg0KCQk8dWl0ZXh0IG5hbWU9IlFVSVpQT0RfUVVFU1RZUEVfR1JEIiB2YWx1ZT0i2KrZhSDYqti12K3Zitit2YciLz4NCgkJPHVpdGV4dCBuYW1lPSJRVUlaUE9EX1FVRVNUWVBFX1NWWSIgdmFsdWU9Itin2LPYqti32YTYp9i5Ii8+DQoJCTx1aXRleHQgbmFtZT0iUVVJWlBPRF9RVUlaQVRNUFRfSU5GIiB2YWx1ZT0i2YTYpyDZhtmH2KfYptmKIi8+DQoJCTx1aXRleHQgbmFtZT0iUVVJWlBPRF9RVUVTQVRNUFRfSU5GIiB2YWx1ZT0i2YTYpyDZhtmH2KfYptmKIi8+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ZitmIINmE2KrZhtiy2YrZhCDYo9it2K/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DQoJCTx1aXRleHQgbmFtZT0iTVVURSIgdmFsdWU9Iti12KfZhdiqIi8+DQoJCTx1aXRleHQgbmFtZT0iRE9DV1JBUF9USVRMRSIgdmFsdWU9Itin2YTZhdmE2YHYp9iqINin2YTZhdix2YHZgtipINmB2YogUHJlc2VudGVyIi8+DQoJCTx1aXRleHQgbmFtZT0iRE9DV1JBUF9NU0ciIHZhbHVlPSLYp9mE2K3Zgdi4INmB2Yog2KzZh9in2LIg2KfZhNmD2YXYqNmK2YjYqtixIi8+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S7mOODleOCoeOCpOODq+itpuWRiiIvPg0KCQk8dWl0ZXh0IG5hbWU9IkFUVEFDSE1FTlRfUFJFVklFV19XQVJOSU5HTVNHIiB2YWx1ZT0i5re75LuY44OV44Kh44Kk44Or44Gv44OX44Os44OT44Ol44O844Oi44O844OJ44Gn44Gv6ZaL44GN44G+44Gb44KT44CC44OR44OW44Oq44OD44K344Ol44KS5L2/55So44GX44Gm57WQ5p6c44KS6KGo56S644GX44Gm44GP44Gg44GV44GE44CCIi8+DQoJCTx1aXRleHQgbmFtZT0iQ09MTEFCX0xPQ0FMX1BMQVlCQUNLX01TRyIgdmFsdWU9IuOCs+ODs+ODhuODs+ODhOOBr+ODreODvOOCq+ODq+OBp+WGjeeUn+OBleOCjOOBpuOBhOOBvuOBmeOAguOBk+OBruODouODvOODieOBp+OBr+WFseWQjOS9nOalreOBp+OBjeOBvuOBm+OCk+OAgiIvPg0KCQk8dWl0ZXh0IG5hbWU9IkNPTExBQl9MT0NBTF9QTEFZQkFDS19USVRMRSIgdmFsdWU9IuODreODvOOCq+ODq+WGjeeUnyIvPg0KCQk8dWl0ZXh0IG5hbWU9IkNPTExBQl9MT0NBTF9QTEFZQkFDS0JUTiIgdmFsdWU9Ik9LIi8+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x1aXRleHQgbmFtZT0iQ09VUlNFX1NUQVRVUyIgdmFsdWU9IuODouOCuOODpeODvOODq+OCueODhuODvOOCv+OCuSIvPg0KCQk8dWl0ZXh0IG5hbWU9IlBBU1NFRF9TVFJJTkciIHZhbHVlPSLlkIjmoLwiLz4NCgkJPHVpdGV4dCBuYW1lPSJGQUlMRURfU1RSSU5HIiB2YWx1ZT0i5LiN5ZCI5qC8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ZIOyekeyXheydhCDsiJjtlontlaAg7IiYIOyXhuyKteuLiOuLpC4iLz4NCgkJPHVpdGV4dCBuYW1lPSJDT0xMQUJfTE9DQUxfUExBWUJBQ0tfVElUTEUiIHZhbHVlPSLroZzsu6wg7J6s7IOdIi8+DQoJCTx1aXRleHQgbmFtZT0iQ09MTEFCX0xPQ0FMX1BMQVlCQUNLQlROIiB2YWx1ZT0i7ZmV7J24Ii8+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DQoJCTx1aXRleHQgbmFtZT0iQ09MTEFCX0xPQ0FMX1BMQVlCQUNLQlROIiB2YWx1ZT0iT2siLz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DQoJCTx1aXRleHQgbmFtZT0iU0NSVUJCQVJTVEFUVVNfUExBWUlORyIgdmFsdWU9IlJlcHJvZHV6aW5kbyIvPg0KCQk8dWl0ZXh0IG5hbWU9IlNDUlVCQkFSU1RBVFVTX05PQVVESU8iIHZhbHVlPSJTZW0gw6F1ZGlvIi8+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DQoJCTx1aXRleHQgbmFtZT0iU0NSVUJCQVJTVEFUVVNfUkVWSUVXUVVJWiIgdmFsdWU9IlJldmlzYW5kbyBxdWVzdGlvbsOhcmlvIi8+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DQoJCTx1aXRleHQgbmFtZT0iVEFCX1FVSVoiIHZhbHVlPSJRdWVzdC4iLz4NCgkJPHVpdGV4dCBuYW1lPSJUQUJfT1VUTElORSIgdmFsdWU9IkVzcXVlbWEiLz4NCgkJPHVpdGV4dCBuYW1lPSJUQUJfVEhVTUIiIHZhbHVlPSJNaW5pIi8+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DQoJCTx1aXRleHQgbmFtZT0iQ09VUlNFX1NUQVRVUyIgdmFsdWU9IlN0YXR1cyBkbyBtw7NkdWxvIi8+DQoJCTx1aXRleHQgbmFtZT0iUEFTU0VEX1NUUklORyIgdmFsdWU9IkFwcm92YWRvIi8+DQoJCTx1aXRleHQgbmFtZT0iRkFJTEVEX1NUUklORyIgdmFsdWU9IlJlcHJvdmFkby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DQoJCTx1aXRleHQgbmFtZT0iQ09MTEFCX0xPQ0FMX1BMQVlCQUNLX01TRyIgdmFsdWU9IkNvbnRlbnQgaXMgYmVpbmcgcGxheWVkIGxvY2FsbHkuXG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TwvbGFuZ3VhZ2U+DQoJPGxhbmd1YWdlIGlkPSJjbiI+DQoJCTwhLS0gZm9ybWF0IGZvciB1aWZvbnQgdmFsdWUgaXMgImZvbnQsc2l6ZSxpc2JvbGQsaXNpdGFsaWMsaXNzaGFkb3dlZCIgLS0+DQoJCTx1aWZvbnQgbmFtZT0iRk9OVF9RVUlaWklORyIgdmFsdWU9IuWui+S9ky0xODAzMCwxMCxmYWxzZSxmYWxzZSxmYWxzZSIvPg0KCQk8dWlmb250IG5hbWU9IkZPTlRfU0NSVUJTVEFUVVMiIHZhbHVlPSLlrovkvZMtMTgwMzAsMTAsdHJ1ZSxmYWxzZSx0cnVlIi8+DQoJCTx1aWZvbnQgbmFtZT0iRk9OVF9TQ1JVQlRJTUUiIHZhbHVlPSLlrovkvZMtMTgwMzAsMTAsZmFsc2UsZmFsc2UsdHJ1ZSIvPg0KCQk8dWlmb250IG5hbWU9IkZPTlRfRUxBUFNFRFRJTUUiIHZhbHVlPSLlrovkvZMtMTgwMzAsMTAsdHJ1ZSxmYWxzZSx0cnVlIi8+DQoJCTx1aWZvbnQgbmFtZT0iRk9OVF9VVElMU01FTlUiIHZhbHVlPSLlrovkvZMtMTgwMzAsMTAsdHJ1ZSxmYWxzZSxmYWxzZSIvPg0KCQk8dWlmb250IG5hbWU9IkZPTlRfVEFCUyIgdmFsdWU9IuWui+S9ky0xODAzMCwxNCx0cnVlLGZhbHNlLHRydWUiLz4NCgkJPHVpZm9udCBuYW1lPSJGT05UX1BSRVNFTlRBVElPTk5BTUUiIHZhbHVlPSLlrovkvZMtMTgwMzAsMTQsZmFsc2UsZmFsc2UsdHJ1ZSIvPg0KCQk8dWlmb250IG5hbWU9IkZPTlRfUFJFU0VOVEVSTkFNRSIgdmFsdWU9IuWui+S9ky0xODAzMCwxNCx0cnVlLGZhbHNlLHRydWUiLz4NCgkJPHVpZm9udCBuYW1lPSJGT05UX1BSRVNFTlRFUlRJVExFIiB2YWx1ZT0i5a6L5L2TLTE4MDMwLDEzLGZhbHNlLGZhbHNlLHRydWUiLz4NCgkJPHVpZm9udCBuYW1lPSJGT05UX0JJT0JUTiIgdmFsdWU9IuWui+S9ky0xODAzMCwxMCxmYWxzZSxmYWxzZSx0cnVlIi8+DQoJCTx1aWZvbnQgbmFtZT0iRk9OVF9OT1RFUyIgdmFsdWU9IuWui+S9ky0xODAzMCwxMixmYWxzZSxmYWxzZSxmYWxzZSIvPg0KCQk8dWlmb250IG5hbWU9IkZPTlRfT1VUTElORSIgdmFsdWU9IuWui+S9ky0xODAzMCwxMixmYWxzZSxmYWxzZSx0cnVlIi8+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DQoJCTx1aWZvbnQgbmFtZT0iRk9OVF9MSVNUSEVBRElORyIgdmFsdWU9IuWui+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S9ky0xODAzMCwxMix0cnVlLGZhbHNlLHRydWUiLz4NCgkJPHVpZm9udCBuYW1lPSJGT05UX01TR0JPWF9NU0ciIHZhbHVlPSLlrovkvZMtMTgwMzAsMTIsZmFsc2UsZmFsc2UsdHJ1ZSIvPg0KCQk8dWlmb250IG5hbWU9IkZPTlRfTVNHQk9YX09QVElPTlMiIHZhbHVlPSLlrovkvZMtMTgwMzAsMTAsdHJ1ZSxmYWxzZSx0cnVlIi8+DQoJCTx1aWZvbnQgbmFtZT0iRk9OVF9RVUlaUE9EX1FVSVpfVElUTEUiIHZhbHVlPSLlrovkvZMtMTgwMzAsMTIsdHJ1ZSxmYWxzZSx0cnVlIi8+DQoJCTx1aWZvbnQgbmFtZT0iRk9OVF9RVUlaUE9EX1FVSVpfQVRURU1QVCIgdmFsdWU9IuWui+S9ky0xODAzMCwxMCxmYWxzZSxmYWxzZSx0cnVlIi8+DQoJCTx1aWZvbnQgbmFtZT0iRk9OVF9RVUlaUE9EX1FVSVpfQVRURU1QVF9WQUxVRSIgdmFsdWU9IuWui+S9ky0xODAzMCwxMCx0cnVlLGZhbHNlLHRydWUiLz4NCgkJPHVpZm9udCBuYW1lPSJGT05UX1FVSVpQT0RfUVVFU1RJT05fU0NPUkUiIHZhbHVlPSLlrovkvZMtMTgwMzAsMTAsZmFsc2UsZmFsc2UsdHJ1ZSIvPg0KCQk8dWlmb250IG5hbWU9IkZPTlRfUVVJWlBPRF9RVUVTVElPTl9TQ09SRV9WQUxVRSIgdmFsdWU9IuWui+S9ky0xODAzMCwxMCx0cnVlLGZhbHNlLHRydWUiLz4NCgkJPHVpZm9udCBuYW1lPSJGT05UX1FVSVpQT0RfUVVFU1RJT05fQVRURU1QVCIgdmFsdWU9IuWui+S9ky0xODAzMCwxMCxmYWxzZSxmYWxzZSx0cnVlIi8+DQoJCTx1aWZvbnQgbmFtZT0iRk9OVF9RVUlaUE9EX1FVRVNUSU9OX0FUVEVNUFRfVkFMVUUiIHZhbHVlPSLlrovkvZMtMTgwMzAsMTAsdHJ1ZSxmYWxzZSx0cnVlIi8+DQoJCTx1aWZvbnQgbmFtZT0iRk9OVF9RVUlaUE9EX1FVRVNUSU9OX1RBRyIgdmFsdWU9IuWui+S9ky0xODAzMCwxMix0cnVlLGZhbHNlLHRydWUiLz4NCgkJPHVpZm9udCBuYW1lPSJGT05UX1FVSVpQT0RfUVVJWl9RVUVTVElPTl9DT1VOVCIgdmFsdWU9IuWui+S9ky0xODAzMCwxMCxmYWxzZSxmYWxzZSx0cnVlIi8+DQoJCTx1aWZvbnQgbmFtZT0iRk9OVF9RVUlaUE9EX1FVSVpfUVVFU1RJT05fQ09VTlRfVkFMVUUiIHZhbHVlPSLlrovkvZMtMTgwMzAsMTAsdHJ1ZSxmYWxzZSx0cnVlIi8+DQoJCTx1aWZvbnQgbmFtZT0iRk9OVF9RVUlaUE9EX1FVSVpfUVVFU1RJT05fQVRURU1QVEVEIiB2YWx1ZT0i5a6L5L2TLTE4MDMwLDEwLGZhbHNlLGZhbHNlLHRydWUiLz4NCgkJPHVpZm9udCBuYW1lPSJGT05UX1FVSVpQT0RfUVVJWl9RVUVTVElPTl9BVFRFTVBURURfVkFMVUUiIHZhbHVlPSLlrovkvZMtMTgwMzAsMTAsdHJ1ZSxmYWxzZSx0cnVlIi8+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S9ky0xODAzMCwxMCx0cnVlLGZhbHNlLHRydWUiLz4NCgkJPHVpZm9udCBuYW1lPSJGT05UX1FVSVpQT0RfUVVJWl9NQVhTQ09SRSIgdmFsdWU9IuWui+S9ky0xODAzMCwxMCxmYWxzZSxmYWxzZSx0cnVlIi8+DQoJCTx1aWZvbnQgbmFtZT0iRk9OVF9RVUlaUE9EX1FVSVpfTUFYU0NPUkVfVkFMVUUiIHZhbHVlPSLlrovkvZMtMTgwMzAsMTAsdHJ1ZSxmYWxzZSx0cnVlIi8+DQoJCTx1aWZvbnQgbmFtZT0iRk9OVF9RVUlaUE9EX1FVSVpfUEFTU1NDT1JFIiB2YWx1ZT0i5a6L5L2TLTE4MDMwLDEwLGZhbHNlLGZhbHNlLHRydWUiLz4NCgkJPHVpZm9udCBuYW1lPSJGT05UX1FVSVpQT0RfUVVJWl9QQVNTU0NPUkVfVkFMVUUiIHZhbHVlPSLlrovkvZMtMTgwMzAsMTAsdHJ1ZSxmYWxzZSx0cnVlIi8+DQoJCTwhLS0gdWl0ZXh0IC0tPg0KCQk8IS0tIHN1YnN0aXR1dGlvbjogJW4gPT0gc2xpZGUgbnVtYmVyIC0t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DQoJCTx1aXRleHQgbmFtZT0iQ09MTEFCX0xPQ0FMX1BMQVlCQUNLX1RJVExFIiB2YWx1ZT0iTG9jYWwgUGxheWJhY2siLz4NCgkJPHVpdGV4dCBuYW1lPSJDT0xMQUJfTE9DQUxfUExBWUJBQ0tCVE4iIHZhbHVlPSJPayIvPg0KCQk8dWl0ZXh0IG5hbWU9IlVOTkFNRURTTElERVRJVExFIiB2YWx1ZT0i5bm754Gv54mHICVuIi8+DQoJCTwhLS0gc3Vic3RpdHV0aW9uOiAlbiA9PSBzbGlkZSBudW1iZXIgLS0+DQoJCTwhLS0gc3Vic3RpdHV0aW9uOiAldCA9PSB0b3RhbCBzbGlkZSBjb3VudCAtLT4NCgkJPHVpdGV4dCBuYW1lPSJTQ1JVQkJBUlNUQVRVU19TTElERUlORk8iIHZhbHVlPSLlubvnga/niYcgJW4gLyAldCB8ICIvPg0KCQk8dWl0ZXh0IG5hbWU9IlNDUlVCQkFSU1RBVFVTX1NUT1BQRUQiIHZhbHVlPSLlt7LlgZzmraIiLz4NCgkJPHVpdGV4dCBuYW1lPSJTQ1JVQkJBUlNUQVRVU19QTEFZSU5HIiB2YWx1ZT0i5q2j5Zyo5pKt5pS+Ii8+DQoJCTx1aXRleHQgbmFtZT0iU0NSVUJCQVJTVEFUVVNfTk9BVURJTyIgdmFsdWU9IuaXoOmfs+mikSIvPg0KCQk8dWl0ZXh0IG5hbWU9IlNDUlVCQkFSU1RBVFVTX1ZJRFBMQVlJTkciIHZhbHVlPSLop4bpopHmkq3mlL4iLz4NCgkJPHVpdGV4dCBuYW1lPSJTQ1JVQkJBUlNUQVRVU19MT0FESU5HIiB2YWx1ZT0i5q2j5Zyo6L295YWlIi8+DQoJCTx1aXRleHQgbmFtZT0iU0NSVUJCQVJTVEFUVVNfQlVGRkVSSU5HIiB2YWx1ZT0i5q2j5Zyo6L+b6KGM57yT5Yay5aSE55CGIi8+DQoJCTx1aXRleHQgbmFtZT0iU0NSVUJCQVJTVEFUVVNfUVVFU1RJT04iIHZhbHVlPSLlm57nrZTpl67popgiLz4NCgkJPHVpdGV4dCBuYW1lPSJTQ1JVQkJBUlNUQVRVU19SRVZJRVdRVUlaIiB2YWx1ZT0i5q2j5Zyo5a6h6ZiF5rWL6aqMIi8+DQoJCTwhLS0gc3Vic3RpdHV0aW9uOiAlbSA9PSBtaW51dGVzIHJlbWFpbmluZyAtLT4NCgkJPCEtLSBzdWJzdGl0dXRpb246ICVzID09IHNlY29uZHMgcmVtYWluaW5nIC0tPg0KCQk8dWl0ZXh0IG5hbWU9IkVMQVBTRUQiIHZhbHVlPSLliankvZkgJW0g5YiG6ZKfICVzIOenkiIvPg0KCQk8dWl0ZXh0IG5hbWU9Ik5PVEZPVU5EIiB2YWx1ZT0i5pyq5om+5Yiw5Lu75L2V5YaF5a65Ii8+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mqjCIvPg0KCQk8dWl0ZXh0IG5hbWU9IlRBQl9PVVRMSU5FIiB2YWx1ZT0i5aSn57qyIi8+DQoJCTx1aXRleHQgbmFtZT0iVEFCX1RIVU1CIiB2YWx1ZT0i57yp55Wl5Zu+Ii8+DQoJCTx1aXRleHQgbmFtZT0iVEFCX05PVEVTIiB2YWx1ZT0i5aSH5rOoIi8+DQoJCTx1aXRleHQgbmFtZT0iVEFCX1NFQVJDSCIgdmFsdWU9IuaQnOe0oiIvPg0KCQk8dWl0ZXh0IG5hbWU9IlNMSURFX0hFQURJTkciIHZhbHVlPSLlubvnga/niYfmoIfpopgiLz4NCgkJPHVpdGV4dCBuYW1lPSJEVVJBVElPTl9IRUFESU5HIiB2YWx1ZT0i5oyB57ut5pe26Ze0Ii8+DQoJCTx1aXRleHQgbmFtZT0iU0VBUkNIX0hFQURJTkciIHZhbHVlPSLmkJzntKLmlofmnKw6Ii8+DQoJCTx1aXRleHQgbmFtZT0iVEhVTUJfSEVBRElORyIgdmFsdWU9IuW5u+eBr+eJhyIvPg0KCQk8dWl0ZXh0IG5hbWU9IlRIVU1CX0lORk8iIHZhbHVlPSLlubvnga/niYfmoIfpopgv5oyB57ut5pe26Ze0Ii8+DQoJCTx1aXRleHQgbmFtZT0iQVRUQUNITkFNRV9IRUFESU5HIiB2YWx1ZT0i5paH5Lu25ZCNIi8+DQoJCTx1aXRleHQgbmFtZT0iQVRUQUNIU0laRV9IRUFESU5HIiB2YWx1ZT0i5aSn5bCPIi8+DQoJCTx1aXRleHQgbmFtZT0iU0xJREVfTk9URVMiIHZhbHVlPSLlubvnga/niYflpIfms6g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JPGxhbmd1YWdlIGlkPSJ0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x1aXRleHQgbmFtZT0iVU5OQU1FRFNMSURFVElUTEUiIHZhbHVlPSJTbGF5dCAlbiIvPg0KCQk8IS0tIHN1YnN0aXR1dGlvbjogJW4gPT0gc2xpZGUgbnVtYmVyIC0tPg0KCQk8IS0tIHN1YnN0aXR1dGlvbjogJXQgPT0gdG90YWwgc2xpZGUgY291bnQgLS0+DQoJCTx1aXRleHQgbmFtZT0iU0NSVUJCQVJTVEFUVVNfU0xJREVJTkZPIiB2YWx1ZT0iU2xheXQgJW4gLyAldCB8ICIvPg0KCQk8dWl0ZXh0IG5hbWU9IlNDUlVCQkFSU1RBVFVTX1NUT1BQRUQiIHZhbHVlPSJEdXJkdXJ1bGR1Ii8+DQoJCTx1aXRleHQgbmFtZT0iU0NSVUJCQVJTVEFUVVNfUExBWUlORyIgdmFsdWU9Ik95bmF0xLFsxLF5b3IiLz4NCgkJPHVpdGV4dCBuYW1lPSJTQ1JVQkJBUlNUQVRVU19OT0FVRElPIiB2YWx1ZT0iU2VzIFlvayIvPg0KCQk8dWl0ZXh0IG5hbWU9IlNDUlVCQkFSU1RBVFVTX1ZJRFBMQVlJTkciIHZhbHVlPSJWaWRlbyBPeW5hdMSxbMSxeW9yIi8+DQoJCTx1aXRleHQgbmFtZT0iU0NSVUJCQVJTVEFUVVNfTE9BRElORyIgdmFsdWU9IlnDvGtsZW5peW9yIi8+DQoJCTx1aXRleHQgbmFtZT0iU0NSVUJCQVJTVEFUVVNfQlVGRkVSSU5HIiB2YWx1ZT0iQXJhYmVsbGXEn2UgQWzEsW7EsXlvciIvPg0KCQk8dWl0ZXh0IG5hbWU9IlNDUlVCQkFSU1RBVFVTX1FVRVNUSU9OIiB2YWx1ZT0iU29ydXl1IFlhbsSxdGxhIi8+DQoJCTx1aXRleHQgbmFtZT0iU0NSVUJCQVJTVEFUVVNfUkVWSUVXUVVJWiIgdmFsdWU9IlPEsW5hdiDEsG5jZWxlbml5b3IiLz4NCgkJPCEtLSBzdWJzdGl0dXRpb246ICVtID09IG1pbnV0ZXMgcmVtYWluaW5nIC0tPg0KCQk8IS0tIHN1YnN0aXR1dGlvbjogJXMgPT0gc2Vjb25kcyByZW1haW5pbmcgLS0+DQoJCTx1aXRleHQgbmFtZT0iRUxBUFNFRCIgdmFsdWU9IiVtIERha2lrYSAlcyBTYW5peWUgS2FsZMSxIi8+DQoJCTx1aXRleHQgbmFtZT0iTk9URk9VTkQiIHZhbHVlPSJIZXJoYW5naSBCaXIgxZ5leSBCdWx1bm1hZMSxIi8+DQoJCTx1aXRleHQgbmFtZT0iQVRUQUNITUVOVFMiIHZhbHVlPSJFa2xlci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sSwcnRpYmF0Ii8+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PC9sYW5ndWFnZT4NCjwvY29uZmlndXJhdGlvbj4NCg=="/>
  <p:tag name="MMPROD_UIDATA" val="&lt;database version=&quot;11.0&quot;&gt;&lt;object type=&quot;1&quot; unique_id=&quot;10001&quot;&gt;&lt;property id=&quot;20141&quot; value=&quot;Male Reproductive Anatomy and Physiology&quot;/&gt;&lt;property id=&quot;20148&quot; value=&quot;5&quot;/&gt;&lt;property id=&quot;20184&quot; value=&quot;7&quot;/&gt;&lt;property id=&quot;20224&quot; value=&quot;C:\Users\cmand\OneDrive\Documents\My Adobe Presentations\Male Reproductive Anatomy and Physiology&quot;/&gt;&lt;property id=&quot;20226&quot; value=&quot;C:\Cynthia_Anderson\BIO_301\Cindy's Materials\Week 1\Male Reproductive Anatomy and Physiology.pptx&quot;/&gt;&lt;property id=&quot;20250&quot; value=&quot;8&quot;/&gt;&lt;property id=&quot;20251&quot; value=&quot;0&quot;/&gt;&lt;property id=&quot;20259&quot; value=&quot;0&quot;/&gt;&lt;property id=&quot;20263&quot; value=&quot;3&quot;/&gt;&lt;property id=&quot;20264&quot; value=&quot;1&quot;/&gt;&lt;object type=&quot;2&quot; unique_id=&quot;10069&quot;&gt;&lt;object type=&quot;3&quot; unique_id=&quot;10073&quot;&gt;&lt;property id=&quot;20148&quot; value=&quot;5&quot;/&gt;&lt;property id=&quot;20300&quot; value=&quot;Slide 2 - &amp;quot;DO YOU KNOW??&amp;quot;&quot;/&gt;&lt;property id=&quot;20307&quot; value=&quot;273&quot;/&gt;&lt;property id=&quot;20309&quot; value=&quot;-1&quot;/&gt;&lt;/object&gt;&lt;object type=&quot;3&quot; unique_id=&quot;10074&quot;&gt;&lt;property id=&quot;20148&quot; value=&quot;5&quot;/&gt;&lt;property id=&quot;20300&quot; value=&quot;Slide 3 - &amp;quot;I want to know!&amp;quot;&quot;/&gt;&lt;property id=&quot;20307&quot; value=&quot;275&quot;/&gt;&lt;property id=&quot;20309&quot; value=&quot;-1&quot;/&gt;&lt;/object&gt;&lt;object type=&quot;3&quot; unique_id=&quot;10087&quot;&gt;&lt;property id=&quot;20148&quot; value=&quot;5&quot;/&gt;&lt;property id=&quot;20300&quot; value=&quot;Slide 17 - &amp;quot;Sperm Production&amp;quot;&quot;/&gt;&lt;property id=&quot;20307&quot; value=&quot;279&quot;/&gt;&lt;property id=&quot;20309&quot; value=&quot;-1&quot;/&gt;&lt;/object&gt;&lt;object type=&quot;3&quot; unique_id=&quot;10097&quot;&gt;&lt;property id=&quot;20148&quot; value=&quot;5&quot;/&gt;&lt;property id=&quot;20300&quot; value=&quot;Slide 28 - &amp;quot;Courtesy of “Medical Videos” YouTube..&amp;quot;&quot;/&gt;&lt;property id=&quot;20307&quot; value=&quot;259&quot;/&gt;&lt;property id=&quot;20309&quot; value=&quot;-1&quot;/&gt;&lt;/object&gt;&lt;object type=&quot;3&quot; unique_id=&quot;10929&quot;&gt;&lt;property id=&quot;20148&quot; value=&quot;5&quot;/&gt;&lt;property id=&quot;20300&quot; value=&quot;Slide 1&quot;/&gt;&lt;property id=&quot;20307&quot; value=&quot;291&quot;/&gt;&lt;property id=&quot;20309&quot; value=&quot;-1&quot;/&gt;&lt;/object&gt;&lt;object type=&quot;3&quot; unique_id=&quot;11010&quot;&gt;&lt;property id=&quot;20148&quot; value=&quot;5&quot;/&gt;&lt;property id=&quot;20300&quot; value=&quot;Slide 29 - &amp;quot;The Male Reproductive Anatomy&amp;quot;&quot;/&gt;&lt;property id=&quot;20307&quot; value=&quot;292&quot;/&gt;&lt;property id=&quot;20309&quot; value=&quot;-1&quot;/&gt;&lt;/object&gt;&lt;object type=&quot;3&quot; unique_id=&quot;11160&quot;&gt;&lt;property id=&quot;20300&quot; value=&quot;Slide 22 - &amp;quot;Scenario Introduction Screen&amp;quot;&quot;/&gt;&lt;property id=&quot;20302&quot; value=&quot;1&quot;/&gt;&lt;property id=&quot;20307&quot; value=&quot;293&quot;/&gt;&lt;property id=&quot;20309&quot; value=&quot;-1&quot;/&gt;&lt;property id=&quot;20312&quot; value=&quot;1&quot;/&gt;&lt;/object&gt;&lt;object type=&quot;3&quot; unique_id=&quot;11161&quot;&gt;&lt;property id=&quot;20300&quot; value=&quot;Slide 23 - &amp;quot;Decision Screen&amp;quot;&quot;/&gt;&lt;property id=&quot;20307&quot; value=&quot;294&quot;/&gt;&lt;property id=&quot;20309&quot; value=&quot;-1&quot;/&gt;&lt;property id=&quot;20312&quot; value=&quot;1&quot;/&gt;&lt;/object&gt;&lt;object type=&quot;3&quot; unique_id=&quot;11162&quot;&gt;&lt;property id=&quot;20300&quot; value=&quot;Slide 24 - &amp;quot;Feedback Screen for Correct Option&amp;quot;&quot;/&gt;&lt;property id=&quot;20307&quot; value=&quot;295&quot;/&gt;&lt;property id=&quot;20309&quot; value=&quot;-1&quot;/&gt;&lt;property id=&quot;20312&quot; value=&quot;1&quot;/&gt;&lt;/object&gt;&lt;object type=&quot;3&quot; unique_id=&quot;11163&quot;&gt;&lt;property id=&quot;20300&quot; value=&quot;Slide 25 - &amp;quot;Feedback Screen for Partially Correct Option&amp;quot;&quot;/&gt;&lt;property id=&quot;20307&quot; value=&quot;296&quot;/&gt;&lt;property id=&quot;20309&quot; value=&quot;-1&quot;/&gt;&lt;property id=&quot;20312&quot; value=&quot;1&quot;/&gt;&lt;/object&gt;&lt;object type=&quot;3&quot; unique_id=&quot;11164&quot;&gt;&lt;property id=&quot;20300&quot; value=&quot;Slide 26 - &amp;quot;Feedback Screen for Incorrect Option&amp;quot;&quot;/&gt;&lt;property id=&quot;20307&quot; value=&quot;297&quot;/&gt;&lt;property id=&quot;20309&quot; value=&quot;-1&quot;/&gt;&lt;property id=&quot;20312&quot; value=&quot;1&quot;/&gt;&lt;/object&gt;&lt;object type=&quot;3&quot; unique_id=&quot;11165&quot;&gt;&lt;property id=&quot;20300&quot; value=&quot;Slide 27 - &amp;quot;Expert Advice&amp;quot;&quot;/&gt;&lt;property id=&quot;20307&quot; value=&quot;298&quot;/&gt;&lt;property id=&quot;20309&quot; value=&quot;-1&quot;/&gt;&lt;property id=&quot;20312&quot; value=&quot;1&quot;/&gt;&lt;/object&gt;&lt;object type=&quot;3&quot; unique_id=&quot;11196&quot;&gt;&lt;property id=&quot;20148&quot; value=&quot;5&quot;/&gt;&lt;property id=&quot;20300&quot; value=&quot;Slide 5 - &amp;quot;The Mighty Sperm&amp;quot;&quot;/&gt;&lt;property id=&quot;20307&quot; value=&quot;299&quot;/&gt;&lt;property id=&quot;20309&quot; value=&quot;-1&quot;/&gt;&lt;/object&gt;&lt;object type=&quot;3&quot; unique_id=&quot;11900&quot;&gt;&lt;property id=&quot;20148&quot; value=&quot;5&quot;/&gt;&lt;property id=&quot;20300&quot; value=&quot;Slide 6 - &amp;quot;What’s the Point of Sex  (biologically-speaking) ?&amp;quot;&quot;/&gt;&lt;property id=&quot;20307&quot; value=&quot;302&quot;/&gt;&lt;/object&gt;&lt;object type=&quot;3&quot; unique_id=&quot;11901&quot;&gt;&lt;property id=&quot;20148&quot; value=&quot;5&quot;/&gt;&lt;property id=&quot;20300&quot; value=&quot;Slide 7 - &amp;quot;The Gonads&amp;quot;&quot;/&gt;&lt;property id=&quot;20307&quot; value=&quot;303&quot;/&gt;&lt;/object&gt;&lt;object type=&quot;3&quot; unique_id=&quot;11902&quot;&gt;&lt;property id=&quot;20148&quot; value=&quot;5&quot;/&gt;&lt;property id=&quot;20300&quot; value=&quot;Slide 8 - &amp;quot;The Male External Genitalia&amp;quot;&quot;/&gt;&lt;property id=&quot;20307&quot; value=&quot;304&quot;/&gt;&lt;/object&gt;&lt;object type=&quot;3&quot; unique_id=&quot;11904&quot;&gt;&lt;property id=&quot;20148&quot; value=&quot;5&quot;/&gt;&lt;property id=&quot;20300&quot; value=&quot;Slide 11 - &amp;quot;The Penis&amp;quot;&quot;/&gt;&lt;property id=&quot;20307&quot; value=&quot;305&quot;/&gt;&lt;/object&gt;&lt;object type=&quot;3&quot; unique_id=&quot;11905&quot;&gt;&lt;property id=&quot;20148&quot; value=&quot;5&quot;/&gt;&lt;property id=&quot;20300&quot; value=&quot;Slide 30 - &amp;quot;External Male Genitalia&amp;quot;&quot;/&gt;&lt;property id=&quot;20307&quot; value=&quot;300&quot;/&gt;&lt;/object&gt;&lt;object type=&quot;3&quot; unique_id=&quot;11906&quot;&gt;&lt;property id=&quot;20148&quot; value=&quot;5&quot;/&gt;&lt;property id=&quot;20300&quot; value=&quot;Slide 31 - &amp;quot;External Male Genitalia&amp;quot;&quot;/&gt;&lt;property id=&quot;20307&quot; value=&quot;301&quot;/&gt;&lt;/object&gt;&lt;object type=&quot;3&quot; unique_id=&quot;12141&quot;&gt;&lt;property id=&quot;20148&quot; value=&quot;5&quot;/&gt;&lt;property id=&quot;20300&quot; value=&quot;Slide 9 - &amp;quot;The Scrotum&amp;quot;&quot;/&gt;&lt;property id=&quot;20307&quot; value=&quot;307&quot;/&gt;&lt;/object&gt;&lt;object type=&quot;3&quot; unique_id=&quot;12142&quot;&gt;&lt;property id=&quot;20148&quot; value=&quot;5&quot;/&gt;&lt;property id=&quot;20300&quot; value=&quot;Slide 10 - &amp;quot;The Scrotum&amp;quot;&quot;/&gt;&lt;property id=&quot;20307&quot; value=&quot;308&quot;/&gt;&lt;/object&gt;&lt;object type=&quot;3&quot; unique_id=&quot;12252&quot;&gt;&lt;property id=&quot;20148&quot; value=&quot;5&quot;/&gt;&lt;property id=&quot;20300&quot; value=&quot;Slide 12 - &amp;quot;Male Contraception&amp;quot;&quot;/&gt;&lt;property id=&quot;20307&quot; value=&quot;309&quot;/&gt;&lt;/object&gt;&lt;object type=&quot;3&quot; unique_id=&quot;12253&quot;&gt;&lt;property id=&quot;20148&quot; value=&quot;5&quot;/&gt;&lt;property id=&quot;20300&quot; value=&quot;Slide 13 - &amp;quot;Male Contraception – Outercourse&amp;quot;&quot;/&gt;&lt;property id=&quot;20307&quot; value=&quot;310&quot;/&gt;&lt;/object&gt;&lt;object type=&quot;3&quot; unique_id=&quot;12457&quot;&gt;&lt;property id=&quot;20148&quot; value=&quot;5&quot;/&gt;&lt;property id=&quot;20300&quot; value=&quot;Slide 16 - &amp;quot;Male Contraception – The Withdrawal Method&amp;quot;&quot;/&gt;&lt;property id=&quot;20307&quot; value=&quot;311&quot;/&gt;&lt;/object&gt;&lt;object type=&quot;3&quot; unique_id=&quot;12578&quot;&gt;&lt;property id=&quot;20148&quot; value=&quot;5&quot;/&gt;&lt;property id=&quot;20300&quot; value=&quot;Slide 4 - &amp;quot;Male Reproductive Strategies a short introduction from CRASHCOURSE via YOUTUBE  see more at https://www.youtube.com&quot;/&gt;&lt;property id=&quot;20307&quot; value=&quot;313&quot;/&gt;&lt;/object&gt;&lt;object type=&quot;3&quot; unique_id=&quot;12579&quot;&gt;&lt;property id=&quot;20148&quot; value=&quot;5&quot;/&gt;&lt;property id=&quot;20300&quot; value=&quot;Slide 14 - &amp;quot;Male Contraception – Condoms&amp;quot;&quot;/&gt;&lt;property id=&quot;20307&quot; value=&quot;312&quot;/&gt;&lt;/object&gt;&lt;object type=&quot;3&quot; unique_id=&quot;12804&quot;&gt;&lt;property id=&quot;20148&quot; value=&quot;5&quot;/&gt;&lt;property id=&quot;20300&quot; value=&quot;Slide 15 - &amp;quot;Male Contraception – Vasectomy&amp;quot;&quot;/&gt;&lt;property id=&quot;20307&quot; value=&quot;314&quot;/&gt;&lt;/object&gt;&lt;object type=&quot;3&quot; unique_id=&quot;12805&quot;&gt;&lt;property id=&quot;20148&quot; value=&quot;5&quot;/&gt;&lt;property id=&quot;20300&quot; value=&quot;Slide 19 - &amp;quot;The Adventure of the Sperm&amp;quot;&quot;/&gt;&lt;property id=&quot;20307&quot; value=&quot;315&quot;/&gt;&lt;/object&gt;&lt;object type=&quot;3&quot; unique_id=&quot;12908&quot;&gt;&lt;property id=&quot;20148&quot; value=&quot;5&quot;/&gt;&lt;property id=&quot;20300&quot; value=&quot;Slide 18 - &amp;quot;Sperm Facts – NBC News http://www.cbsnews.com/pictures/sperm-15-crazy-things-you-should-know/ &amp;quot;&quot;/&gt;&lt;property id=&quot;20307&quot; value=&quot;316&quot;/&gt;&lt;/object&gt;&lt;object type=&quot;3&quot; unique_id=&quot;12909&quot;&gt;&lt;property id=&quot;20148&quot; value=&quot;5&quot;/&gt;&lt;property id=&quot;20300&quot; value=&quot;Slide 20&quot;/&gt;&lt;property id=&quot;20307&quot; value=&quot;317&quot;/&gt;&lt;/object&gt;&lt;object type=&quot;3&quot; unique_id=&quot;12910&quot;&gt;&lt;property id=&quot;20148&quot; value=&quot;5&quot;/&gt;&lt;property id=&quot;20300&quot; value=&quot;Slide 21&quot;/&gt;&lt;property id=&quot;20307&quot; value=&quot;318&quot;/&gt;&lt;/object&gt;&lt;/object&gt;&lt;object type=&quot;8&quot; unique_id=&quot;10151&quot;&gt;&lt;/object&gt;&lt;object type=&quot;10&quot; unique_id=&quot;11483&quot;&gt;&lt;object type=&quot;11&quot; unique_id=&quot;11484&quot;&gt;&lt;/object&gt;&lt;object type=&quot;12&quot; unique_id=&quot;11594&quot;&gt;&lt;/object&gt;&lt;/object&gt;&lt;object type=&quot;4&quot; unique_id=&quot;11485&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4&quot;/&gt;&lt;lineCharCount val=&quot;18&quot;/&gt;&lt;lineCharCount val=&quot;21&quot;/&gt;&lt;lineCharCount val=&quot;22&quot;/&gt;&lt;lineCharCount val=&quot;21&quot;/&gt;&lt;lineCharCount val=&quot;21&quot;/&gt;&lt;lineCharCount val=&quot;19&quot;/&gt;&lt;lineCharCount val=&quot;23&quot;/&gt;&lt;lineCharCount val=&quot;21&quot;/&gt;&lt;lineCharCount val=&quot;20&quot;/&gt;&lt;lineCharCount val=&quot;21&quot;/&gt;&lt;lineCharCount val=&quot;18&quot;/&gt;&lt;lineCharCount val=&quot;23&quot;/&gt;&lt;lineCharCount val=&quot;14&quot;/&gt;&lt;lineCharCount val=&quot;21&quot;/&gt;&lt;lineCharCount val=&quot;22&quot;/&gt;&lt;lineCharCount val=&quot;16&quot;/&gt;&lt;lineCharCount val=&quot;17&quot;/&gt;&lt;lineCharCount val=&quot;22&quot;/&gt;&lt;lineCharCount val=&quot;20&quot;/&gt;&lt;lineCharCount val=&quot;20&quot;/&gt;&lt;lineCharCount val=&quot;23&quot;/&gt;&lt;lineCharCount val=&quot;15&quot;/&gt;&lt;lineCharCount val=&quot;17&quot;/&gt;&lt;lineCharCount val=&quot;8&quot;/&gt;&lt;/TableIndex&gt;&lt;/ShapeTextInfo&gt;"/>
  <p:tag name="HTML_SHAPEINFO" val="&lt;ThreeDShapeInfo&gt;&lt;uuid val=&quot;&quot;/&gt;&lt;isInvalidForFieldText val=&quot;0&quot;/&gt;&lt;Image&gt;&lt;filename val=&quot;C:\Users\cmand\AppData\Local\Temp\PR\data\asimages\{6F7A0F0B-966D-489E-AA86-5D1AC9A68114}_1.png&quot;/&gt;&lt;left val=&quot;974&quot;/&gt;&lt;top val=&quot;0&quot;/&gt;&lt;width val=&quot;152&quot;/&gt;&lt;height val=&quot;541&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HTML_SHAPEINFO" val="&lt;SlideThumbPath val=&quot;Slide1.PNG&quot;/&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9&quot;/&gt;&lt;lineCharCount val=&quot;23&quot;/&gt;&lt;/TableIndex&gt;&lt;/ShapeTextInfo&gt;"/>
  <p:tag name="PRESENTER_SHAPEINFO" val="&lt;ThreeDShapeInfo&gt;&lt;uuid val=&quot;{D46AFB0D-7A35-4B21-AECE-4B4F4B7261BB}&quot;/&gt;&lt;isInvalidForFieldText val=&quot;0&quot;/&gt;&lt;Image&gt;&lt;filename val=&quot;C:\Users\cmand\AppData\Local\Temp\PR\data\asimages\{D46AFB0D-7A35-4B21-AECE-4B4F4B7261BB}_1.png&quot;/&gt;&lt;left val=&quot;450&quot;/&gt;&lt;top val=&quot;231&quot;/&gt;&lt;width val=&quot;425&quot;/&gt;&lt;height val=&quot;111&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 name="PRESENTER_SHAPEINFO" val="&lt;ThreeDShapeInfo&gt;&lt;uuid val=&quot;{DDB4D7F5-4D7A-47EF-8D06-873BA622A333}&quot;/&gt;&lt;isInvalidForFieldText val=&quot;0&quot;/&gt;&lt;Image&gt;&lt;filename val=&quot;C:\Users\cmand\AppData\Local\Temp\PR\data\asimages\{DDB4D7F5-4D7A-47EF-8D06-873BA622A333}_1.png&quot;/&gt;&lt;left val=&quot;618&quot;/&gt;&lt;top val=&quot;456&quot;/&gt;&lt;width val=&quot;342&quot;/&gt;&lt;height val=&quot;89&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PRESENTER_SHAPEINFO" val="&lt;ThreeDShapeInfo&gt;&lt;uuid val=&quot;{377B267F-0BE6-495B-89F6-25EAA7C1E538}&quot;/&gt;&lt;isInvalidForFieldText val=&quot;0&quot;/&gt;&lt;Image&gt;&lt;filename val=&quot;C:\Users\cmand\AppData\Local\Temp\PR\data\asimages\{377B267F-0BE6-495B-89F6-25EAA7C1E538}_1.png&quot;/&gt;&lt;left val=&quot;618&quot;/&gt;&lt;top val=&quot;396&quot;/&gt;&lt;width val=&quot;342&quot;/&gt;&lt;height val=&quot;98&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PRESENTER_SHAPEINFO" val="&lt;ThreeDShapeInfo&gt;&lt;uuid val=&quot;{76D0E69F-18B8-4A84-B296-CC4674C1F7D0}&quot;/&gt;&lt;isInvalidForFieldText val=&quot;0&quot;/&gt;&lt;Image&gt;&lt;filename val=&quot;C:\Users\cmand\AppData\Local\Temp\PR\data\asimages\{76D0E69F-18B8-4A84-B296-CC4674C1F7D0}_1.png&quot;/&gt;&lt;left val=&quot;693&quot;/&gt;&lt;top val=&quot;344&quot;/&gt;&lt;width val=&quot;425&quot;/&gt;&lt;height val=&quot;89&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HTML_SHAPEINFO" val="&lt;SlideThumbPath val=&quot;Slide2.PNG&quot;/&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cmand\AppData\Local\Temp\PR\data\asimages\{9FC093A2-30C1-45F3-A4BD-55B078CC1263}_2.png&quot;/&gt;&lt;left val=&quot;65&quot;/&gt;&lt;top val=&quot;28&quot;/&gt;&lt;width val=&quot;828&quot;/&gt;&lt;height val=&quot;105&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24&quot;/&gt;&lt;lineCharCount val=&quot;21&quot;/&gt;&lt;lineCharCount val=&quot;24&quot;/&gt;&lt;lineCharCount val=&quot;21&quot;/&gt;&lt;lineCharCount val=&quot;21&quot;/&gt;&lt;lineCharCount val=&quot;1&quot;/&gt;&lt;lineCharCount val=&quot;23&quot;/&gt;&lt;lineCharCount val=&quot;23&quot;/&gt;&lt;lineCharCount val=&quot;19&quot;/&gt;&lt;lineCharCount val=&quot;11&quot;/&gt;&lt;lineCharCount val=&quot;1&quot;/&gt;&lt;/TableIndex&gt;&lt;/ShapeTextInfo&gt;"/>
  <p:tag name="PRESENTER_SHAPEINFO" val="&lt;ThreeDShapeInfo&gt;&lt;uuid val=&quot;{2C7C4F18-05A9-4A96-ACB6-DED9C96824F3}&quot;/&gt;&lt;isInvalidForFieldText val=&quot;0&quot;/&gt;&lt;Image&gt;&lt;filename val=&quot;C:\Users\cmand\AppData\Local\Temp\PR\data\asimages\{2C7C4F18-05A9-4A96-ACB6-DED9C96824F3}_2.png&quot;/&gt;&lt;left val=&quot;461&quot;/&gt;&lt;top val=&quot;127&quot;/&gt;&lt;width val=&quot;440&quot;/&gt;&lt;height val=&quot;420&quot;/&gt;&lt;hasText val=&quot;1&quot;/&gt;&lt;/Image&gt;&lt;/ThreeDShape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0&quot;/&gt;&lt;lineCharCount val=&quot;8&quot;/&gt;&lt;/TableIndex&gt;&lt;/ShapeTextInfo&gt;"/>
  <p:tag name="HTML_SHAPEINFO" val="&lt;ThreeDShapeInfo&gt;&lt;uuid val=&quot;&quot;/&gt;&lt;isInvalidForFieldText val=&quot;0&quot;/&gt;&lt;Image&gt;&lt;filename val=&quot;C:\Users\cmand\AppData\Local\Temp\PR\data\asimages\{D135AD1B-B808-41B3-8D12-FBC8BE641237}_2.png&quot;/&gt;&lt;left val=&quot;176&quot;/&gt;&lt;top val=&quot;102&quot;/&gt;&lt;width val=&quot;258&quot;/&gt;&lt;height val=&quot;161&quot;/&gt;&lt;hasText val=&quot;1&quot;/&gt;&lt;/Image&gt;&lt;/ThreeDShapeInfo&gt;"/>
</p:tagLst>
</file>

<file path=ppt/tags/tag23.xml><?xml version="1.0" encoding="utf-8"?>
<p:tagLst xmlns:a="http://schemas.openxmlformats.org/drawingml/2006/main" xmlns:r="http://schemas.openxmlformats.org/officeDocument/2006/relationships" xmlns:p="http://schemas.openxmlformats.org/presentationml/2006/main">
  <p:tag name="HTML_SHAPEINFO" val="&lt;SlideThumbPath val=&quot;Slide3.PNG&quot;/&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HTML_SHAPEINFO" val="&lt;ThreeDShapeInfo&gt;&lt;uuid val=&quot;&quot;/&gt;&lt;isInvalidForFieldText val=&quot;0&quot;/&gt;&lt;Image&gt;&lt;filename val=&quot;C:\Users\cmand\AppData\Local\Temp\PR\data\asimages\{7A1B265E-9761-48D4-B498-AD72C992EEF0}_3.png&quot;/&gt;&lt;left val=&quot;-161&quot;/&gt;&lt;top val=&quot;15&quot;/&gt;&lt;width val=&quot;828&quot;/&gt;&lt;height val=&quot;105&quot;/&gt;&lt;hasText val=&quot;1&quot;/&gt;&lt;/Image&gt;&lt;/ThreeDShape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15&quot;/&gt;&lt;lineCharCount val=&quot;20&quot;/&gt;&lt;lineCharCount val=&quot;11&quot;/&gt;&lt;/TableIndex&gt;&lt;/ShapeTextInfo&gt;"/>
  <p:tag name="HTML_SHAPEINFO" val="&lt;ThreeDShapeInfo&gt;&lt;uuid val=&quot;&quot;/&gt;&lt;isInvalidForFieldText val=&quot;0&quot;/&gt;&lt;Image&gt;&lt;filename val=&quot;C:\Users\cmand\AppData\Local\Temp\PR\data\asimages\{E01F6B7A-0117-4947-ABFB-9BC50D2C97FA}_3.png&quot;/&gt;&lt;left val=&quot;221&quot;/&gt;&lt;top val=&quot;120&quot;/&gt;&lt;width val=&quot;257&quot;/&gt;&lt;height val=&quot;164&quot;/&gt;&lt;hasText val=&quot;1&quot;/&gt;&lt;/Image&gt;&lt;/ThreeDShape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3&quot;/&gt;&lt;lineCharCount val=&quot;26&quot;/&gt;&lt;lineCharCount val=&quot;28&quot;/&gt;&lt;lineCharCount val=&quot;25&quot;/&gt;&lt;lineCharCount val=&quot;17&quot;/&gt;&lt;lineCharCount val=&quot;13&quot;/&gt;&lt;lineCharCount val=&quot;1&quot;/&gt;&lt;lineCharCount val=&quot;19&quot;/&gt;&lt;lineCharCount val=&quot;29&quot;/&gt;&lt;lineCharCount val=&quot;27&quot;/&gt;&lt;lineCharCount val=&quot;22&quot;/&gt;&lt;lineCharCount val=&quot;25&quot;/&gt;&lt;lineCharCount val=&quot;24&quot;/&gt;&lt;lineCharCount val=&quot;18&quot;/&gt;&lt;/TableIndex&gt;&lt;/ShapeTextInfo&gt;"/>
  <p:tag name="PRESENTER_SHAPEINFO" val="&lt;ThreeDShapeInfo&gt;&lt;uuid val=&quot;{B8053C89-1702-407F-AF65-2B5EFD70D433}&quot;/&gt;&lt;isInvalidForFieldText val=&quot;0&quot;/&gt;&lt;Image&gt;&lt;filename val=&quot;C:\Users\cmand\AppData\Local\Temp\PR\data\asimages\{B8053C89-1702-407F-AF65-2B5EFD70D433}_3.png&quot;/&gt;&lt;left val=&quot;465&quot;/&gt;&lt;top val=&quot;36&quot;/&gt;&lt;width val=&quot;484&quot;/&gt;&lt;height val=&quot;488&quot;/&gt;&lt;hasText val=&quot;1&quot;/&gt;&lt;/Image&gt;&lt;/ThreeDShapeInfo&gt;"/>
</p:tagLst>
</file>

<file path=ppt/tags/tag27.xml><?xml version="1.0" encoding="utf-8"?>
<p:tagLst xmlns:a="http://schemas.openxmlformats.org/drawingml/2006/main" xmlns:r="http://schemas.openxmlformats.org/officeDocument/2006/relationships" xmlns:p="http://schemas.openxmlformats.org/presentationml/2006/main">
  <p:tag name="HTML_SHAPEINFO" val="&lt;SlideThumbPath val=&quot;Slide4.PNG&quot;/&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HTML_SHAPEINFO" val="&lt;ThreeDShapeInfo&gt;&lt;uuid val=&quot;&quot;/&gt;&lt;isInvalidForFieldText val=&quot;0&quot;/&gt;&lt;Image&gt;&lt;filename val=&quot;C:\Users\cmand\AppData\Local\Temp\PR\data\asimages\{FD63434A-F0FC-4221-A9C7-D7CA3506946E}_4.png&quot;/&gt;&lt;left val=&quot;31&quot;/&gt;&lt;top val=&quot;48&quot;/&gt;&lt;width val=&quot;423&quot;/&gt;&lt;height val=&quot;133&quot;/&gt;&lt;hasText val=&quot;1&quot;/&gt;&lt;/Image&gt;&lt;/ThreeDShape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30&quot;/&gt;&lt;lineCharCount val=&quot;9&quot;/&gt;&lt;lineCharCount val=&quot;32&quot;/&gt;&lt;lineCharCount val=&quot;20&quot;/&gt;&lt;lineCharCount val=&quot;32&quot;/&gt;&lt;lineCharCount val=&quot;27&quot;/&gt;&lt;/TableIndex&gt;&lt;/ShapeTextInfo&gt;"/>
  <p:tag name="PRESENTER_SHAPEINFO" val="&lt;ThreeDShapeInfo&gt;&lt;uuid val=&quot;{41E6C6D4-95FA-463C-9CDB-F427DC0A19A3}&quot;/&gt;&lt;isInvalidForFieldText val=&quot;0&quot;/&gt;&lt;Image&gt;&lt;filename val=&quot;C:\Users\cmand\AppData\Local\Temp\PR\data\asimages\{41E6C6D4-95FA-463C-9CDB-F427DC0A19A3}_4.png&quot;/&gt;&lt;left val=&quot;46&quot;/&gt;&lt;top val=&quot;186&quot;/&gt;&lt;width val=&quot;421&quot;/&gt;&lt;height val=&quot;304&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HTML_SHAPEINFO" val="&lt;SlideThumbPath val=&quot;Slide5.PNG&quot;/&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HTML_SHAPEINFO" val="&lt;ThreeDShapeInfo&gt;&lt;uuid val=&quot;&quot;/&gt;&lt;isInvalidForFieldText val=&quot;0&quot;/&gt;&lt;Image&gt;&lt;filename val=&quot;C:\Users\cmand\AppData\Local\Temp\PR\data\asimages\{B50ED839-C13C-4EA6-8CF4-0640C3A8ACF5}_5.png&quot;/&gt;&lt;left val=&quot;590&quot;/&gt;&lt;top val=&quot;17&quot;/&gt;&lt;width val=&quot;368&quot;/&gt;&lt;height val=&quot;105&quot;/&gt;&lt;hasText val=&quot;1&quot;/&gt;&lt;/Image&gt;&lt;/ThreeDShape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15&quot;/&gt;&lt;lineCharCount val=&quot;20&quot;/&gt;&lt;lineCharCount val=&quot;11&quot;/&gt;&lt;/TableIndex&gt;&lt;/ShapeTextInfo&gt;"/>
  <p:tag name="HTML_SHAPEINFO" val="&lt;ThreeDShapeInfo&gt;&lt;uuid val=&quot;&quot;/&gt;&lt;isInvalidForFieldText val=&quot;0&quot;/&gt;&lt;Image&gt;&lt;filename val=&quot;C:\Users\cmand\AppData\Local\Temp\PR\data\asimages\{1B98121D-5F09-43CD-B377-4D3FAE599103}_5.png&quot;/&gt;&lt;left val=&quot;221&quot;/&gt;&lt;top val=&quot;120&quot;/&gt;&lt;width val=&quot;257&quot;/&gt;&lt;height val=&quot;165&quot;/&gt;&lt;hasText val=&quot;1&quot;/&gt;&lt;/Image&gt;&lt;/ThreeDShape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3&quot;/&gt;&lt;lineCharCount val=&quot;21&quot;/&gt;&lt;lineCharCount val=&quot;11&quot;/&gt;&lt;lineCharCount val=&quot;18&quot;/&gt;&lt;lineCharCount val=&quot;12&quot;/&gt;&lt;lineCharCount val=&quot;9&quot;/&gt;&lt;lineCharCount val=&quot;16&quot;/&gt;&lt;lineCharCount val=&quot;16&quot;/&gt;&lt;lineCharCount val=&quot;11&quot;/&gt;&lt;lineCharCount val=&quot;15&quot;/&gt;&lt;lineCharCount val=&quot;16&quot;/&gt;&lt;lineCharCount val=&quot;11&quot;/&gt;&lt;lineCharCount val=&quot;10&quot;/&gt;&lt;lineCharCount val=&quot;12&quot;/&gt;&lt;/TableIndex&gt;&lt;/ShapeTextInfo&gt;"/>
  <p:tag name="PRESENTER_SHAPEINFO" val="&lt;ThreeDShapeInfo&gt;&lt;uuid val=&quot;{1E4D4FA6-1A65-42BE-8CE9-7604E96E2C8B}&quot;/&gt;&lt;isInvalidForFieldText val=&quot;0&quot;/&gt;&lt;Image&gt;&lt;filename val=&quot;C:\Users\cmand\AppData\Local\Temp\PR\data\asimages\{1E4D4FA6-1A65-42BE-8CE9-7604E96E2C8B}_5.png&quot;/&gt;&lt;left val=&quot;634&quot;/&gt;&lt;top val=&quot;118&quot;/&gt;&lt;width val=&quot;294&quot;/&gt;&lt;height val=&quot;399&quot;/&gt;&lt;hasText val=&quot;1&quot;/&gt;&lt;/Image&gt;&lt;/ThreeDShape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2&quot;/&gt;&lt;/TableIndex&gt;&lt;/ShapeTextInfo&gt;"/>
  <p:tag name="PRESENTER_SHAPEINFO" val="&lt;ThreeDShapeInfo&gt;&lt;uuid val=&quot;{DEA796B5-098B-4650-A01C-BAE4596A8FD0}&quot;/&gt;&lt;isInvalidForFieldText val=&quot;0&quot;/&gt;&lt;Image&gt;&lt;filename val=&quot;C:\Users\cmand\AppData\Local\Temp\PR\data\asimages\{DEA796B5-098B-4650-A01C-BAE4596A8FD0}_5.png&quot;/&gt;&lt;left val=&quot;104&quot;/&gt;&lt;top val=&quot;21&quot;/&gt;&lt;width val=&quot;375&quot;/&gt;&lt;height val=&quot;41&quot;/&gt;&lt;hasText val=&quot;1&quot;/&gt;&lt;/Image&gt;&lt;/ThreeDShape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8&quot;/&gt;&lt;/TableIndex&gt;&lt;/ShapeTextInfo&gt;"/>
  <p:tag name="HTML_SHAPEINFO" val="&lt;ThreeDShapeInfo&gt;&lt;uuid val=&quot;&quot;/&gt;&lt;isInvalidForFieldText val=&quot;0&quot;/&gt;&lt;Image&gt;&lt;filename val=&quot;C:\Users\cmand\AppData\Local\Temp\PR\data\asimages\{DC00B2FC-4451-4216-9701-40B57A5F6BD8}_5.png&quot;/&gt;&lt;left val=&quot;47&quot;/&gt;&lt;top val=&quot;497&quot;/&gt;&lt;width val=&quot;935&quot;/&gt;&lt;height val=&quot;39&quot;/&gt;&lt;hasText val=&quot;1&quot;/&gt;&lt;/Image&gt;&lt;/ThreeDShapeInfo&gt;"/>
</p:tagLst>
</file>

<file path=ppt/tags/tag36.xml><?xml version="1.0" encoding="utf-8"?>
<p:tagLst xmlns:a="http://schemas.openxmlformats.org/drawingml/2006/main" xmlns:r="http://schemas.openxmlformats.org/officeDocument/2006/relationships" xmlns:p="http://schemas.openxmlformats.org/presentationml/2006/main">
  <p:tag name="HTML_SHAPEINFO" val="&lt;SlideThumbPath val=&quot;Slide12.PNG&quot;/&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8&quot;/&gt;&lt;/TableIndex&gt;&lt;/ShapeTextInfo&gt;"/>
  <p:tag name="HTML_SHAPEINFO" val="&lt;ThreeDShapeInfo&gt;&lt;uuid val=&quot;&quot;/&gt;&lt;isInvalidForFieldText val=&quot;0&quot;/&gt;&lt;Image&gt;&lt;filename val=&quot;C:\Users\cmand\AppData\Local\Temp\PR\data\asimages\{7E733DE2-2CE1-404A-B644-A485D43D1ABF}_12.png&quot;/&gt;&lt;left val=&quot;65&quot;/&gt;&lt;top val=&quot;28&quot;/&gt;&lt;width val=&quot;828&quot;/&gt;&lt;height val=&quot;105&quot;/&gt;&lt;hasText val=&quot;1&quot;/&gt;&lt;/Image&gt;&lt;/ThreeDShape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3&quot;/&gt;&lt;/TableIndex&gt;&lt;/ShapeTextInfo&gt;"/>
  <p:tag name="HTML_SHAPEINFO" val="&lt;ThreeDShapeInfo&gt;&lt;uuid val=&quot;&quot;/&gt;&lt;isInvalidForFieldText val=&quot;0&quot;/&gt;&lt;Image&gt;&lt;filename val=&quot;C:\Users\cmand\AppData\Local\Temp\PR\data\asimages\{EFC9E356-D12D-4655-81A8-3A499847ADDC}_12.png&quot;/&gt;&lt;left val=&quot;246&quot;/&gt;&lt;top val=&quot;11&quot;/&gt;&lt;width val=&quot;391&quot;/&gt;&lt;height val=&quot;38&quot;/&gt;&lt;hasText val=&quot;1&quot;/&gt;&lt;/Image&gt;&lt;/ThreeDShapeInfo&gt;"/>
</p:tagLst>
</file>

<file path=ppt/tags/tag39.xml><?xml version="1.0" encoding="utf-8"?>
<p:tagLst xmlns:a="http://schemas.openxmlformats.org/drawingml/2006/main" xmlns:r="http://schemas.openxmlformats.org/officeDocument/2006/relationships" xmlns:p="http://schemas.openxmlformats.org/presentationml/2006/main">
  <p:tag name="HTML_SHAPEINFO" val="&lt;SlideThumbPath val=&quot;Slide13.PNG&quot;/&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 name="HTML_SHAPEINFO" val="&lt;ThreeDShapeInfo&gt;&lt;uuid val=&quot;&quot;/&gt;&lt;isInvalidForFieldText val=&quot;0&quot;/&gt;&lt;Image&gt;&lt;filename val=&quot;C:\Users\cmand\AppData\Local\Temp\PR\data\asimages\{825281AA-3ED0-4310-B7B6-2BFE436F1CCB}_13.png&quot;/&gt;&lt;left val=&quot;152&quot;/&gt;&lt;top val=&quot;-7&quot;/&gt;&lt;width val=&quot;765&quot;/&gt;&lt;height val=&quot;85&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1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rink_Picture_Circle_With_Text_16x9.potx" id="{C021339F-1823-418E-B0B9-6EDA537E692C}" vid="{32052CD9-B4FD-4616-8D17-95DDB2E237EF}"/>
    </a:ext>
  </a:extLst>
</a:theme>
</file>

<file path=ppt/theme/theme2.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6429</TotalTime>
  <Words>2379</Words>
  <Application>Microsoft Office PowerPoint</Application>
  <PresentationFormat>Widescreen</PresentationFormat>
  <Paragraphs>249</Paragraphs>
  <Slides>65</Slides>
  <Notes>6</Notes>
  <HiddenSlides>0</HiddenSlides>
  <MMClips>4</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65</vt:i4>
      </vt:variant>
    </vt:vector>
  </HeadingPairs>
  <TitlesOfParts>
    <vt:vector size="87" baseType="lpstr">
      <vt:lpstr>Adobe Caslon Pro Bold</vt:lpstr>
      <vt:lpstr>Aharoni</vt:lpstr>
      <vt:lpstr>Algerian</vt:lpstr>
      <vt:lpstr>AR BERKLEY</vt:lpstr>
      <vt:lpstr>AR CHRISTY</vt:lpstr>
      <vt:lpstr>AR DARLING</vt:lpstr>
      <vt:lpstr>AR ESSENCE</vt:lpstr>
      <vt:lpstr>AR HERMANN</vt:lpstr>
      <vt:lpstr>AR JULIAN</vt:lpstr>
      <vt:lpstr>Arial</vt:lpstr>
      <vt:lpstr>Arial Black</vt:lpstr>
      <vt:lpstr>Calibri</vt:lpstr>
      <vt:lpstr>Calibri Light</vt:lpstr>
      <vt:lpstr>Cooper Black</vt:lpstr>
      <vt:lpstr>Franklin Gothic Heavy</vt:lpstr>
      <vt:lpstr>French Script MT</vt:lpstr>
      <vt:lpstr>Snap ITC</vt:lpstr>
      <vt:lpstr>Symbol</vt:lpstr>
      <vt:lpstr>Times</vt:lpstr>
      <vt:lpstr>1_Office Theme</vt:lpstr>
      <vt:lpstr>Office Theme</vt:lpstr>
      <vt:lpstr>2_Office Theme</vt:lpstr>
      <vt:lpstr>PowerPoint Presentation</vt:lpstr>
      <vt:lpstr>DO YOU KNOW??</vt:lpstr>
      <vt:lpstr>I want to know!</vt:lpstr>
      <vt:lpstr>Male Reproductive Strategies a short introduction from CRASHCOURSE via YOUTUBE  see more at https://www.youtube.com/watch?v=-XQcnO4iX_U </vt:lpstr>
      <vt:lpstr>The Mighty Sperm</vt:lpstr>
      <vt:lpstr>What’s the Point of Sex  (biologically-speaking) ?</vt:lpstr>
      <vt:lpstr>The Gonads</vt:lpstr>
      <vt:lpstr>The Male External Genitalia</vt:lpstr>
      <vt:lpstr>The Scrotum</vt:lpstr>
      <vt:lpstr>The Scrotum</vt:lpstr>
      <vt:lpstr>PowerPoint Presentation</vt:lpstr>
      <vt:lpstr>The Penis</vt:lpstr>
      <vt:lpstr>Sperm Facts – NBC News http://www.cbsnews.com/pictures/sperm-15-crazy-things-you-should-know/ </vt:lpstr>
      <vt:lpstr>Sperm Production</vt:lpstr>
      <vt:lpstr>The Adventure of the Sperm</vt:lpstr>
      <vt:lpstr>PowerPoint Presentation</vt:lpstr>
      <vt:lpstr>PowerPoint Presentation</vt:lpstr>
      <vt:lpstr>Courtesy of “Medical Videos” YouTube..</vt:lpstr>
      <vt:lpstr>The Male Reproductive Anatomy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want to know!</vt:lpstr>
      <vt:lpstr>The Ovary</vt:lpstr>
      <vt:lpstr>The Ovary</vt:lpstr>
      <vt:lpstr>The Ovary</vt:lpstr>
      <vt:lpstr>PowerPoint Presentation</vt:lpstr>
      <vt:lpstr>Fertility Window</vt:lpstr>
      <vt:lpstr>Fertility Window</vt:lpstr>
      <vt:lpstr>PowerPoint Presentation</vt:lpstr>
      <vt:lpstr>PowerPoint Presentation</vt:lpstr>
      <vt:lpstr>PowerPoint Presentation</vt:lpstr>
      <vt:lpstr> The Fallopian      Tubes</vt:lpstr>
      <vt:lpstr> The Fallopian      Tubes</vt:lpstr>
      <vt:lpstr> The Fallopian      Tubes</vt:lpstr>
      <vt:lpstr>PowerPoint Presentation</vt:lpstr>
      <vt:lpstr>PowerPoint Presentation</vt:lpstr>
      <vt:lpstr>PowerPoint Presentation</vt:lpstr>
      <vt:lpstr>PowerPoint Presentation</vt:lpstr>
      <vt:lpstr> The Menstrual Cycle</vt:lpstr>
      <vt:lpstr> The Menstrual Cycle</vt:lpstr>
      <vt:lpstr> The Menstrual Cycle</vt:lpstr>
      <vt:lpstr>The Uterus</vt:lpstr>
      <vt:lpstr>The Cervix</vt:lpstr>
      <vt:lpstr>The Vagina</vt:lpstr>
      <vt:lpstr>A Tour of the Outer Reproductive Anatomy!</vt:lpstr>
      <vt:lpstr>A Tour of the Outer Reproductive Anatomy!</vt:lpstr>
      <vt:lpstr>A Tour of the Outer Reproductive Anatomy!</vt:lpstr>
      <vt:lpstr>A Tour of the Outer Reproductive Anatomy!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Fertility</dc:title>
  <dc:creator>Cynthia Anderson Sanchez</dc:creator>
  <cp:lastModifiedBy>Cynthia Anderson</cp:lastModifiedBy>
  <cp:revision>138</cp:revision>
  <dcterms:created xsi:type="dcterms:W3CDTF">2016-11-30T05:04:54Z</dcterms:created>
  <dcterms:modified xsi:type="dcterms:W3CDTF">2018-05-04T18:24:43Z</dcterms:modified>
</cp:coreProperties>
</file>