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80" r:id="rId11"/>
    <p:sldId id="281" r:id="rId12"/>
    <p:sldId id="282" r:id="rId13"/>
    <p:sldId id="285" r:id="rId14"/>
    <p:sldId id="286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4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2" y="5367528"/>
            <a:ext cx="9161145" cy="1490980"/>
          </a:xfrm>
          <a:custGeom>
            <a:avLst/>
            <a:gdLst/>
            <a:ahLst/>
            <a:cxnLst/>
            <a:rect l="l" t="t" r="r" b="b"/>
            <a:pathLst>
              <a:path w="9161145" h="1490979">
                <a:moveTo>
                  <a:pt x="9160776" y="0"/>
                </a:moveTo>
                <a:lnTo>
                  <a:pt x="0" y="0"/>
                </a:lnTo>
                <a:lnTo>
                  <a:pt x="0" y="1490472"/>
                </a:lnTo>
                <a:lnTo>
                  <a:pt x="8470671" y="1490472"/>
                </a:lnTo>
                <a:lnTo>
                  <a:pt x="9160776" y="0"/>
                </a:lnTo>
                <a:close/>
              </a:path>
            </a:pathLst>
          </a:custGeom>
          <a:solidFill>
            <a:srgbClr val="7E7E7E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5249" y="2009710"/>
            <a:ext cx="5361501" cy="1286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4631" y="470916"/>
            <a:ext cx="4380230" cy="5892165"/>
          </a:xfrm>
          <a:custGeom>
            <a:avLst/>
            <a:gdLst/>
            <a:ahLst/>
            <a:cxnLst/>
            <a:rect l="l" t="t" r="r" b="b"/>
            <a:pathLst>
              <a:path w="4380230" h="5892165">
                <a:moveTo>
                  <a:pt x="4156646" y="0"/>
                </a:moveTo>
                <a:lnTo>
                  <a:pt x="0" y="0"/>
                </a:lnTo>
                <a:lnTo>
                  <a:pt x="0" y="5891784"/>
                </a:lnTo>
                <a:lnTo>
                  <a:pt x="4158145" y="5891784"/>
                </a:lnTo>
                <a:lnTo>
                  <a:pt x="4165498" y="5844146"/>
                </a:lnTo>
                <a:lnTo>
                  <a:pt x="4176788" y="5767870"/>
                </a:lnTo>
                <a:lnTo>
                  <a:pt x="4188701" y="5677077"/>
                </a:lnTo>
                <a:lnTo>
                  <a:pt x="4202963" y="5569331"/>
                </a:lnTo>
                <a:lnTo>
                  <a:pt x="4218012" y="5450078"/>
                </a:lnTo>
                <a:lnTo>
                  <a:pt x="4233849" y="5315686"/>
                </a:lnTo>
                <a:lnTo>
                  <a:pt x="4250626" y="5169204"/>
                </a:lnTo>
                <a:lnTo>
                  <a:pt x="4267403" y="5009997"/>
                </a:lnTo>
                <a:lnTo>
                  <a:pt x="4284497" y="4840503"/>
                </a:lnTo>
                <a:lnTo>
                  <a:pt x="4300334" y="4657686"/>
                </a:lnTo>
                <a:lnTo>
                  <a:pt x="4315536" y="4466412"/>
                </a:lnTo>
                <a:lnTo>
                  <a:pt x="4329341" y="4264228"/>
                </a:lnTo>
                <a:lnTo>
                  <a:pt x="4342511" y="4053573"/>
                </a:lnTo>
                <a:lnTo>
                  <a:pt x="4354893" y="3833837"/>
                </a:lnTo>
                <a:lnTo>
                  <a:pt x="4359275" y="3721239"/>
                </a:lnTo>
                <a:lnTo>
                  <a:pt x="4364139" y="3606228"/>
                </a:lnTo>
                <a:lnTo>
                  <a:pt x="4368685" y="3489401"/>
                </a:lnTo>
                <a:lnTo>
                  <a:pt x="4371670" y="3371964"/>
                </a:lnTo>
                <a:lnTo>
                  <a:pt x="4374337" y="3252101"/>
                </a:lnTo>
                <a:lnTo>
                  <a:pt x="4377156" y="3131045"/>
                </a:lnTo>
                <a:lnTo>
                  <a:pt x="4379036" y="3007550"/>
                </a:lnTo>
                <a:lnTo>
                  <a:pt x="4379036" y="2882849"/>
                </a:lnTo>
                <a:lnTo>
                  <a:pt x="4379976" y="2756941"/>
                </a:lnTo>
                <a:lnTo>
                  <a:pt x="4379036" y="2629827"/>
                </a:lnTo>
                <a:lnTo>
                  <a:pt x="4377156" y="2500884"/>
                </a:lnTo>
                <a:lnTo>
                  <a:pt x="4375429" y="2371953"/>
                </a:lnTo>
                <a:lnTo>
                  <a:pt x="4371670" y="2241194"/>
                </a:lnTo>
                <a:lnTo>
                  <a:pt x="4367745" y="2109241"/>
                </a:lnTo>
                <a:lnTo>
                  <a:pt x="4363199" y="1977275"/>
                </a:lnTo>
                <a:lnTo>
                  <a:pt x="4356773" y="1844103"/>
                </a:lnTo>
                <a:lnTo>
                  <a:pt x="4349089" y="1709712"/>
                </a:lnTo>
                <a:lnTo>
                  <a:pt x="4341723" y="1574723"/>
                </a:lnTo>
                <a:lnTo>
                  <a:pt x="4332312" y="1439735"/>
                </a:lnTo>
                <a:lnTo>
                  <a:pt x="4321022" y="1302931"/>
                </a:lnTo>
                <a:lnTo>
                  <a:pt x="4309732" y="1167942"/>
                </a:lnTo>
                <a:lnTo>
                  <a:pt x="4296727" y="1030528"/>
                </a:lnTo>
                <a:lnTo>
                  <a:pt x="4282452" y="892517"/>
                </a:lnTo>
                <a:lnTo>
                  <a:pt x="4267403" y="756310"/>
                </a:lnTo>
                <a:lnTo>
                  <a:pt x="4249851" y="618299"/>
                </a:lnTo>
                <a:lnTo>
                  <a:pt x="4231030" y="480885"/>
                </a:lnTo>
                <a:lnTo>
                  <a:pt x="4212374" y="342874"/>
                </a:lnTo>
                <a:lnTo>
                  <a:pt x="4190580" y="205460"/>
                </a:lnTo>
                <a:lnTo>
                  <a:pt x="4168317" y="68656"/>
                </a:lnTo>
                <a:lnTo>
                  <a:pt x="415664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772" y="449580"/>
            <a:ext cx="11268455" cy="3918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2234" y="1894586"/>
            <a:ext cx="5767070" cy="275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5366" y="2005564"/>
            <a:ext cx="3488690" cy="30619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 </a:t>
            </a:r>
            <a:r>
              <a:rPr sz="60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es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60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6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at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6000" b="0" spc="1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y  </a:t>
            </a:r>
            <a:r>
              <a:rPr sz="6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System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SCIENTIST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CINDY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172200" cy="6858000"/>
          </a:xfrm>
          <a:custGeom>
            <a:avLst/>
            <a:gdLst/>
            <a:ahLst/>
            <a:cxnLst/>
            <a:rect l="l" t="t" r="r" b="b"/>
            <a:pathLst>
              <a:path w="6172200" h="6858000">
                <a:moveTo>
                  <a:pt x="6103137" y="0"/>
                </a:moveTo>
                <a:lnTo>
                  <a:pt x="0" y="0"/>
                </a:lnTo>
                <a:lnTo>
                  <a:pt x="0" y="6858000"/>
                </a:lnTo>
                <a:lnTo>
                  <a:pt x="2764599" y="6858000"/>
                </a:lnTo>
                <a:lnTo>
                  <a:pt x="2896400" y="6782206"/>
                </a:lnTo>
                <a:lnTo>
                  <a:pt x="2977851" y="6731923"/>
                </a:lnTo>
                <a:lnTo>
                  <a:pt x="3058537" y="6680532"/>
                </a:lnTo>
                <a:lnTo>
                  <a:pt x="3098589" y="6654424"/>
                </a:lnTo>
                <a:lnTo>
                  <a:pt x="3138447" y="6628043"/>
                </a:lnTo>
                <a:lnTo>
                  <a:pt x="3178107" y="6601391"/>
                </a:lnTo>
                <a:lnTo>
                  <a:pt x="3217570" y="6574468"/>
                </a:lnTo>
                <a:lnTo>
                  <a:pt x="3256834" y="6547277"/>
                </a:lnTo>
                <a:lnTo>
                  <a:pt x="3295897" y="6519817"/>
                </a:lnTo>
                <a:lnTo>
                  <a:pt x="3334758" y="6492092"/>
                </a:lnTo>
                <a:lnTo>
                  <a:pt x="3373415" y="6464101"/>
                </a:lnTo>
                <a:lnTo>
                  <a:pt x="3411868" y="6435847"/>
                </a:lnTo>
                <a:lnTo>
                  <a:pt x="3450116" y="6407330"/>
                </a:lnTo>
                <a:lnTo>
                  <a:pt x="3488156" y="6378552"/>
                </a:lnTo>
                <a:lnTo>
                  <a:pt x="3525987" y="6349515"/>
                </a:lnTo>
                <a:lnTo>
                  <a:pt x="3563608" y="6320219"/>
                </a:lnTo>
                <a:lnTo>
                  <a:pt x="3601019" y="6290666"/>
                </a:lnTo>
                <a:lnTo>
                  <a:pt x="3638217" y="6260857"/>
                </a:lnTo>
                <a:lnTo>
                  <a:pt x="3675200" y="6230794"/>
                </a:lnTo>
                <a:lnTo>
                  <a:pt x="3711969" y="6200478"/>
                </a:lnTo>
                <a:lnTo>
                  <a:pt x="3748521" y="6169910"/>
                </a:lnTo>
                <a:lnTo>
                  <a:pt x="3784856" y="6139091"/>
                </a:lnTo>
                <a:lnTo>
                  <a:pt x="3820971" y="6108024"/>
                </a:lnTo>
                <a:lnTo>
                  <a:pt x="3856866" y="6076709"/>
                </a:lnTo>
                <a:lnTo>
                  <a:pt x="3892538" y="6045147"/>
                </a:lnTo>
                <a:lnTo>
                  <a:pt x="3927988" y="6013340"/>
                </a:lnTo>
                <a:lnTo>
                  <a:pt x="3963213" y="5981289"/>
                </a:lnTo>
                <a:lnTo>
                  <a:pt x="3998213" y="5948996"/>
                </a:lnTo>
                <a:lnTo>
                  <a:pt x="4032985" y="5916462"/>
                </a:lnTo>
                <a:lnTo>
                  <a:pt x="4067529" y="5883687"/>
                </a:lnTo>
                <a:lnTo>
                  <a:pt x="4101843" y="5850675"/>
                </a:lnTo>
                <a:lnTo>
                  <a:pt x="4135926" y="5817425"/>
                </a:lnTo>
                <a:lnTo>
                  <a:pt x="4169777" y="5783939"/>
                </a:lnTo>
                <a:lnTo>
                  <a:pt x="4203394" y="5750219"/>
                </a:lnTo>
                <a:lnTo>
                  <a:pt x="4236775" y="5716266"/>
                </a:lnTo>
                <a:lnTo>
                  <a:pt x="4269921" y="5682080"/>
                </a:lnTo>
                <a:lnTo>
                  <a:pt x="4302828" y="5647664"/>
                </a:lnTo>
                <a:lnTo>
                  <a:pt x="4335497" y="5613019"/>
                </a:lnTo>
                <a:lnTo>
                  <a:pt x="4367925" y="5578146"/>
                </a:lnTo>
                <a:lnTo>
                  <a:pt x="4400112" y="5543047"/>
                </a:lnTo>
                <a:lnTo>
                  <a:pt x="4432055" y="5507722"/>
                </a:lnTo>
                <a:lnTo>
                  <a:pt x="4463754" y="5472173"/>
                </a:lnTo>
                <a:lnTo>
                  <a:pt x="4495208" y="5436402"/>
                </a:lnTo>
                <a:lnTo>
                  <a:pt x="4526414" y="5400409"/>
                </a:lnTo>
                <a:lnTo>
                  <a:pt x="4557372" y="5364197"/>
                </a:lnTo>
                <a:lnTo>
                  <a:pt x="4588081" y="5327766"/>
                </a:lnTo>
                <a:lnTo>
                  <a:pt x="4618538" y="5291117"/>
                </a:lnTo>
                <a:lnTo>
                  <a:pt x="4648743" y="5254253"/>
                </a:lnTo>
                <a:lnTo>
                  <a:pt x="4678695" y="5217174"/>
                </a:lnTo>
                <a:lnTo>
                  <a:pt x="4708391" y="5179882"/>
                </a:lnTo>
                <a:lnTo>
                  <a:pt x="4737831" y="5142377"/>
                </a:lnTo>
                <a:lnTo>
                  <a:pt x="4767014" y="5104662"/>
                </a:lnTo>
                <a:lnTo>
                  <a:pt x="4795937" y="5066738"/>
                </a:lnTo>
                <a:lnTo>
                  <a:pt x="4824601" y="5028606"/>
                </a:lnTo>
                <a:lnTo>
                  <a:pt x="4853003" y="4990267"/>
                </a:lnTo>
                <a:lnTo>
                  <a:pt x="4881141" y="4951722"/>
                </a:lnTo>
                <a:lnTo>
                  <a:pt x="4909016" y="4912974"/>
                </a:lnTo>
                <a:lnTo>
                  <a:pt x="4936625" y="4874023"/>
                </a:lnTo>
                <a:lnTo>
                  <a:pt x="4963967" y="4834870"/>
                </a:lnTo>
                <a:lnTo>
                  <a:pt x="4991041" y="4795518"/>
                </a:lnTo>
                <a:lnTo>
                  <a:pt x="5017846" y="4755967"/>
                </a:lnTo>
                <a:lnTo>
                  <a:pt x="5044379" y="4716218"/>
                </a:lnTo>
                <a:lnTo>
                  <a:pt x="5070640" y="4676273"/>
                </a:lnTo>
                <a:lnTo>
                  <a:pt x="5096628" y="4636134"/>
                </a:lnTo>
                <a:lnTo>
                  <a:pt x="5122341" y="4595801"/>
                </a:lnTo>
                <a:lnTo>
                  <a:pt x="5147778" y="4555276"/>
                </a:lnTo>
                <a:lnTo>
                  <a:pt x="5172937" y="4514560"/>
                </a:lnTo>
                <a:lnTo>
                  <a:pt x="5197818" y="4473655"/>
                </a:lnTo>
                <a:lnTo>
                  <a:pt x="5222418" y="4432562"/>
                </a:lnTo>
                <a:lnTo>
                  <a:pt x="5246737" y="4391282"/>
                </a:lnTo>
                <a:lnTo>
                  <a:pt x="5270773" y="4349816"/>
                </a:lnTo>
                <a:lnTo>
                  <a:pt x="5294524" y="4308166"/>
                </a:lnTo>
                <a:lnTo>
                  <a:pt x="5317991" y="4266334"/>
                </a:lnTo>
                <a:lnTo>
                  <a:pt x="5341170" y="4224320"/>
                </a:lnTo>
                <a:lnTo>
                  <a:pt x="5364062" y="4182126"/>
                </a:lnTo>
                <a:lnTo>
                  <a:pt x="5386664" y="4139753"/>
                </a:lnTo>
                <a:lnTo>
                  <a:pt x="5408975" y="4097202"/>
                </a:lnTo>
                <a:lnTo>
                  <a:pt x="5430994" y="4054476"/>
                </a:lnTo>
                <a:lnTo>
                  <a:pt x="5452720" y="4011574"/>
                </a:lnTo>
                <a:lnTo>
                  <a:pt x="5474151" y="3968499"/>
                </a:lnTo>
                <a:lnTo>
                  <a:pt x="5495286" y="3925252"/>
                </a:lnTo>
                <a:lnTo>
                  <a:pt x="5516124" y="3881834"/>
                </a:lnTo>
                <a:lnTo>
                  <a:pt x="5536663" y="3838246"/>
                </a:lnTo>
                <a:lnTo>
                  <a:pt x="5556901" y="3794490"/>
                </a:lnTo>
                <a:lnTo>
                  <a:pt x="5576839" y="3750567"/>
                </a:lnTo>
                <a:lnTo>
                  <a:pt x="5596474" y="3706479"/>
                </a:lnTo>
                <a:lnTo>
                  <a:pt x="5615804" y="3662226"/>
                </a:lnTo>
                <a:lnTo>
                  <a:pt x="5634830" y="3617811"/>
                </a:lnTo>
                <a:lnTo>
                  <a:pt x="5653549" y="3573233"/>
                </a:lnTo>
                <a:lnTo>
                  <a:pt x="5671959" y="3528496"/>
                </a:lnTo>
                <a:lnTo>
                  <a:pt x="5690061" y="3483600"/>
                </a:lnTo>
                <a:lnTo>
                  <a:pt x="5707851" y="3438546"/>
                </a:lnTo>
                <a:lnTo>
                  <a:pt x="5725330" y="3393335"/>
                </a:lnTo>
                <a:lnTo>
                  <a:pt x="5742496" y="3347970"/>
                </a:lnTo>
                <a:lnTo>
                  <a:pt x="5759346" y="3302451"/>
                </a:lnTo>
                <a:lnTo>
                  <a:pt x="5775881" y="3256780"/>
                </a:lnTo>
                <a:lnTo>
                  <a:pt x="5792099" y="3210958"/>
                </a:lnTo>
                <a:lnTo>
                  <a:pt x="5807998" y="3164986"/>
                </a:lnTo>
                <a:lnTo>
                  <a:pt x="5823577" y="3118866"/>
                </a:lnTo>
                <a:lnTo>
                  <a:pt x="5838835" y="3072598"/>
                </a:lnTo>
                <a:lnTo>
                  <a:pt x="5853770" y="3026185"/>
                </a:lnTo>
                <a:lnTo>
                  <a:pt x="5868381" y="2979628"/>
                </a:lnTo>
                <a:lnTo>
                  <a:pt x="5882668" y="2932928"/>
                </a:lnTo>
                <a:lnTo>
                  <a:pt x="5896627" y="2886086"/>
                </a:lnTo>
                <a:lnTo>
                  <a:pt x="5910259" y="2839103"/>
                </a:lnTo>
                <a:lnTo>
                  <a:pt x="5923561" y="2791982"/>
                </a:lnTo>
                <a:lnTo>
                  <a:pt x="5936533" y="2744723"/>
                </a:lnTo>
                <a:lnTo>
                  <a:pt x="5949173" y="2697327"/>
                </a:lnTo>
                <a:lnTo>
                  <a:pt x="5961480" y="2649796"/>
                </a:lnTo>
                <a:lnTo>
                  <a:pt x="5973452" y="2602132"/>
                </a:lnTo>
                <a:lnTo>
                  <a:pt x="5985089" y="2554335"/>
                </a:lnTo>
                <a:lnTo>
                  <a:pt x="5996388" y="2506407"/>
                </a:lnTo>
                <a:lnTo>
                  <a:pt x="6007349" y="2458350"/>
                </a:lnTo>
                <a:lnTo>
                  <a:pt x="6017970" y="2410163"/>
                </a:lnTo>
                <a:lnTo>
                  <a:pt x="6028250" y="2361850"/>
                </a:lnTo>
                <a:lnTo>
                  <a:pt x="6038187" y="2313411"/>
                </a:lnTo>
                <a:lnTo>
                  <a:pt x="6047781" y="2264847"/>
                </a:lnTo>
                <a:lnTo>
                  <a:pt x="6057029" y="2216161"/>
                </a:lnTo>
                <a:lnTo>
                  <a:pt x="6065932" y="2167352"/>
                </a:lnTo>
                <a:lnTo>
                  <a:pt x="6074486" y="2118423"/>
                </a:lnTo>
                <a:lnTo>
                  <a:pt x="6082691" y="2069375"/>
                </a:lnTo>
                <a:lnTo>
                  <a:pt x="6090546" y="2020209"/>
                </a:lnTo>
                <a:lnTo>
                  <a:pt x="6098049" y="1970926"/>
                </a:lnTo>
                <a:lnTo>
                  <a:pt x="6105199" y="1921529"/>
                </a:lnTo>
                <a:lnTo>
                  <a:pt x="6111994" y="1872017"/>
                </a:lnTo>
                <a:lnTo>
                  <a:pt x="6118434" y="1822393"/>
                </a:lnTo>
                <a:lnTo>
                  <a:pt x="6124517" y="1772658"/>
                </a:lnTo>
                <a:lnTo>
                  <a:pt x="6130241" y="1722813"/>
                </a:lnTo>
                <a:lnTo>
                  <a:pt x="6135606" y="1672859"/>
                </a:lnTo>
                <a:lnTo>
                  <a:pt x="6140609" y="1622798"/>
                </a:lnTo>
                <a:lnTo>
                  <a:pt x="6145251" y="1572631"/>
                </a:lnTo>
                <a:lnTo>
                  <a:pt x="6149528" y="1522359"/>
                </a:lnTo>
                <a:lnTo>
                  <a:pt x="6153441" y="1471985"/>
                </a:lnTo>
                <a:lnTo>
                  <a:pt x="6156987" y="1421508"/>
                </a:lnTo>
                <a:lnTo>
                  <a:pt x="6160166" y="1370931"/>
                </a:lnTo>
                <a:lnTo>
                  <a:pt x="6162975" y="1320254"/>
                </a:lnTo>
                <a:lnTo>
                  <a:pt x="6165415" y="1269480"/>
                </a:lnTo>
                <a:lnTo>
                  <a:pt x="6167482" y="1218609"/>
                </a:lnTo>
                <a:lnTo>
                  <a:pt x="6169177" y="1167642"/>
                </a:lnTo>
                <a:lnTo>
                  <a:pt x="6170497" y="1116582"/>
                </a:lnTo>
                <a:lnTo>
                  <a:pt x="6171442" y="1065429"/>
                </a:lnTo>
                <a:lnTo>
                  <a:pt x="6172010" y="1014184"/>
                </a:lnTo>
                <a:lnTo>
                  <a:pt x="6172200" y="962850"/>
                </a:lnTo>
                <a:lnTo>
                  <a:pt x="6172018" y="912560"/>
                </a:lnTo>
                <a:lnTo>
                  <a:pt x="6171473" y="862357"/>
                </a:lnTo>
                <a:lnTo>
                  <a:pt x="6170566" y="812242"/>
                </a:lnTo>
                <a:lnTo>
                  <a:pt x="6169299" y="762216"/>
                </a:lnTo>
                <a:lnTo>
                  <a:pt x="6167672" y="712280"/>
                </a:lnTo>
                <a:lnTo>
                  <a:pt x="6165687" y="662437"/>
                </a:lnTo>
                <a:lnTo>
                  <a:pt x="6163346" y="612686"/>
                </a:lnTo>
                <a:lnTo>
                  <a:pt x="6160649" y="563029"/>
                </a:lnTo>
                <a:lnTo>
                  <a:pt x="6157598" y="513467"/>
                </a:lnTo>
                <a:lnTo>
                  <a:pt x="6154194" y="464002"/>
                </a:lnTo>
                <a:lnTo>
                  <a:pt x="6150438" y="414635"/>
                </a:lnTo>
                <a:lnTo>
                  <a:pt x="6146331" y="365366"/>
                </a:lnTo>
                <a:lnTo>
                  <a:pt x="6141875" y="316198"/>
                </a:lnTo>
                <a:lnTo>
                  <a:pt x="6137071" y="267131"/>
                </a:lnTo>
                <a:lnTo>
                  <a:pt x="6103137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024372" cy="6857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890" y="643890"/>
            <a:ext cx="3365500" cy="1597660"/>
          </a:xfrm>
          <a:custGeom>
            <a:avLst/>
            <a:gdLst/>
            <a:ahLst/>
            <a:cxnLst/>
            <a:rect l="l" t="t" r="r" b="b"/>
            <a:pathLst>
              <a:path w="3365500" h="1597660">
                <a:moveTo>
                  <a:pt x="0" y="0"/>
                </a:moveTo>
                <a:lnTo>
                  <a:pt x="3364991" y="0"/>
                </a:lnTo>
                <a:lnTo>
                  <a:pt x="3364991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7756" y="1171868"/>
            <a:ext cx="2778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5" dirty="0">
                <a:latin typeface="Calibri Light"/>
                <a:cs typeface="Calibri Light"/>
              </a:rPr>
              <a:t>Internal</a:t>
            </a:r>
            <a:r>
              <a:rPr sz="2800" b="0" spc="-120" dirty="0">
                <a:latin typeface="Calibri Light"/>
                <a:cs typeface="Calibri Light"/>
              </a:rPr>
              <a:t> </a:t>
            </a:r>
            <a:r>
              <a:rPr sz="2800" b="0" spc="-30" dirty="0">
                <a:latin typeface="Calibri Light"/>
                <a:cs typeface="Calibri Light"/>
              </a:rPr>
              <a:t>Respiration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208" y="2640583"/>
            <a:ext cx="3197225" cy="32905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109855">
              <a:lnSpc>
                <a:spcPts val="1400"/>
              </a:lnSpc>
              <a:spcBef>
                <a:spcPts val="27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Internal respiration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is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exchanging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gases  at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cellular</a:t>
            </a:r>
            <a:r>
              <a:rPr sz="1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level.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700" marR="335280">
              <a:lnSpc>
                <a:spcPts val="1400"/>
              </a:lnSpc>
              <a:spcBef>
                <a:spcPts val="5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Passage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Way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From the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Trachea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Bronchioles</a:t>
            </a:r>
            <a:endParaRPr sz="1300">
              <a:latin typeface="Calibri"/>
              <a:cs typeface="Calibri"/>
            </a:endParaRPr>
          </a:p>
          <a:p>
            <a:pPr marL="241300" marR="21590" indent="-229235">
              <a:lnSpc>
                <a:spcPts val="14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inferior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portion of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trachea to form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right primary bronchus and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left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primary  bronchus.</a:t>
            </a:r>
            <a:endParaRPr sz="1300">
              <a:latin typeface="Calibri"/>
              <a:cs typeface="Calibri"/>
            </a:endParaRPr>
          </a:p>
          <a:p>
            <a:pPr marL="698500" marR="234315" lvl="1" indent="-229235">
              <a:lnSpc>
                <a:spcPts val="1400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point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which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trachea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branches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to form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these bronchi is  called the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Carina.</a:t>
            </a:r>
            <a:endParaRPr sz="1300">
              <a:latin typeface="Calibri"/>
              <a:cs typeface="Calibri"/>
            </a:endParaRPr>
          </a:p>
          <a:p>
            <a:pPr marL="240665" marR="5080" indent="-228600">
              <a:lnSpc>
                <a:spcPts val="1400"/>
              </a:lnSpc>
              <a:spcBef>
                <a:spcPts val="1010"/>
              </a:spcBef>
              <a:buClr>
                <a:srgbClr val="FFFFFF"/>
              </a:buClr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/>
              <a:t>	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Bronchial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Tree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is a series of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respiratory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tubes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that branch off into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smaller and  smaller tubes as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run throughout the  lungs.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4060" y="643128"/>
            <a:ext cx="5734811" cy="419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4572000"/>
            <a:ext cx="7058025" cy="1964689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100">
              <a:latin typeface="Times New Roman"/>
              <a:cs typeface="Times New Roman"/>
            </a:endParaRPr>
          </a:p>
          <a:p>
            <a:pPr marL="3559810">
              <a:lnSpc>
                <a:spcPct val="100000"/>
              </a:lnSpc>
            </a:pP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Bronchial</a:t>
            </a:r>
            <a:r>
              <a:rPr sz="44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Tree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240" y="321564"/>
            <a:ext cx="6935551" cy="4087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4656" y="321563"/>
            <a:ext cx="4335780" cy="6215380"/>
          </a:xfrm>
          <a:custGeom>
            <a:avLst/>
            <a:gdLst/>
            <a:ahLst/>
            <a:cxnLst/>
            <a:rect l="l" t="t" r="r" b="b"/>
            <a:pathLst>
              <a:path w="4335780" h="6215380">
                <a:moveTo>
                  <a:pt x="0" y="0"/>
                </a:moveTo>
                <a:lnTo>
                  <a:pt x="4335780" y="0"/>
                </a:lnTo>
                <a:lnTo>
                  <a:pt x="4335780" y="6214872"/>
                </a:lnTo>
                <a:lnTo>
                  <a:pt x="0" y="6214872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08058" y="1129026"/>
            <a:ext cx="3201035" cy="21513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5080" indent="-228600" algn="just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lungs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attached 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heart 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trachea through structures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that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called the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roots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lungs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698500" marR="57150" lvl="1" indent="-228600">
              <a:lnSpc>
                <a:spcPts val="173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roots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 lungs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bronchi,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pulmonary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vessels,  bronchial vessels,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lymphatic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vessels,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nerves.</a:t>
            </a:r>
            <a:endParaRPr sz="1600">
              <a:latin typeface="Calibri"/>
              <a:cs typeface="Calibri"/>
            </a:endParaRPr>
          </a:p>
          <a:p>
            <a:pPr marL="698500" marR="144780" lvl="1" indent="-228600">
              <a:lnSpc>
                <a:spcPts val="173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structures enter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leave 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hilus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lung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8058" y="3358638"/>
            <a:ext cx="3240405" cy="21513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0665" marR="5080" indent="-22860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number of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terminal 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bronchioles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connected to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respiratory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bronchioles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 then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advance into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alveolar ducts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that  then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become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alveolar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sacs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41300" marR="127635" indent="-228600">
              <a:lnSpc>
                <a:spcPts val="173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Each bronchiole terminates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elongated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space enclosed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by many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air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sacs called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alveoli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surrounded 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capillaries.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890" y="643890"/>
            <a:ext cx="3365500" cy="1597660"/>
          </a:xfrm>
          <a:custGeom>
            <a:avLst/>
            <a:gdLst/>
            <a:ahLst/>
            <a:cxnLst/>
            <a:rect l="l" t="t" r="r" b="b"/>
            <a:pathLst>
              <a:path w="3365500" h="1597660">
                <a:moveTo>
                  <a:pt x="0" y="0"/>
                </a:moveTo>
                <a:lnTo>
                  <a:pt x="3364991" y="0"/>
                </a:lnTo>
                <a:lnTo>
                  <a:pt x="3364991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1488" y="1171868"/>
            <a:ext cx="9664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latin typeface="Calibri Light"/>
                <a:cs typeface="Calibri Light"/>
              </a:rPr>
              <a:t>Alveoli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208" y="2623820"/>
            <a:ext cx="3148965" cy="23780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Pulmonary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Alveoli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membranous air sacs within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lungs.</a:t>
            </a:r>
            <a:endParaRPr sz="2000">
              <a:latin typeface="Calibri"/>
              <a:cs typeface="Calibri"/>
            </a:endParaRPr>
          </a:p>
          <a:p>
            <a:pPr marL="240665" marR="16637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Alveoli are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units of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respiration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site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respiratory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circulatory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systems.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7423" y="1394460"/>
            <a:ext cx="6251447" cy="3907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704" y="326136"/>
            <a:ext cx="3975100" cy="6205855"/>
          </a:xfrm>
          <a:custGeom>
            <a:avLst/>
            <a:gdLst/>
            <a:ahLst/>
            <a:cxnLst/>
            <a:rect l="l" t="t" r="r" b="b"/>
            <a:pathLst>
              <a:path w="3975100" h="6205855">
                <a:moveTo>
                  <a:pt x="0" y="0"/>
                </a:moveTo>
                <a:lnTo>
                  <a:pt x="3974591" y="0"/>
                </a:lnTo>
                <a:lnTo>
                  <a:pt x="3974591" y="6205728"/>
                </a:lnTo>
                <a:lnTo>
                  <a:pt x="0" y="6205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318" y="316919"/>
            <a:ext cx="3809365" cy="59994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233679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body cell releases carbon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dioxide  into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nearby capillaries by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diffusion.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concentration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carbon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dioxide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 higher in the body cells than in the  blood.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capillaries…</a:t>
            </a:r>
            <a:endParaRPr sz="1800">
              <a:latin typeface="Calibri"/>
              <a:cs typeface="Calibri"/>
            </a:endParaRPr>
          </a:p>
          <a:p>
            <a:pPr marL="698500" marR="370840" lvl="1" indent="-228600">
              <a:lnSpc>
                <a:spcPts val="1939"/>
              </a:lnSpc>
              <a:spcBef>
                <a:spcPts val="5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some of the carbon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dioxide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 dissolved in plasma</a:t>
            </a:r>
            <a:endParaRPr sz="1800">
              <a:latin typeface="Calibri"/>
              <a:cs typeface="Calibri"/>
            </a:endParaRPr>
          </a:p>
          <a:p>
            <a:pPr marL="698500" marR="208915" lvl="1" indent="-228600">
              <a:lnSpc>
                <a:spcPts val="1939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some of the carbon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dioxide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taken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blood cells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bound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hemoglobin</a:t>
            </a:r>
            <a:endParaRPr sz="1800">
              <a:latin typeface="Calibri"/>
              <a:cs typeface="Calibri"/>
            </a:endParaRPr>
          </a:p>
          <a:p>
            <a:pPr marL="698500" marR="19685" lvl="1" indent="-228600">
              <a:lnSpc>
                <a:spcPts val="1939"/>
              </a:lnSpc>
              <a:spcBef>
                <a:spcPts val="5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carbon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dioxide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enters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blood cells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 binds  with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carbonic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acid.</a:t>
            </a:r>
            <a:endParaRPr sz="1800">
              <a:latin typeface="Calibri"/>
              <a:cs typeface="Calibri"/>
            </a:endParaRPr>
          </a:p>
          <a:p>
            <a:pPr marL="698500" marR="268605" lvl="1" indent="-228600" algn="just">
              <a:lnSpc>
                <a:spcPts val="1939"/>
              </a:lnSpc>
              <a:spcBef>
                <a:spcPts val="515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carbon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dioxide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travels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capillaries surrounding the  lung</a:t>
            </a:r>
            <a:endParaRPr sz="1800">
              <a:latin typeface="Calibri"/>
              <a:cs typeface="Calibri"/>
            </a:endParaRPr>
          </a:p>
          <a:p>
            <a:pPr marL="241300" marR="255270" indent="-228600">
              <a:lnSpc>
                <a:spcPts val="1939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molecule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leaves,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causing it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turn back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carbon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dioxide.</a:t>
            </a:r>
            <a:endParaRPr sz="1800">
              <a:latin typeface="Calibri"/>
              <a:cs typeface="Calibri"/>
            </a:endParaRPr>
          </a:p>
          <a:p>
            <a:pPr marL="241300" marR="382905" indent="-228600">
              <a:lnSpc>
                <a:spcPts val="1939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enters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lungs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 is  exhaled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atmosphere.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8908" y="961644"/>
            <a:ext cx="5673471" cy="477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4572000"/>
            <a:ext cx="7058025" cy="1964689"/>
          </a:xfrm>
          <a:prstGeom prst="rect">
            <a:avLst/>
          </a:prstGeom>
          <a:solidFill>
            <a:srgbClr val="462F7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100">
              <a:latin typeface="Times New Roman"/>
              <a:cs typeface="Times New Roman"/>
            </a:endParaRPr>
          </a:p>
          <a:p>
            <a:pPr marL="3274695">
              <a:lnSpc>
                <a:spcPct val="100000"/>
              </a:lnSpc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Carbon</a:t>
            </a: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Dioxide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59" y="205740"/>
            <a:ext cx="7051903" cy="4228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4656" y="321563"/>
            <a:ext cx="4335780" cy="6215380"/>
          </a:xfrm>
          <a:custGeom>
            <a:avLst/>
            <a:gdLst/>
            <a:ahLst/>
            <a:cxnLst/>
            <a:rect l="l" t="t" r="r" b="b"/>
            <a:pathLst>
              <a:path w="4335780" h="6215380">
                <a:moveTo>
                  <a:pt x="0" y="0"/>
                </a:moveTo>
                <a:lnTo>
                  <a:pt x="4335780" y="0"/>
                </a:lnTo>
                <a:lnTo>
                  <a:pt x="4335780" y="6214872"/>
                </a:lnTo>
                <a:lnTo>
                  <a:pt x="0" y="6214872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08058" y="1108706"/>
            <a:ext cx="3168650" cy="51815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27685" marR="5080" indent="-515620">
              <a:lnSpc>
                <a:spcPts val="1839"/>
              </a:lnSpc>
              <a:spcBef>
                <a:spcPts val="330"/>
              </a:spcBef>
              <a:tabLst>
                <a:tab pos="527685" algn="l"/>
              </a:tabLst>
            </a:pPr>
            <a:r>
              <a:rPr sz="1700" dirty="0"/>
              <a:t>1.	Carbon </a:t>
            </a:r>
            <a:r>
              <a:rPr sz="1700" spc="-5" dirty="0"/>
              <a:t>Dioxide </a:t>
            </a:r>
            <a:r>
              <a:rPr sz="1700" spc="-10" dirty="0"/>
              <a:t>enters </a:t>
            </a:r>
            <a:r>
              <a:rPr sz="1700" dirty="0"/>
              <a:t>the</a:t>
            </a:r>
            <a:r>
              <a:rPr sz="1700" spc="-130" dirty="0"/>
              <a:t> </a:t>
            </a:r>
            <a:r>
              <a:rPr sz="1700" spc="-5" dirty="0"/>
              <a:t>red  </a:t>
            </a:r>
            <a:r>
              <a:rPr sz="1700" dirty="0"/>
              <a:t>blood cells </a:t>
            </a:r>
            <a:r>
              <a:rPr sz="1700" spc="-10" dirty="0"/>
              <a:t>at </a:t>
            </a:r>
            <a:r>
              <a:rPr sz="1700" spc="-5" dirty="0"/>
              <a:t>capillary</a:t>
            </a:r>
            <a:r>
              <a:rPr sz="1700" spc="-105" dirty="0"/>
              <a:t> </a:t>
            </a:r>
            <a:r>
              <a:rPr sz="1700" dirty="0"/>
              <a:t>beds.</a:t>
            </a:r>
            <a:endParaRPr sz="1700"/>
          </a:p>
        </p:txBody>
      </p:sp>
      <p:sp>
        <p:nvSpPr>
          <p:cNvPr id="6" name="object 6"/>
          <p:cNvSpPr txBox="1"/>
          <p:nvPr/>
        </p:nvSpPr>
        <p:spPr>
          <a:xfrm>
            <a:off x="8108058" y="1701542"/>
            <a:ext cx="3219450" cy="38239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27685" marR="207010" indent="-515620">
              <a:lnSpc>
                <a:spcPts val="1839"/>
              </a:lnSpc>
              <a:spcBef>
                <a:spcPts val="33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Carbon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Dioxide binds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carbonic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acid.</a:t>
            </a:r>
            <a:endParaRPr sz="1700">
              <a:latin typeface="Calibri"/>
              <a:cs typeface="Calibri"/>
            </a:endParaRPr>
          </a:p>
          <a:p>
            <a:pPr marL="527685" marR="15240" indent="-515620">
              <a:lnSpc>
                <a:spcPts val="1839"/>
              </a:lnSpc>
              <a:spcBef>
                <a:spcPts val="99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Carbonic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Acid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travels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capillaries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surrounding</a:t>
            </a:r>
            <a:r>
              <a:rPr sz="17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lung.</a:t>
            </a:r>
            <a:endParaRPr sz="1700">
              <a:latin typeface="Calibri"/>
              <a:cs typeface="Calibri"/>
            </a:endParaRPr>
          </a:p>
          <a:p>
            <a:pPr marL="527685" marR="5080" indent="-515620">
              <a:lnSpc>
                <a:spcPts val="1839"/>
              </a:lnSpc>
              <a:spcBef>
                <a:spcPts val="994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Carbonic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Acid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transformed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carbon</a:t>
            </a:r>
            <a:r>
              <a:rPr sz="17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dioxide.</a:t>
            </a:r>
            <a:endParaRPr sz="1700">
              <a:latin typeface="Calibri"/>
              <a:cs typeface="Calibri"/>
            </a:endParaRPr>
          </a:p>
          <a:p>
            <a:pPr marL="527685" marR="41910" indent="-515620">
              <a:lnSpc>
                <a:spcPts val="1839"/>
              </a:lnSpc>
              <a:spcBef>
                <a:spcPts val="98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Carbon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Dioxide diffuses from 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blood cells in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capillaries to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alveoli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lungs.</a:t>
            </a:r>
            <a:endParaRPr sz="1700">
              <a:latin typeface="Calibri"/>
              <a:cs typeface="Calibri"/>
            </a:endParaRPr>
          </a:p>
          <a:p>
            <a:pPr marL="527685" marR="49530" indent="-515620">
              <a:lnSpc>
                <a:spcPts val="1839"/>
              </a:lnSpc>
              <a:spcBef>
                <a:spcPts val="98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Carbon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Dioxide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exhaled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out of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lungs.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890" y="643890"/>
            <a:ext cx="3365500" cy="1597660"/>
          </a:xfrm>
          <a:custGeom>
            <a:avLst/>
            <a:gdLst/>
            <a:ahLst/>
            <a:cxnLst/>
            <a:rect l="l" t="t" r="r" b="b"/>
            <a:pathLst>
              <a:path w="3365500" h="1597660">
                <a:moveTo>
                  <a:pt x="0" y="0"/>
                </a:moveTo>
                <a:lnTo>
                  <a:pt x="3364991" y="0"/>
                </a:lnTo>
                <a:lnTo>
                  <a:pt x="3364991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3872" y="979844"/>
            <a:ext cx="244348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46430" marR="5080" indent="-634365">
              <a:lnSpc>
                <a:spcPts val="3030"/>
              </a:lnSpc>
              <a:spcBef>
                <a:spcPts val="470"/>
              </a:spcBef>
            </a:pPr>
            <a:r>
              <a:rPr sz="2800" b="0" spc="-5" dirty="0">
                <a:latin typeface="Calibri Light"/>
                <a:cs typeface="Calibri Light"/>
              </a:rPr>
              <a:t>the nose and the  </a:t>
            </a:r>
            <a:r>
              <a:rPr sz="2800" b="0" spc="-10" dirty="0">
                <a:latin typeface="Calibri Light"/>
                <a:cs typeface="Calibri Light"/>
              </a:rPr>
              <a:t>pharynx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208" y="2623820"/>
            <a:ext cx="3147695" cy="33286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143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upper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respiratory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tract  consists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nose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pharynx.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endParaRPr sz="2000">
              <a:latin typeface="Calibri"/>
              <a:cs typeface="Calibri"/>
            </a:endParaRPr>
          </a:p>
          <a:p>
            <a:pPr marL="697865" marR="5080" lvl="1" indent="-228600">
              <a:lnSpc>
                <a:spcPts val="2160"/>
              </a:lnSpc>
              <a:spcBef>
                <a:spcPts val="5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receive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air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external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endParaRPr sz="2000">
              <a:latin typeface="Calibri"/>
              <a:cs typeface="Calibri"/>
            </a:endParaRPr>
          </a:p>
          <a:p>
            <a:pPr marL="697865" marR="267970" lvl="1" indent="-228600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filter,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warm,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 humidify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air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it  reaches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delicate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lungs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where gas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occur.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74770" y="1004316"/>
            <a:ext cx="5852419" cy="461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6" y="6858000"/>
                </a:lnTo>
                <a:lnTo>
                  <a:pt x="46542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890" y="643890"/>
            <a:ext cx="3365500" cy="1597660"/>
          </a:xfrm>
          <a:custGeom>
            <a:avLst/>
            <a:gdLst/>
            <a:ahLst/>
            <a:cxnLst/>
            <a:rect l="l" t="t" r="r" b="b"/>
            <a:pathLst>
              <a:path w="3365500" h="1597660">
                <a:moveTo>
                  <a:pt x="0" y="0"/>
                </a:moveTo>
                <a:lnTo>
                  <a:pt x="3364991" y="0"/>
                </a:lnTo>
                <a:lnTo>
                  <a:pt x="3364991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1919" y="787820"/>
            <a:ext cx="2364740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algn="ctr">
              <a:lnSpc>
                <a:spcPts val="3030"/>
              </a:lnSpc>
              <a:spcBef>
                <a:spcPts val="470"/>
              </a:spcBef>
            </a:pPr>
            <a:r>
              <a:rPr sz="2800" b="0" spc="-5" dirty="0">
                <a:latin typeface="Calibri Light"/>
                <a:cs typeface="Calibri Light"/>
              </a:rPr>
              <a:t>the larynx, the  </a:t>
            </a:r>
            <a:r>
              <a:rPr sz="2800" b="0" spc="-15" dirty="0">
                <a:latin typeface="Calibri Light"/>
                <a:cs typeface="Calibri Light"/>
              </a:rPr>
              <a:t>trachea, </a:t>
            </a:r>
            <a:r>
              <a:rPr sz="2800" b="0" spc="-5" dirty="0">
                <a:latin typeface="Calibri Light"/>
                <a:cs typeface="Calibri Light"/>
              </a:rPr>
              <a:t>and</a:t>
            </a:r>
            <a:r>
              <a:rPr sz="2800" b="0" spc="-40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the  </a:t>
            </a:r>
            <a:r>
              <a:rPr sz="2800" b="0" spc="-15" dirty="0">
                <a:latin typeface="Calibri Light"/>
                <a:cs typeface="Calibri Light"/>
              </a:rPr>
              <a:t>bronchi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208" y="2623820"/>
            <a:ext cx="3009265" cy="16186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lower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respiratory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tract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includes</a:t>
            </a:r>
            <a:endParaRPr sz="20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larynx</a:t>
            </a:r>
            <a:endParaRPr sz="20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trachea</a:t>
            </a:r>
            <a:endParaRPr sz="20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bronchi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105" y="1247474"/>
            <a:ext cx="6068071" cy="433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0164" y="1487439"/>
            <a:ext cx="953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Calibri Light"/>
                <a:cs typeface="Calibri Light"/>
              </a:rPr>
              <a:t>Larynx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528" y="1078991"/>
            <a:ext cx="6700606" cy="469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50161" y="2533286"/>
            <a:ext cx="2458085" cy="11684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The larynx </a:t>
            </a:r>
            <a:r>
              <a:rPr sz="1800" spc="-10" dirty="0">
                <a:latin typeface="Calibri"/>
                <a:cs typeface="Calibri"/>
              </a:rPr>
              <a:t>contains two  important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structures: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epiglottis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vocal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cords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2710" y="960119"/>
            <a:ext cx="285115" cy="3248660"/>
          </a:xfrm>
          <a:custGeom>
            <a:avLst/>
            <a:gdLst/>
            <a:ahLst/>
            <a:cxnLst/>
            <a:rect l="l" t="t" r="r" b="b"/>
            <a:pathLst>
              <a:path w="285115" h="3248660">
                <a:moveTo>
                  <a:pt x="0" y="3248660"/>
                </a:moveTo>
                <a:lnTo>
                  <a:pt x="284505" y="3248660"/>
                </a:lnTo>
                <a:lnTo>
                  <a:pt x="284505" y="0"/>
                </a:lnTo>
                <a:lnTo>
                  <a:pt x="0" y="0"/>
                </a:lnTo>
                <a:lnTo>
                  <a:pt x="0" y="32486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82710" y="906780"/>
            <a:ext cx="2296795" cy="53340"/>
          </a:xfrm>
          <a:custGeom>
            <a:avLst/>
            <a:gdLst/>
            <a:ahLst/>
            <a:cxnLst/>
            <a:rect l="l" t="t" r="r" b="b"/>
            <a:pathLst>
              <a:path w="2296795" h="53340">
                <a:moveTo>
                  <a:pt x="0" y="53340"/>
                </a:moveTo>
                <a:lnTo>
                  <a:pt x="2296519" y="53340"/>
                </a:lnTo>
                <a:lnTo>
                  <a:pt x="2296519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2710" y="853439"/>
            <a:ext cx="2296795" cy="53340"/>
          </a:xfrm>
          <a:custGeom>
            <a:avLst/>
            <a:gdLst/>
            <a:ahLst/>
            <a:cxnLst/>
            <a:rect l="l" t="t" r="r" b="b"/>
            <a:pathLst>
              <a:path w="2296795" h="53340">
                <a:moveTo>
                  <a:pt x="0" y="53340"/>
                </a:moveTo>
                <a:lnTo>
                  <a:pt x="2296363" y="53340"/>
                </a:lnTo>
                <a:lnTo>
                  <a:pt x="2296363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2710" y="748030"/>
            <a:ext cx="2296795" cy="105410"/>
          </a:xfrm>
          <a:custGeom>
            <a:avLst/>
            <a:gdLst/>
            <a:ahLst/>
            <a:cxnLst/>
            <a:rect l="l" t="t" r="r" b="b"/>
            <a:pathLst>
              <a:path w="2296795" h="105409">
                <a:moveTo>
                  <a:pt x="0" y="105410"/>
                </a:moveTo>
                <a:lnTo>
                  <a:pt x="2296439" y="105410"/>
                </a:lnTo>
                <a:lnTo>
                  <a:pt x="2296439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2710" y="694690"/>
            <a:ext cx="2296795" cy="53340"/>
          </a:xfrm>
          <a:custGeom>
            <a:avLst/>
            <a:gdLst/>
            <a:ahLst/>
            <a:cxnLst/>
            <a:rect l="l" t="t" r="r" b="b"/>
            <a:pathLst>
              <a:path w="2296795" h="53340">
                <a:moveTo>
                  <a:pt x="0" y="53340"/>
                </a:moveTo>
                <a:lnTo>
                  <a:pt x="2296515" y="53340"/>
                </a:lnTo>
                <a:lnTo>
                  <a:pt x="2296515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82710" y="640080"/>
            <a:ext cx="2296795" cy="54610"/>
          </a:xfrm>
          <a:custGeom>
            <a:avLst/>
            <a:gdLst/>
            <a:ahLst/>
            <a:cxnLst/>
            <a:rect l="l" t="t" r="r" b="b"/>
            <a:pathLst>
              <a:path w="2296795" h="54609">
                <a:moveTo>
                  <a:pt x="0" y="54609"/>
                </a:moveTo>
                <a:lnTo>
                  <a:pt x="2296354" y="54609"/>
                </a:lnTo>
                <a:lnTo>
                  <a:pt x="2296354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216" y="961040"/>
            <a:ext cx="2012314" cy="0"/>
          </a:xfrm>
          <a:custGeom>
            <a:avLst/>
            <a:gdLst/>
            <a:ahLst/>
            <a:cxnLst/>
            <a:rect l="l" t="t" r="r" b="b"/>
            <a:pathLst>
              <a:path w="2012315">
                <a:moveTo>
                  <a:pt x="0" y="0"/>
                </a:moveTo>
                <a:lnTo>
                  <a:pt x="2012162" y="0"/>
                </a:lnTo>
              </a:path>
            </a:pathLst>
          </a:custGeom>
          <a:ln w="3175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0164" y="1487439"/>
            <a:ext cx="953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Calibri Light"/>
                <a:cs typeface="Calibri Light"/>
              </a:rPr>
              <a:t>Larynx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528" y="1078991"/>
            <a:ext cx="6700606" cy="469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50161" y="2533286"/>
            <a:ext cx="2643505" cy="19094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The larynx (the </a:t>
            </a:r>
            <a:r>
              <a:rPr sz="1800" spc="-10" dirty="0">
                <a:latin typeface="Calibri"/>
                <a:cs typeface="Calibri"/>
              </a:rPr>
              <a:t>voice box)  </a:t>
            </a:r>
            <a:r>
              <a:rPr sz="1800" spc="-5" dirty="0">
                <a:latin typeface="Calibri"/>
                <a:cs typeface="Calibri"/>
              </a:rPr>
              <a:t>functions:</a:t>
            </a:r>
            <a:endParaRPr sz="1800">
              <a:latin typeface="Calibri"/>
              <a:cs typeface="Calibri"/>
            </a:endParaRPr>
          </a:p>
          <a:p>
            <a:pPr marL="698500" marR="362585" lvl="1" indent="-228600">
              <a:lnSpc>
                <a:spcPts val="1939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Protection </a:t>
            </a:r>
            <a:r>
              <a:rPr sz="1800" spc="-5" dirty="0">
                <a:latin typeface="Calibri"/>
                <a:cs typeface="Calibri"/>
              </a:rPr>
              <a:t>of the  </a:t>
            </a:r>
            <a:r>
              <a:rPr sz="1800" spc="-10" dirty="0">
                <a:latin typeface="Calibri"/>
                <a:cs typeface="Calibri"/>
              </a:rPr>
              <a:t>trachea</a:t>
            </a:r>
            <a:endParaRPr sz="1800">
              <a:latin typeface="Calibri"/>
              <a:cs typeface="Calibri"/>
            </a:endParaRPr>
          </a:p>
          <a:p>
            <a:pPr marL="698500" marR="21590" lvl="1" indent="-228600">
              <a:lnSpc>
                <a:spcPts val="1939"/>
              </a:lnSpc>
              <a:spcBef>
                <a:spcPts val="50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Produce </a:t>
            </a:r>
            <a:r>
              <a:rPr sz="1800" spc="-5" dirty="0">
                <a:latin typeface="Calibri"/>
                <a:cs typeface="Calibri"/>
              </a:rPr>
              <a:t>sounds  </a:t>
            </a:r>
            <a:r>
              <a:rPr sz="1800" spc="-10" dirty="0">
                <a:latin typeface="Calibri"/>
                <a:cs typeface="Calibri"/>
              </a:rPr>
              <a:t>(vocalization) </a:t>
            </a:r>
            <a:r>
              <a:rPr sz="1800" spc="-5" dirty="0">
                <a:latin typeface="Calibri"/>
                <a:cs typeface="Calibri"/>
              </a:rPr>
              <a:t>via the  </a:t>
            </a:r>
            <a:r>
              <a:rPr sz="1800" spc="-10" dirty="0">
                <a:latin typeface="Calibri"/>
                <a:cs typeface="Calibri"/>
              </a:rPr>
              <a:t>vocal </a:t>
            </a:r>
            <a:r>
              <a:rPr sz="1800" spc="-15" dirty="0">
                <a:latin typeface="Calibri"/>
                <a:cs typeface="Calibri"/>
              </a:rPr>
              <a:t>cords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2710" y="960119"/>
            <a:ext cx="285115" cy="3248660"/>
          </a:xfrm>
          <a:custGeom>
            <a:avLst/>
            <a:gdLst/>
            <a:ahLst/>
            <a:cxnLst/>
            <a:rect l="l" t="t" r="r" b="b"/>
            <a:pathLst>
              <a:path w="285115" h="3248660">
                <a:moveTo>
                  <a:pt x="0" y="3248660"/>
                </a:moveTo>
                <a:lnTo>
                  <a:pt x="284505" y="3248660"/>
                </a:lnTo>
                <a:lnTo>
                  <a:pt x="284505" y="0"/>
                </a:lnTo>
                <a:lnTo>
                  <a:pt x="0" y="0"/>
                </a:lnTo>
                <a:lnTo>
                  <a:pt x="0" y="32486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82710" y="906780"/>
            <a:ext cx="2296795" cy="53340"/>
          </a:xfrm>
          <a:custGeom>
            <a:avLst/>
            <a:gdLst/>
            <a:ahLst/>
            <a:cxnLst/>
            <a:rect l="l" t="t" r="r" b="b"/>
            <a:pathLst>
              <a:path w="2296795" h="53340">
                <a:moveTo>
                  <a:pt x="0" y="53340"/>
                </a:moveTo>
                <a:lnTo>
                  <a:pt x="2296519" y="53340"/>
                </a:lnTo>
                <a:lnTo>
                  <a:pt x="2296519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2710" y="853439"/>
            <a:ext cx="2296795" cy="53340"/>
          </a:xfrm>
          <a:custGeom>
            <a:avLst/>
            <a:gdLst/>
            <a:ahLst/>
            <a:cxnLst/>
            <a:rect l="l" t="t" r="r" b="b"/>
            <a:pathLst>
              <a:path w="2296795" h="53340">
                <a:moveTo>
                  <a:pt x="0" y="53340"/>
                </a:moveTo>
                <a:lnTo>
                  <a:pt x="2296363" y="53340"/>
                </a:lnTo>
                <a:lnTo>
                  <a:pt x="2296363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2710" y="748030"/>
            <a:ext cx="2296795" cy="105410"/>
          </a:xfrm>
          <a:custGeom>
            <a:avLst/>
            <a:gdLst/>
            <a:ahLst/>
            <a:cxnLst/>
            <a:rect l="l" t="t" r="r" b="b"/>
            <a:pathLst>
              <a:path w="2296795" h="105409">
                <a:moveTo>
                  <a:pt x="0" y="105410"/>
                </a:moveTo>
                <a:lnTo>
                  <a:pt x="2296439" y="105410"/>
                </a:lnTo>
                <a:lnTo>
                  <a:pt x="2296439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2710" y="694690"/>
            <a:ext cx="2296795" cy="53340"/>
          </a:xfrm>
          <a:custGeom>
            <a:avLst/>
            <a:gdLst/>
            <a:ahLst/>
            <a:cxnLst/>
            <a:rect l="l" t="t" r="r" b="b"/>
            <a:pathLst>
              <a:path w="2296795" h="53340">
                <a:moveTo>
                  <a:pt x="0" y="53340"/>
                </a:moveTo>
                <a:lnTo>
                  <a:pt x="2296515" y="53340"/>
                </a:lnTo>
                <a:lnTo>
                  <a:pt x="2296515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82710" y="640080"/>
            <a:ext cx="2296795" cy="54610"/>
          </a:xfrm>
          <a:custGeom>
            <a:avLst/>
            <a:gdLst/>
            <a:ahLst/>
            <a:cxnLst/>
            <a:rect l="l" t="t" r="r" b="b"/>
            <a:pathLst>
              <a:path w="2296795" h="54609">
                <a:moveTo>
                  <a:pt x="0" y="54609"/>
                </a:moveTo>
                <a:lnTo>
                  <a:pt x="2296354" y="54609"/>
                </a:lnTo>
                <a:lnTo>
                  <a:pt x="2296354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216" y="961040"/>
            <a:ext cx="2012314" cy="0"/>
          </a:xfrm>
          <a:custGeom>
            <a:avLst/>
            <a:gdLst/>
            <a:ahLst/>
            <a:cxnLst/>
            <a:rect l="l" t="t" r="r" b="b"/>
            <a:pathLst>
              <a:path w="2012315">
                <a:moveTo>
                  <a:pt x="0" y="0"/>
                </a:moveTo>
                <a:lnTo>
                  <a:pt x="2012162" y="0"/>
                </a:lnTo>
              </a:path>
            </a:pathLst>
          </a:custGeom>
          <a:ln w="3175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3054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The</a:t>
            </a:r>
            <a:r>
              <a:rPr sz="44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epiglottis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112"/>
            <a:ext cx="3383279" cy="36531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epiglottis 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flap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cartilage </a:t>
            </a:r>
            <a:r>
              <a:rPr sz="2800" spc="-15" dirty="0">
                <a:latin typeface="Calibri"/>
                <a:cs typeface="Calibri"/>
              </a:rPr>
              <a:t>located at  </a:t>
            </a:r>
            <a:r>
              <a:rPr sz="2800" spc="-10" dirty="0">
                <a:latin typeface="Calibri"/>
                <a:cs typeface="Calibri"/>
              </a:rPr>
              <a:t>the opening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 larynx.</a:t>
            </a:r>
            <a:endParaRPr sz="2800">
              <a:latin typeface="Calibri"/>
              <a:cs typeface="Calibri"/>
            </a:endParaRPr>
          </a:p>
          <a:p>
            <a:pPr marL="241300" marR="143510" indent="-228600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During swallowing,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epiglottis </a:t>
            </a:r>
            <a:r>
              <a:rPr sz="2800" spc="-15" dirty="0">
                <a:latin typeface="Calibri"/>
                <a:cs typeface="Calibri"/>
              </a:rPr>
              <a:t>moves  </a:t>
            </a:r>
            <a:r>
              <a:rPr sz="2800" spc="-20" dirty="0">
                <a:latin typeface="Calibri"/>
                <a:cs typeface="Calibri"/>
              </a:rPr>
              <a:t>downward </a:t>
            </a:r>
            <a:r>
              <a:rPr sz="2800" spc="-10" dirty="0">
                <a:latin typeface="Calibri"/>
                <a:cs typeface="Calibri"/>
              </a:rPr>
              <a:t>closing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airways,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20" dirty="0">
                <a:latin typeface="Calibri"/>
                <a:cs typeface="Calibri"/>
              </a:rPr>
              <a:t>prevent</a:t>
            </a:r>
            <a:r>
              <a:rPr sz="2800" spc="-5" dirty="0">
                <a:latin typeface="Calibri"/>
                <a:cs typeface="Calibri"/>
              </a:rPr>
              <a:t> chocking.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7803" y="870204"/>
            <a:ext cx="7174991" cy="509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2167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Divisions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of </a:t>
            </a: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the </a:t>
            </a:r>
            <a:r>
              <a:rPr sz="4400" b="0" spc="-55" dirty="0">
                <a:solidFill>
                  <a:srgbClr val="000000"/>
                </a:solidFill>
                <a:latin typeface="Calibri Light"/>
                <a:cs typeface="Calibri Light"/>
              </a:rPr>
              <a:t>Respiratory</a:t>
            </a:r>
            <a:r>
              <a:rPr sz="4400" b="0" spc="-2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5" dirty="0">
                <a:solidFill>
                  <a:srgbClr val="000000"/>
                </a:solidFill>
                <a:latin typeface="Calibri Light"/>
                <a:cs typeface="Calibri Light"/>
              </a:rPr>
              <a:t>Tract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585"/>
            <a:ext cx="4807585" cy="433578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0665" marR="5080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respiratory </a:t>
            </a:r>
            <a:r>
              <a:rPr sz="2800" spc="-15" dirty="0">
                <a:latin typeface="Calibri"/>
                <a:cs typeface="Calibri"/>
              </a:rPr>
              <a:t>tract </a:t>
            </a:r>
            <a:r>
              <a:rPr sz="2800" spc="-10" dirty="0">
                <a:latin typeface="Calibri"/>
                <a:cs typeface="Calibri"/>
              </a:rPr>
              <a:t>is the path  </a:t>
            </a:r>
            <a:r>
              <a:rPr sz="2800" spc="-5" dirty="0">
                <a:latin typeface="Calibri"/>
                <a:cs typeface="Calibri"/>
              </a:rPr>
              <a:t>of air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nose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lungs.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is divided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5" dirty="0">
                <a:latin typeface="Calibri"/>
                <a:cs typeface="Calibri"/>
              </a:rPr>
              <a:t>two  </a:t>
            </a:r>
            <a:r>
              <a:rPr sz="2800" spc="-5" dirty="0">
                <a:latin typeface="Calibri"/>
                <a:cs typeface="Calibri"/>
              </a:rPr>
              <a:t>sections: </a:t>
            </a:r>
            <a:r>
              <a:rPr sz="2800" b="1" spc="-10" dirty="0">
                <a:latin typeface="Calibri"/>
                <a:cs typeface="Calibri"/>
              </a:rPr>
              <a:t>Upper </a:t>
            </a:r>
            <a:r>
              <a:rPr sz="2800" b="1" spc="-20" dirty="0">
                <a:latin typeface="Calibri"/>
                <a:cs typeface="Calibri"/>
              </a:rPr>
              <a:t>Respiratory  </a:t>
            </a:r>
            <a:r>
              <a:rPr sz="2800" b="1" spc="-45" dirty="0">
                <a:latin typeface="Calibri"/>
                <a:cs typeface="Calibri"/>
              </a:rPr>
              <a:t>Tract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Lower  </a:t>
            </a:r>
            <a:r>
              <a:rPr sz="2800" b="1" spc="-20" dirty="0">
                <a:latin typeface="Calibri"/>
                <a:cs typeface="Calibri"/>
              </a:rPr>
              <a:t>Respiratory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Tract</a:t>
            </a:r>
            <a:r>
              <a:rPr sz="2800" spc="-4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697865" marR="10795" lvl="1" indent="-228600">
              <a:lnSpc>
                <a:spcPts val="23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The upper </a:t>
            </a:r>
            <a:r>
              <a:rPr sz="2400" spc="-15" dirty="0">
                <a:latin typeface="Calibri"/>
                <a:cs typeface="Calibri"/>
              </a:rPr>
              <a:t>respiratory </a:t>
            </a:r>
            <a:r>
              <a:rPr sz="2400" spc="-10" dirty="0">
                <a:latin typeface="Calibri"/>
                <a:cs typeface="Calibri"/>
              </a:rPr>
              <a:t>tract  consists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Nostrils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Nasal  </a:t>
            </a:r>
            <a:r>
              <a:rPr sz="2400" b="1" spc="-5" dirty="0">
                <a:latin typeface="Calibri"/>
                <a:cs typeface="Calibri"/>
              </a:rPr>
              <a:t>Cavities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Pharynx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Epiglottis</a:t>
            </a:r>
            <a:r>
              <a:rPr sz="2400" spc="-5" dirty="0">
                <a:latin typeface="Calibri"/>
                <a:cs typeface="Calibri"/>
              </a:rPr>
              <a:t>, and 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Larynx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698500" marR="83820" lvl="1" indent="-228600">
              <a:lnSpc>
                <a:spcPts val="230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lower </a:t>
            </a:r>
            <a:r>
              <a:rPr sz="2400" spc="-15" dirty="0">
                <a:latin typeface="Calibri"/>
                <a:cs typeface="Calibri"/>
              </a:rPr>
              <a:t>respiratory </a:t>
            </a:r>
            <a:r>
              <a:rPr sz="2400" spc="-10" dirty="0">
                <a:latin typeface="Calibri"/>
                <a:cs typeface="Calibri"/>
              </a:rPr>
              <a:t>tract  consists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25" dirty="0">
                <a:latin typeface="Calibri"/>
                <a:cs typeface="Calibri"/>
              </a:rPr>
              <a:t>Trachea</a:t>
            </a:r>
            <a:r>
              <a:rPr sz="2400" spc="-25" dirty="0">
                <a:latin typeface="Calibri"/>
                <a:cs typeface="Calibri"/>
              </a:rPr>
              <a:t>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Bronchi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b="1" spc="-5" dirty="0">
                <a:latin typeface="Calibri"/>
                <a:cs typeface="Calibri"/>
              </a:rPr>
              <a:t>Bronchioles</a:t>
            </a:r>
            <a:r>
              <a:rPr sz="2400" spc="-5" dirty="0">
                <a:latin typeface="Calibri"/>
                <a:cs typeface="Calibri"/>
              </a:rPr>
              <a:t>, and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Lungs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2168" y="1690116"/>
            <a:ext cx="5030283" cy="4268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2801620" cy="5274945"/>
          </a:xfrm>
          <a:custGeom>
            <a:avLst/>
            <a:gdLst/>
            <a:ahLst/>
            <a:cxnLst/>
            <a:rect l="l" t="t" r="r" b="b"/>
            <a:pathLst>
              <a:path w="2801620" h="5274945">
                <a:moveTo>
                  <a:pt x="0" y="5274564"/>
                </a:moveTo>
                <a:lnTo>
                  <a:pt x="2801099" y="5274564"/>
                </a:lnTo>
                <a:lnTo>
                  <a:pt x="2801099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1038" y="33019"/>
            <a:ext cx="787400" cy="47885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5800"/>
              </a:lnSpc>
            </a:pP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6000" spc="-25" dirty="0">
                <a:solidFill>
                  <a:srgbClr val="FFFFFF"/>
                </a:solidFill>
                <a:latin typeface="Calibri"/>
                <a:cs typeface="Calibri"/>
              </a:rPr>
              <a:t>vocal</a:t>
            </a:r>
            <a:r>
              <a:rPr sz="6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30" dirty="0">
                <a:solidFill>
                  <a:srgbClr val="FFFFFF"/>
                </a:solidFill>
                <a:latin typeface="Calibri"/>
                <a:cs typeface="Calibri"/>
              </a:rPr>
              <a:t>cords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371075" cy="527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5275326"/>
            <a:ext cx="12191365" cy="1583055"/>
          </a:xfrm>
          <a:custGeom>
            <a:avLst/>
            <a:gdLst/>
            <a:ahLst/>
            <a:cxnLst/>
            <a:rect l="l" t="t" r="r" b="b"/>
            <a:pathLst>
              <a:path w="12191365" h="1583054">
                <a:moveTo>
                  <a:pt x="0" y="1582674"/>
                </a:moveTo>
                <a:lnTo>
                  <a:pt x="12191238" y="1582674"/>
                </a:lnTo>
                <a:lnTo>
                  <a:pt x="12191238" y="0"/>
                </a:lnTo>
                <a:lnTo>
                  <a:pt x="0" y="0"/>
                </a:lnTo>
                <a:lnTo>
                  <a:pt x="0" y="158267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5275326"/>
            <a:ext cx="12192000" cy="1583690"/>
          </a:xfrm>
          <a:custGeom>
            <a:avLst/>
            <a:gdLst/>
            <a:ahLst/>
            <a:cxnLst/>
            <a:rect l="l" t="t" r="r" b="b"/>
            <a:pathLst>
              <a:path w="12192000" h="1583690">
                <a:moveTo>
                  <a:pt x="0" y="0"/>
                </a:moveTo>
                <a:lnTo>
                  <a:pt x="12192000" y="0"/>
                </a:lnTo>
                <a:lnTo>
                  <a:pt x="12192000" y="1583436"/>
                </a:lnTo>
                <a:lnTo>
                  <a:pt x="0" y="158343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282" y="5166029"/>
            <a:ext cx="11727180" cy="161036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41300" marR="5080" indent="-241300">
              <a:lnSpc>
                <a:spcPts val="384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vocal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cords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consist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two folds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connective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tissue 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stretch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vibrate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when air passes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them,</a:t>
            </a:r>
            <a:endParaRPr sz="4000">
              <a:latin typeface="Calibri"/>
              <a:cs typeface="Calibri"/>
            </a:endParaRPr>
          </a:p>
          <a:p>
            <a:pPr marL="3872229">
              <a:lnSpc>
                <a:spcPts val="3870"/>
              </a:lnSpc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causing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vocalization.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3585" cy="6858000"/>
          </a:xfrm>
          <a:custGeom>
            <a:avLst/>
            <a:gdLst/>
            <a:ahLst/>
            <a:cxnLst/>
            <a:rect l="l" t="t" r="r" b="b"/>
            <a:pathLst>
              <a:path w="2013585" h="6858000">
                <a:moveTo>
                  <a:pt x="0" y="6858000"/>
                </a:moveTo>
                <a:lnTo>
                  <a:pt x="2013204" y="6858000"/>
                </a:lnTo>
                <a:lnTo>
                  <a:pt x="201320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E5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076" y="1410716"/>
            <a:ext cx="2918460" cy="290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8537" y="2428595"/>
            <a:ext cx="12750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latin typeface="Calibri Light"/>
                <a:cs typeface="Calibri Light"/>
              </a:rPr>
              <a:t>The</a:t>
            </a:r>
            <a:r>
              <a:rPr sz="2600" b="0" spc="-8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vocal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3765" y="2785098"/>
            <a:ext cx="7448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600" b="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600" b="0" spc="-3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600" b="0" dirty="0">
                <a:solidFill>
                  <a:srgbClr val="FFFFFF"/>
                </a:solidFill>
                <a:latin typeface="Calibri Light"/>
                <a:cs typeface="Calibri Light"/>
              </a:rPr>
              <a:t>ds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38600" y="1467159"/>
            <a:ext cx="7181694" cy="275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4327" y="4706111"/>
            <a:ext cx="9020555" cy="1915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69196" y="4784725"/>
            <a:ext cx="8328659" cy="150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indent="-22923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59715" algn="l"/>
              </a:tabLst>
            </a:pPr>
            <a:r>
              <a:rPr sz="2400" b="1" i="1" spc="-5" dirty="0">
                <a:latin typeface="Calibri"/>
                <a:cs typeface="Calibri"/>
              </a:rPr>
              <a:t>The length the </a:t>
            </a:r>
            <a:r>
              <a:rPr sz="2400" b="1" i="1" spc="-10" dirty="0">
                <a:latin typeface="Calibri"/>
                <a:cs typeface="Calibri"/>
              </a:rPr>
              <a:t>vocal cords </a:t>
            </a:r>
            <a:r>
              <a:rPr sz="2400" b="1" i="1" dirty="0">
                <a:latin typeface="Calibri"/>
                <a:cs typeface="Calibri"/>
              </a:rPr>
              <a:t>are </a:t>
            </a:r>
            <a:r>
              <a:rPr sz="2400" b="1" i="1" spc="-15" dirty="0">
                <a:latin typeface="Calibri"/>
                <a:cs typeface="Calibri"/>
              </a:rPr>
              <a:t>stretched </a:t>
            </a:r>
            <a:r>
              <a:rPr sz="2400" b="1" i="1" spc="-10" dirty="0">
                <a:latin typeface="Calibri"/>
                <a:cs typeface="Calibri"/>
              </a:rPr>
              <a:t>determines </a:t>
            </a:r>
            <a:r>
              <a:rPr sz="2400" b="1" i="1" spc="-5" dirty="0">
                <a:latin typeface="Calibri"/>
                <a:cs typeface="Calibri"/>
              </a:rPr>
              <a:t>what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PITCH</a:t>
            </a:r>
            <a:endParaRPr sz="2400">
              <a:latin typeface="Calibri"/>
              <a:cs typeface="Calibri"/>
            </a:endParaRPr>
          </a:p>
          <a:p>
            <a:pPr marL="3014345">
              <a:lnSpc>
                <a:spcPts val="2735"/>
              </a:lnSpc>
            </a:pPr>
            <a:r>
              <a:rPr sz="2400" b="1" i="1" spc="-5" dirty="0">
                <a:latin typeface="Calibri"/>
                <a:cs typeface="Calibri"/>
              </a:rPr>
              <a:t>the </a:t>
            </a:r>
            <a:r>
              <a:rPr sz="2400" b="1" i="1" spc="-10" dirty="0">
                <a:latin typeface="Calibri"/>
                <a:cs typeface="Calibri"/>
              </a:rPr>
              <a:t>sound </a:t>
            </a:r>
            <a:r>
              <a:rPr sz="2400" b="1" i="1" spc="-5" dirty="0">
                <a:latin typeface="Calibri"/>
                <a:cs typeface="Calibri"/>
              </a:rPr>
              <a:t>will have.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i="1" spc="-5" dirty="0">
                <a:latin typeface="Calibri"/>
                <a:cs typeface="Calibri"/>
              </a:rPr>
              <a:t>The </a:t>
            </a:r>
            <a:r>
              <a:rPr sz="2400" b="1" i="1" spc="-10" dirty="0">
                <a:latin typeface="Calibri"/>
                <a:cs typeface="Calibri"/>
              </a:rPr>
              <a:t>strength </a:t>
            </a:r>
            <a:r>
              <a:rPr sz="2400" b="1" i="1" spc="-5" dirty="0">
                <a:latin typeface="Calibri"/>
                <a:cs typeface="Calibri"/>
              </a:rPr>
              <a:t>of </a:t>
            </a:r>
            <a:r>
              <a:rPr sz="2400" b="1" i="1" spc="-10" dirty="0">
                <a:latin typeface="Calibri"/>
                <a:cs typeface="Calibri"/>
              </a:rPr>
              <a:t>expiration </a:t>
            </a:r>
            <a:r>
              <a:rPr sz="2400" b="1" i="1" spc="-5" dirty="0">
                <a:latin typeface="Calibri"/>
                <a:cs typeface="Calibri"/>
              </a:rPr>
              <a:t>from the lungs </a:t>
            </a:r>
            <a:r>
              <a:rPr sz="2400" b="1" i="1" dirty="0">
                <a:latin typeface="Calibri"/>
                <a:cs typeface="Calibri"/>
              </a:rPr>
              <a:t>also </a:t>
            </a:r>
            <a:r>
              <a:rPr sz="2400" b="1" i="1" spc="-15" dirty="0">
                <a:latin typeface="Calibri"/>
                <a:cs typeface="Calibri"/>
              </a:rPr>
              <a:t>contributes to</a:t>
            </a:r>
            <a:r>
              <a:rPr sz="2400" b="1" i="1" spc="4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863850">
              <a:lnSpc>
                <a:spcPts val="2735"/>
              </a:lnSpc>
            </a:pPr>
            <a:r>
              <a:rPr sz="2400" b="1" i="1" spc="-25" dirty="0">
                <a:latin typeface="Calibri"/>
                <a:cs typeface="Calibri"/>
              </a:rPr>
              <a:t>VOLUME </a:t>
            </a:r>
            <a:r>
              <a:rPr sz="2400" b="1" i="1" spc="-5" dirty="0">
                <a:latin typeface="Calibri"/>
                <a:cs typeface="Calibri"/>
              </a:rPr>
              <a:t>of the sound.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3E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012" y="480059"/>
            <a:ext cx="11238230" cy="5897880"/>
          </a:xfrm>
          <a:custGeom>
            <a:avLst/>
            <a:gdLst/>
            <a:ahLst/>
            <a:cxnLst/>
            <a:rect l="l" t="t" r="r" b="b"/>
            <a:pathLst>
              <a:path w="11238230" h="5897880">
                <a:moveTo>
                  <a:pt x="0" y="0"/>
                </a:moveTo>
                <a:lnTo>
                  <a:pt x="11237976" y="0"/>
                </a:lnTo>
                <a:lnTo>
                  <a:pt x="11237976" y="5897880"/>
                </a:lnTo>
                <a:lnTo>
                  <a:pt x="0" y="58978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4636" y="643128"/>
            <a:ext cx="8302739" cy="5571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768" y="1754361"/>
            <a:ext cx="2715260" cy="31470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940"/>
              </a:spcBef>
            </a:pPr>
            <a:r>
              <a:rPr sz="4650" b="0" i="1" spc="-11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4650" b="0" i="1" spc="-135" dirty="0">
                <a:solidFill>
                  <a:srgbClr val="FFFFFF"/>
                </a:solidFill>
                <a:latin typeface="Calibri Light"/>
                <a:cs typeface="Calibri Light"/>
              </a:rPr>
              <a:t>four  primary  </a:t>
            </a:r>
            <a:r>
              <a:rPr sz="4650" b="0" i="1" spc="-140" dirty="0">
                <a:solidFill>
                  <a:srgbClr val="FFFFFF"/>
                </a:solidFill>
                <a:latin typeface="Calibri Light"/>
                <a:cs typeface="Calibri Light"/>
              </a:rPr>
              <a:t>processes</a:t>
            </a:r>
            <a:r>
              <a:rPr sz="4650" b="0" i="1" spc="-2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650" b="0" i="1" spc="-120" dirty="0">
                <a:solidFill>
                  <a:srgbClr val="FFFFFF"/>
                </a:solidFill>
                <a:latin typeface="Calibri Light"/>
                <a:cs typeface="Calibri Light"/>
              </a:rPr>
              <a:t>of  respiration  are:</a:t>
            </a:r>
            <a:endParaRPr sz="46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3791" y="473961"/>
            <a:ext cx="6513830" cy="1237615"/>
          </a:xfrm>
          <a:custGeom>
            <a:avLst/>
            <a:gdLst/>
            <a:ahLst/>
            <a:cxnLst/>
            <a:rect l="l" t="t" r="r" b="b"/>
            <a:pathLst>
              <a:path w="6513830" h="1237614">
                <a:moveTo>
                  <a:pt x="6389827" y="0"/>
                </a:moveTo>
                <a:lnTo>
                  <a:pt x="123748" y="0"/>
                </a:lnTo>
                <a:lnTo>
                  <a:pt x="75577" y="9725"/>
                </a:lnTo>
                <a:lnTo>
                  <a:pt x="36242" y="36247"/>
                </a:lnTo>
                <a:lnTo>
                  <a:pt x="9723" y="75582"/>
                </a:lnTo>
                <a:lnTo>
                  <a:pt x="0" y="123748"/>
                </a:lnTo>
                <a:lnTo>
                  <a:pt x="0" y="1113739"/>
                </a:lnTo>
                <a:lnTo>
                  <a:pt x="9723" y="1161910"/>
                </a:lnTo>
                <a:lnTo>
                  <a:pt x="36242" y="1201245"/>
                </a:lnTo>
                <a:lnTo>
                  <a:pt x="75577" y="1227764"/>
                </a:lnTo>
                <a:lnTo>
                  <a:pt x="123748" y="1237488"/>
                </a:lnTo>
                <a:lnTo>
                  <a:pt x="6389827" y="1237488"/>
                </a:lnTo>
                <a:lnTo>
                  <a:pt x="6437998" y="1227764"/>
                </a:lnTo>
                <a:lnTo>
                  <a:pt x="6477333" y="1201245"/>
                </a:lnTo>
                <a:lnTo>
                  <a:pt x="6503852" y="1161910"/>
                </a:lnTo>
                <a:lnTo>
                  <a:pt x="6513576" y="1113739"/>
                </a:lnTo>
                <a:lnTo>
                  <a:pt x="6513576" y="123748"/>
                </a:lnTo>
                <a:lnTo>
                  <a:pt x="6503852" y="75582"/>
                </a:lnTo>
                <a:lnTo>
                  <a:pt x="6477333" y="36247"/>
                </a:lnTo>
                <a:lnTo>
                  <a:pt x="6437998" y="9725"/>
                </a:lnTo>
                <a:lnTo>
                  <a:pt x="638982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5510" y="815239"/>
            <a:ext cx="568325" cy="552450"/>
          </a:xfrm>
          <a:custGeom>
            <a:avLst/>
            <a:gdLst/>
            <a:ahLst/>
            <a:cxnLst/>
            <a:rect l="l" t="t" r="r" b="b"/>
            <a:pathLst>
              <a:path w="568325" h="552450">
                <a:moveTo>
                  <a:pt x="269870" y="165100"/>
                </a:moveTo>
                <a:lnTo>
                  <a:pt x="240219" y="165100"/>
                </a:lnTo>
                <a:lnTo>
                  <a:pt x="246149" y="163830"/>
                </a:lnTo>
                <a:lnTo>
                  <a:pt x="255666" y="162560"/>
                </a:lnTo>
                <a:lnTo>
                  <a:pt x="255666" y="0"/>
                </a:lnTo>
                <a:lnTo>
                  <a:pt x="269870" y="0"/>
                </a:lnTo>
                <a:lnTo>
                  <a:pt x="269870" y="13970"/>
                </a:lnTo>
                <a:lnTo>
                  <a:pt x="312481" y="13970"/>
                </a:lnTo>
                <a:lnTo>
                  <a:pt x="312481" y="27940"/>
                </a:lnTo>
                <a:lnTo>
                  <a:pt x="269870" y="27940"/>
                </a:lnTo>
                <a:lnTo>
                  <a:pt x="269870" y="41910"/>
                </a:lnTo>
                <a:lnTo>
                  <a:pt x="312481" y="41910"/>
                </a:lnTo>
                <a:lnTo>
                  <a:pt x="312481" y="55880"/>
                </a:lnTo>
                <a:lnTo>
                  <a:pt x="269870" y="55880"/>
                </a:lnTo>
                <a:lnTo>
                  <a:pt x="269870" y="69850"/>
                </a:lnTo>
                <a:lnTo>
                  <a:pt x="312481" y="69850"/>
                </a:lnTo>
                <a:lnTo>
                  <a:pt x="312481" y="85090"/>
                </a:lnTo>
                <a:lnTo>
                  <a:pt x="269870" y="85090"/>
                </a:lnTo>
                <a:lnTo>
                  <a:pt x="269870" y="99060"/>
                </a:lnTo>
                <a:lnTo>
                  <a:pt x="312481" y="99060"/>
                </a:lnTo>
                <a:lnTo>
                  <a:pt x="312481" y="113030"/>
                </a:lnTo>
                <a:lnTo>
                  <a:pt x="269870" y="113030"/>
                </a:lnTo>
                <a:lnTo>
                  <a:pt x="269870" y="127000"/>
                </a:lnTo>
                <a:lnTo>
                  <a:pt x="312481" y="127000"/>
                </a:lnTo>
                <a:lnTo>
                  <a:pt x="312481" y="140970"/>
                </a:lnTo>
                <a:lnTo>
                  <a:pt x="269870" y="140970"/>
                </a:lnTo>
                <a:lnTo>
                  <a:pt x="269870" y="165100"/>
                </a:lnTo>
                <a:close/>
              </a:path>
              <a:path w="568325" h="552450">
                <a:moveTo>
                  <a:pt x="312481" y="13970"/>
                </a:moveTo>
                <a:lnTo>
                  <a:pt x="298277" y="13970"/>
                </a:lnTo>
                <a:lnTo>
                  <a:pt x="298277" y="0"/>
                </a:lnTo>
                <a:lnTo>
                  <a:pt x="312481" y="0"/>
                </a:lnTo>
                <a:lnTo>
                  <a:pt x="312481" y="13970"/>
                </a:lnTo>
                <a:close/>
              </a:path>
              <a:path w="568325" h="552450">
                <a:moveTo>
                  <a:pt x="312481" y="41910"/>
                </a:moveTo>
                <a:lnTo>
                  <a:pt x="298277" y="41910"/>
                </a:lnTo>
                <a:lnTo>
                  <a:pt x="298277" y="27940"/>
                </a:lnTo>
                <a:lnTo>
                  <a:pt x="312481" y="27940"/>
                </a:lnTo>
                <a:lnTo>
                  <a:pt x="312481" y="41910"/>
                </a:lnTo>
                <a:close/>
              </a:path>
              <a:path w="568325" h="552450">
                <a:moveTo>
                  <a:pt x="312481" y="69850"/>
                </a:moveTo>
                <a:lnTo>
                  <a:pt x="298277" y="69850"/>
                </a:lnTo>
                <a:lnTo>
                  <a:pt x="298277" y="55880"/>
                </a:lnTo>
                <a:lnTo>
                  <a:pt x="312481" y="55880"/>
                </a:lnTo>
                <a:lnTo>
                  <a:pt x="312481" y="69850"/>
                </a:lnTo>
                <a:close/>
              </a:path>
              <a:path w="568325" h="552450">
                <a:moveTo>
                  <a:pt x="61288" y="552450"/>
                </a:moveTo>
                <a:lnTo>
                  <a:pt x="53974" y="552450"/>
                </a:lnTo>
                <a:lnTo>
                  <a:pt x="46161" y="542290"/>
                </a:lnTo>
                <a:lnTo>
                  <a:pt x="25182" y="499110"/>
                </a:lnTo>
                <a:lnTo>
                  <a:pt x="11147" y="457200"/>
                </a:lnTo>
                <a:lnTo>
                  <a:pt x="2706" y="412750"/>
                </a:lnTo>
                <a:lnTo>
                  <a:pt x="0" y="368300"/>
                </a:lnTo>
                <a:lnTo>
                  <a:pt x="3431" y="318770"/>
                </a:lnTo>
                <a:lnTo>
                  <a:pt x="13380" y="270510"/>
                </a:lnTo>
                <a:lnTo>
                  <a:pt x="29324" y="226060"/>
                </a:lnTo>
                <a:lnTo>
                  <a:pt x="50742" y="185420"/>
                </a:lnTo>
                <a:lnTo>
                  <a:pt x="77114" y="148590"/>
                </a:lnTo>
                <a:lnTo>
                  <a:pt x="107919" y="116840"/>
                </a:lnTo>
                <a:lnTo>
                  <a:pt x="142635" y="91440"/>
                </a:lnTo>
                <a:lnTo>
                  <a:pt x="180741" y="69850"/>
                </a:lnTo>
                <a:lnTo>
                  <a:pt x="205154" y="64770"/>
                </a:lnTo>
                <a:lnTo>
                  <a:pt x="214358" y="67310"/>
                </a:lnTo>
                <a:lnTo>
                  <a:pt x="220725" y="73660"/>
                </a:lnTo>
                <a:lnTo>
                  <a:pt x="225125" y="92710"/>
                </a:lnTo>
                <a:lnTo>
                  <a:pt x="227267" y="116840"/>
                </a:lnTo>
                <a:lnTo>
                  <a:pt x="228944" y="140970"/>
                </a:lnTo>
                <a:lnTo>
                  <a:pt x="229444" y="143510"/>
                </a:lnTo>
                <a:lnTo>
                  <a:pt x="154507" y="143510"/>
                </a:lnTo>
                <a:lnTo>
                  <a:pt x="147931" y="146050"/>
                </a:lnTo>
                <a:lnTo>
                  <a:pt x="141938" y="151130"/>
                </a:lnTo>
                <a:lnTo>
                  <a:pt x="139613" y="157480"/>
                </a:lnTo>
                <a:lnTo>
                  <a:pt x="139672" y="165100"/>
                </a:lnTo>
                <a:lnTo>
                  <a:pt x="155954" y="210820"/>
                </a:lnTo>
                <a:lnTo>
                  <a:pt x="161237" y="217170"/>
                </a:lnTo>
                <a:lnTo>
                  <a:pt x="105977" y="217170"/>
                </a:lnTo>
                <a:lnTo>
                  <a:pt x="80659" y="227330"/>
                </a:lnTo>
                <a:lnTo>
                  <a:pt x="60294" y="246380"/>
                </a:lnTo>
                <a:lnTo>
                  <a:pt x="55394" y="252730"/>
                </a:lnTo>
                <a:lnTo>
                  <a:pt x="55863" y="260350"/>
                </a:lnTo>
                <a:lnTo>
                  <a:pt x="61359" y="265430"/>
                </a:lnTo>
                <a:lnTo>
                  <a:pt x="66984" y="269240"/>
                </a:lnTo>
                <a:lnTo>
                  <a:pt x="114969" y="269240"/>
                </a:lnTo>
                <a:lnTo>
                  <a:pt x="114026" y="270510"/>
                </a:lnTo>
                <a:lnTo>
                  <a:pt x="105992" y="285750"/>
                </a:lnTo>
                <a:lnTo>
                  <a:pt x="99425" y="300990"/>
                </a:lnTo>
                <a:lnTo>
                  <a:pt x="96488" y="308610"/>
                </a:lnTo>
                <a:lnTo>
                  <a:pt x="93824" y="317500"/>
                </a:lnTo>
                <a:lnTo>
                  <a:pt x="91226" y="325120"/>
                </a:lnTo>
                <a:lnTo>
                  <a:pt x="88488" y="334010"/>
                </a:lnTo>
                <a:lnTo>
                  <a:pt x="84842" y="347980"/>
                </a:lnTo>
                <a:lnTo>
                  <a:pt x="82528" y="354330"/>
                </a:lnTo>
                <a:lnTo>
                  <a:pt x="79895" y="360680"/>
                </a:lnTo>
                <a:lnTo>
                  <a:pt x="72560" y="369570"/>
                </a:lnTo>
                <a:lnTo>
                  <a:pt x="63082" y="378460"/>
                </a:lnTo>
                <a:lnTo>
                  <a:pt x="56985" y="388620"/>
                </a:lnTo>
                <a:lnTo>
                  <a:pt x="59797" y="398780"/>
                </a:lnTo>
                <a:lnTo>
                  <a:pt x="69778" y="403860"/>
                </a:lnTo>
                <a:lnTo>
                  <a:pt x="230587" y="403860"/>
                </a:lnTo>
                <a:lnTo>
                  <a:pt x="222003" y="448310"/>
                </a:lnTo>
                <a:lnTo>
                  <a:pt x="197541" y="485140"/>
                </a:lnTo>
                <a:lnTo>
                  <a:pt x="155628" y="518160"/>
                </a:lnTo>
                <a:lnTo>
                  <a:pt x="106724" y="542290"/>
                </a:lnTo>
                <a:lnTo>
                  <a:pt x="61288" y="552450"/>
                </a:lnTo>
                <a:close/>
              </a:path>
              <a:path w="568325" h="552450">
                <a:moveTo>
                  <a:pt x="400068" y="165100"/>
                </a:moveTo>
                <a:lnTo>
                  <a:pt x="327998" y="165100"/>
                </a:lnTo>
                <a:lnTo>
                  <a:pt x="333971" y="161290"/>
                </a:lnTo>
                <a:lnTo>
                  <a:pt x="336272" y="156210"/>
                </a:lnTo>
                <a:lnTo>
                  <a:pt x="339273" y="140970"/>
                </a:lnTo>
                <a:lnTo>
                  <a:pt x="340950" y="116840"/>
                </a:lnTo>
                <a:lnTo>
                  <a:pt x="343093" y="91440"/>
                </a:lnTo>
                <a:lnTo>
                  <a:pt x="347493" y="73660"/>
                </a:lnTo>
                <a:lnTo>
                  <a:pt x="353869" y="67310"/>
                </a:lnTo>
                <a:lnTo>
                  <a:pt x="363135" y="64770"/>
                </a:lnTo>
                <a:lnTo>
                  <a:pt x="374557" y="66040"/>
                </a:lnTo>
                <a:lnTo>
                  <a:pt x="387405" y="69850"/>
                </a:lnTo>
                <a:lnTo>
                  <a:pt x="425512" y="91440"/>
                </a:lnTo>
                <a:lnTo>
                  <a:pt x="460228" y="116840"/>
                </a:lnTo>
                <a:lnTo>
                  <a:pt x="486104" y="143510"/>
                </a:lnTo>
                <a:lnTo>
                  <a:pt x="414009" y="143510"/>
                </a:lnTo>
                <a:lnTo>
                  <a:pt x="406381" y="146050"/>
                </a:lnTo>
                <a:lnTo>
                  <a:pt x="402745" y="151130"/>
                </a:lnTo>
                <a:lnTo>
                  <a:pt x="401090" y="156210"/>
                </a:lnTo>
                <a:lnTo>
                  <a:pt x="400267" y="160020"/>
                </a:lnTo>
                <a:lnTo>
                  <a:pt x="400330" y="163830"/>
                </a:lnTo>
                <a:lnTo>
                  <a:pt x="400068" y="165100"/>
                </a:lnTo>
                <a:close/>
              </a:path>
              <a:path w="568325" h="552450">
                <a:moveTo>
                  <a:pt x="312481" y="99060"/>
                </a:moveTo>
                <a:lnTo>
                  <a:pt x="298277" y="99060"/>
                </a:lnTo>
                <a:lnTo>
                  <a:pt x="298277" y="85090"/>
                </a:lnTo>
                <a:lnTo>
                  <a:pt x="312481" y="85090"/>
                </a:lnTo>
                <a:lnTo>
                  <a:pt x="312481" y="99060"/>
                </a:lnTo>
                <a:close/>
              </a:path>
              <a:path w="568325" h="552450">
                <a:moveTo>
                  <a:pt x="312481" y="127000"/>
                </a:moveTo>
                <a:lnTo>
                  <a:pt x="298277" y="127000"/>
                </a:lnTo>
                <a:lnTo>
                  <a:pt x="298277" y="113030"/>
                </a:lnTo>
                <a:lnTo>
                  <a:pt x="312481" y="113030"/>
                </a:lnTo>
                <a:lnTo>
                  <a:pt x="312481" y="127000"/>
                </a:lnTo>
                <a:close/>
              </a:path>
              <a:path w="568325" h="552450">
                <a:moveTo>
                  <a:pt x="377818" y="207010"/>
                </a:moveTo>
                <a:lnTo>
                  <a:pt x="368941" y="203200"/>
                </a:lnTo>
                <a:lnTo>
                  <a:pt x="359965" y="200660"/>
                </a:lnTo>
                <a:lnTo>
                  <a:pt x="350897" y="196850"/>
                </a:lnTo>
                <a:lnTo>
                  <a:pt x="341740" y="194310"/>
                </a:lnTo>
                <a:lnTo>
                  <a:pt x="334285" y="193040"/>
                </a:lnTo>
                <a:lnTo>
                  <a:pt x="312481" y="185420"/>
                </a:lnTo>
                <a:lnTo>
                  <a:pt x="305720" y="181610"/>
                </a:lnTo>
                <a:lnTo>
                  <a:pt x="300606" y="175260"/>
                </a:lnTo>
                <a:lnTo>
                  <a:pt x="298277" y="168910"/>
                </a:lnTo>
                <a:lnTo>
                  <a:pt x="298277" y="140970"/>
                </a:lnTo>
                <a:lnTo>
                  <a:pt x="312481" y="140970"/>
                </a:lnTo>
                <a:lnTo>
                  <a:pt x="312481" y="162560"/>
                </a:lnTo>
                <a:lnTo>
                  <a:pt x="322068" y="163830"/>
                </a:lnTo>
                <a:lnTo>
                  <a:pt x="327998" y="165100"/>
                </a:lnTo>
                <a:lnTo>
                  <a:pt x="400068" y="165100"/>
                </a:lnTo>
                <a:lnTo>
                  <a:pt x="397706" y="176530"/>
                </a:lnTo>
                <a:lnTo>
                  <a:pt x="392984" y="187960"/>
                </a:lnTo>
                <a:lnTo>
                  <a:pt x="386307" y="198120"/>
                </a:lnTo>
                <a:lnTo>
                  <a:pt x="377818" y="207010"/>
                </a:lnTo>
                <a:close/>
              </a:path>
              <a:path w="568325" h="552450">
                <a:moveTo>
                  <a:pt x="190684" y="207010"/>
                </a:moveTo>
                <a:lnTo>
                  <a:pt x="182356" y="198120"/>
                </a:lnTo>
                <a:lnTo>
                  <a:pt x="175751" y="187960"/>
                </a:lnTo>
                <a:lnTo>
                  <a:pt x="171002" y="176530"/>
                </a:lnTo>
                <a:lnTo>
                  <a:pt x="168242" y="165100"/>
                </a:lnTo>
                <a:lnTo>
                  <a:pt x="168320" y="161290"/>
                </a:lnTo>
                <a:lnTo>
                  <a:pt x="167475" y="156210"/>
                </a:lnTo>
                <a:lnTo>
                  <a:pt x="165757" y="152400"/>
                </a:lnTo>
                <a:lnTo>
                  <a:pt x="162142" y="146050"/>
                </a:lnTo>
                <a:lnTo>
                  <a:pt x="154507" y="143510"/>
                </a:lnTo>
                <a:lnTo>
                  <a:pt x="229444" y="143510"/>
                </a:lnTo>
                <a:lnTo>
                  <a:pt x="231946" y="156210"/>
                </a:lnTo>
                <a:lnTo>
                  <a:pt x="234247" y="161290"/>
                </a:lnTo>
                <a:lnTo>
                  <a:pt x="240219" y="165100"/>
                </a:lnTo>
                <a:lnTo>
                  <a:pt x="269870" y="165100"/>
                </a:lnTo>
                <a:lnTo>
                  <a:pt x="269870" y="168910"/>
                </a:lnTo>
                <a:lnTo>
                  <a:pt x="234396" y="193040"/>
                </a:lnTo>
                <a:lnTo>
                  <a:pt x="226761" y="194310"/>
                </a:lnTo>
                <a:lnTo>
                  <a:pt x="217605" y="196850"/>
                </a:lnTo>
                <a:lnTo>
                  <a:pt x="208536" y="200660"/>
                </a:lnTo>
                <a:lnTo>
                  <a:pt x="199561" y="203200"/>
                </a:lnTo>
                <a:lnTo>
                  <a:pt x="190684" y="207010"/>
                </a:lnTo>
                <a:close/>
              </a:path>
              <a:path w="568325" h="552450">
                <a:moveTo>
                  <a:pt x="408569" y="223520"/>
                </a:moveTo>
                <a:lnTo>
                  <a:pt x="404236" y="220980"/>
                </a:lnTo>
                <a:lnTo>
                  <a:pt x="412549" y="210820"/>
                </a:lnTo>
                <a:lnTo>
                  <a:pt x="419286" y="199390"/>
                </a:lnTo>
                <a:lnTo>
                  <a:pt x="424357" y="186690"/>
                </a:lnTo>
                <a:lnTo>
                  <a:pt x="427673" y="173990"/>
                </a:lnTo>
                <a:lnTo>
                  <a:pt x="428880" y="166370"/>
                </a:lnTo>
                <a:lnTo>
                  <a:pt x="429022" y="158750"/>
                </a:lnTo>
                <a:lnTo>
                  <a:pt x="426714" y="151130"/>
                </a:lnTo>
                <a:lnTo>
                  <a:pt x="420571" y="146050"/>
                </a:lnTo>
                <a:lnTo>
                  <a:pt x="414009" y="143510"/>
                </a:lnTo>
                <a:lnTo>
                  <a:pt x="486104" y="143510"/>
                </a:lnTo>
                <a:lnTo>
                  <a:pt x="491032" y="148590"/>
                </a:lnTo>
                <a:lnTo>
                  <a:pt x="517404" y="185420"/>
                </a:lnTo>
                <a:lnTo>
                  <a:pt x="533468" y="215900"/>
                </a:lnTo>
                <a:lnTo>
                  <a:pt x="435309" y="215900"/>
                </a:lnTo>
                <a:lnTo>
                  <a:pt x="408569" y="223520"/>
                </a:lnTo>
                <a:close/>
              </a:path>
              <a:path w="568325" h="552450">
                <a:moveTo>
                  <a:pt x="238318" y="318770"/>
                </a:moveTo>
                <a:lnTo>
                  <a:pt x="195279" y="318770"/>
                </a:lnTo>
                <a:lnTo>
                  <a:pt x="201337" y="313690"/>
                </a:lnTo>
                <a:lnTo>
                  <a:pt x="207515" y="308610"/>
                </a:lnTo>
                <a:lnTo>
                  <a:pt x="206166" y="300990"/>
                </a:lnTo>
                <a:lnTo>
                  <a:pt x="205385" y="294640"/>
                </a:lnTo>
                <a:lnTo>
                  <a:pt x="204646" y="285750"/>
                </a:lnTo>
                <a:lnTo>
                  <a:pt x="204505" y="280670"/>
                </a:lnTo>
                <a:lnTo>
                  <a:pt x="204482" y="274320"/>
                </a:lnTo>
                <a:lnTo>
                  <a:pt x="204646" y="269240"/>
                </a:lnTo>
                <a:lnTo>
                  <a:pt x="219091" y="228600"/>
                </a:lnTo>
                <a:lnTo>
                  <a:pt x="222571" y="223520"/>
                </a:lnTo>
                <a:lnTo>
                  <a:pt x="227401" y="223520"/>
                </a:lnTo>
                <a:lnTo>
                  <a:pt x="240184" y="219710"/>
                </a:lnTo>
                <a:lnTo>
                  <a:pt x="246647" y="218440"/>
                </a:lnTo>
                <a:lnTo>
                  <a:pt x="253038" y="215900"/>
                </a:lnTo>
                <a:lnTo>
                  <a:pt x="261606" y="213360"/>
                </a:lnTo>
                <a:lnTo>
                  <a:pt x="269704" y="209550"/>
                </a:lnTo>
                <a:lnTo>
                  <a:pt x="277228" y="204470"/>
                </a:lnTo>
                <a:lnTo>
                  <a:pt x="284073" y="199390"/>
                </a:lnTo>
                <a:lnTo>
                  <a:pt x="290783" y="204470"/>
                </a:lnTo>
                <a:lnTo>
                  <a:pt x="298178" y="209550"/>
                </a:lnTo>
                <a:lnTo>
                  <a:pt x="306155" y="213360"/>
                </a:lnTo>
                <a:lnTo>
                  <a:pt x="314611" y="217170"/>
                </a:lnTo>
                <a:lnTo>
                  <a:pt x="327466" y="219710"/>
                </a:lnTo>
                <a:lnTo>
                  <a:pt x="333857" y="222250"/>
                </a:lnTo>
                <a:lnTo>
                  <a:pt x="359156" y="250190"/>
                </a:lnTo>
                <a:lnTo>
                  <a:pt x="284073" y="250190"/>
                </a:lnTo>
                <a:lnTo>
                  <a:pt x="273574" y="252730"/>
                </a:lnTo>
                <a:lnTo>
                  <a:pt x="264068" y="257810"/>
                </a:lnTo>
                <a:lnTo>
                  <a:pt x="255847" y="265430"/>
                </a:lnTo>
                <a:lnTo>
                  <a:pt x="249203" y="274320"/>
                </a:lnTo>
                <a:lnTo>
                  <a:pt x="239580" y="306070"/>
                </a:lnTo>
                <a:lnTo>
                  <a:pt x="238318" y="318770"/>
                </a:lnTo>
                <a:close/>
              </a:path>
              <a:path w="568325" h="552450">
                <a:moveTo>
                  <a:pt x="554311" y="269240"/>
                </a:moveTo>
                <a:lnTo>
                  <a:pt x="502687" y="269240"/>
                </a:lnTo>
                <a:lnTo>
                  <a:pt x="508421" y="264160"/>
                </a:lnTo>
                <a:lnTo>
                  <a:pt x="512703" y="259080"/>
                </a:lnTo>
                <a:lnTo>
                  <a:pt x="487565" y="227330"/>
                </a:lnTo>
                <a:lnTo>
                  <a:pt x="435309" y="215900"/>
                </a:lnTo>
                <a:lnTo>
                  <a:pt x="533468" y="215900"/>
                </a:lnTo>
                <a:lnTo>
                  <a:pt x="538823" y="226060"/>
                </a:lnTo>
                <a:lnTo>
                  <a:pt x="554311" y="269240"/>
                </a:lnTo>
                <a:close/>
              </a:path>
              <a:path w="568325" h="552450">
                <a:moveTo>
                  <a:pt x="160075" y="223520"/>
                </a:moveTo>
                <a:lnTo>
                  <a:pt x="133399" y="217170"/>
                </a:lnTo>
                <a:lnTo>
                  <a:pt x="161237" y="217170"/>
                </a:lnTo>
                <a:lnTo>
                  <a:pt x="164407" y="220980"/>
                </a:lnTo>
                <a:lnTo>
                  <a:pt x="160075" y="223520"/>
                </a:lnTo>
                <a:close/>
              </a:path>
              <a:path w="568325" h="552450">
                <a:moveTo>
                  <a:pt x="114969" y="269240"/>
                </a:moveTo>
                <a:lnTo>
                  <a:pt x="72802" y="269240"/>
                </a:lnTo>
                <a:lnTo>
                  <a:pt x="78367" y="267970"/>
                </a:lnTo>
                <a:lnTo>
                  <a:pt x="83233" y="262890"/>
                </a:lnTo>
                <a:lnTo>
                  <a:pt x="93740" y="254000"/>
                </a:lnTo>
                <a:lnTo>
                  <a:pt x="106228" y="247650"/>
                </a:lnTo>
                <a:lnTo>
                  <a:pt x="119966" y="243840"/>
                </a:lnTo>
                <a:lnTo>
                  <a:pt x="134224" y="245110"/>
                </a:lnTo>
                <a:lnTo>
                  <a:pt x="123459" y="257810"/>
                </a:lnTo>
                <a:lnTo>
                  <a:pt x="114969" y="269240"/>
                </a:lnTo>
                <a:close/>
              </a:path>
              <a:path w="568325" h="552450">
                <a:moveTo>
                  <a:pt x="565984" y="403860"/>
                </a:moveTo>
                <a:lnTo>
                  <a:pt x="501624" y="403860"/>
                </a:lnTo>
                <a:lnTo>
                  <a:pt x="505850" y="401320"/>
                </a:lnTo>
                <a:lnTo>
                  <a:pt x="513172" y="392430"/>
                </a:lnTo>
                <a:lnTo>
                  <a:pt x="511822" y="383540"/>
                </a:lnTo>
                <a:lnTo>
                  <a:pt x="500161" y="374650"/>
                </a:lnTo>
                <a:lnTo>
                  <a:pt x="495382" y="369570"/>
                </a:lnTo>
                <a:lnTo>
                  <a:pt x="491228" y="364490"/>
                </a:lnTo>
                <a:lnTo>
                  <a:pt x="487754" y="359410"/>
                </a:lnTo>
                <a:lnTo>
                  <a:pt x="484367" y="349250"/>
                </a:lnTo>
                <a:lnTo>
                  <a:pt x="481248" y="340360"/>
                </a:lnTo>
                <a:lnTo>
                  <a:pt x="478399" y="330200"/>
                </a:lnTo>
                <a:lnTo>
                  <a:pt x="475823" y="320040"/>
                </a:lnTo>
                <a:lnTo>
                  <a:pt x="468876" y="299720"/>
                </a:lnTo>
                <a:lnTo>
                  <a:pt x="459562" y="280670"/>
                </a:lnTo>
                <a:lnTo>
                  <a:pt x="447991" y="261620"/>
                </a:lnTo>
                <a:lnTo>
                  <a:pt x="434277" y="245110"/>
                </a:lnTo>
                <a:lnTo>
                  <a:pt x="448560" y="243840"/>
                </a:lnTo>
                <a:lnTo>
                  <a:pt x="462317" y="246380"/>
                </a:lnTo>
                <a:lnTo>
                  <a:pt x="474820" y="254000"/>
                </a:lnTo>
                <a:lnTo>
                  <a:pt x="485340" y="262890"/>
                </a:lnTo>
                <a:lnTo>
                  <a:pt x="490554" y="267970"/>
                </a:lnTo>
                <a:lnTo>
                  <a:pt x="496534" y="269240"/>
                </a:lnTo>
                <a:lnTo>
                  <a:pt x="554311" y="269240"/>
                </a:lnTo>
                <a:lnTo>
                  <a:pt x="554767" y="270510"/>
                </a:lnTo>
                <a:lnTo>
                  <a:pt x="564715" y="318770"/>
                </a:lnTo>
                <a:lnTo>
                  <a:pt x="568147" y="368300"/>
                </a:lnTo>
                <a:lnTo>
                  <a:pt x="565984" y="403860"/>
                </a:lnTo>
                <a:close/>
              </a:path>
              <a:path w="568325" h="552450">
                <a:moveTo>
                  <a:pt x="232749" y="378460"/>
                </a:moveTo>
                <a:lnTo>
                  <a:pt x="144920" y="378460"/>
                </a:lnTo>
                <a:lnTo>
                  <a:pt x="153229" y="374650"/>
                </a:lnTo>
                <a:lnTo>
                  <a:pt x="156240" y="368300"/>
                </a:lnTo>
                <a:lnTo>
                  <a:pt x="157440" y="363220"/>
                </a:lnTo>
                <a:lnTo>
                  <a:pt x="157852" y="359410"/>
                </a:lnTo>
                <a:lnTo>
                  <a:pt x="157582" y="356870"/>
                </a:lnTo>
                <a:lnTo>
                  <a:pt x="157468" y="354330"/>
                </a:lnTo>
                <a:lnTo>
                  <a:pt x="147868" y="309880"/>
                </a:lnTo>
                <a:lnTo>
                  <a:pt x="136142" y="289560"/>
                </a:lnTo>
                <a:lnTo>
                  <a:pt x="144879" y="275590"/>
                </a:lnTo>
                <a:lnTo>
                  <a:pt x="155106" y="264160"/>
                </a:lnTo>
                <a:lnTo>
                  <a:pt x="166698" y="254000"/>
                </a:lnTo>
                <a:lnTo>
                  <a:pt x="179534" y="245110"/>
                </a:lnTo>
                <a:lnTo>
                  <a:pt x="176577" y="259080"/>
                </a:lnTo>
                <a:lnTo>
                  <a:pt x="175388" y="274320"/>
                </a:lnTo>
                <a:lnTo>
                  <a:pt x="186323" y="317500"/>
                </a:lnTo>
                <a:lnTo>
                  <a:pt x="195279" y="318770"/>
                </a:lnTo>
                <a:lnTo>
                  <a:pt x="238318" y="318770"/>
                </a:lnTo>
                <a:lnTo>
                  <a:pt x="234911" y="353060"/>
                </a:lnTo>
                <a:lnTo>
                  <a:pt x="232749" y="378460"/>
                </a:lnTo>
                <a:close/>
              </a:path>
              <a:path w="568325" h="552450">
                <a:moveTo>
                  <a:pt x="416681" y="318770"/>
                </a:moveTo>
                <a:lnTo>
                  <a:pt x="379721" y="318770"/>
                </a:lnTo>
                <a:lnTo>
                  <a:pt x="387405" y="313690"/>
                </a:lnTo>
                <a:lnTo>
                  <a:pt x="389252" y="306070"/>
                </a:lnTo>
                <a:lnTo>
                  <a:pt x="390764" y="299720"/>
                </a:lnTo>
                <a:lnTo>
                  <a:pt x="391503" y="292100"/>
                </a:lnTo>
                <a:lnTo>
                  <a:pt x="391453" y="285750"/>
                </a:lnTo>
                <a:lnTo>
                  <a:pt x="391804" y="276860"/>
                </a:lnTo>
                <a:lnTo>
                  <a:pt x="391804" y="274320"/>
                </a:lnTo>
                <a:lnTo>
                  <a:pt x="391453" y="265430"/>
                </a:lnTo>
                <a:lnTo>
                  <a:pt x="390253" y="255270"/>
                </a:lnTo>
                <a:lnTo>
                  <a:pt x="388257" y="245110"/>
                </a:lnTo>
                <a:lnTo>
                  <a:pt x="401122" y="254000"/>
                </a:lnTo>
                <a:lnTo>
                  <a:pt x="412735" y="265430"/>
                </a:lnTo>
                <a:lnTo>
                  <a:pt x="422975" y="276860"/>
                </a:lnTo>
                <a:lnTo>
                  <a:pt x="431721" y="289560"/>
                </a:lnTo>
                <a:lnTo>
                  <a:pt x="425513" y="299720"/>
                </a:lnTo>
                <a:lnTo>
                  <a:pt x="420160" y="309880"/>
                </a:lnTo>
                <a:lnTo>
                  <a:pt x="416681" y="318770"/>
                </a:lnTo>
                <a:close/>
              </a:path>
              <a:path w="568325" h="552450">
                <a:moveTo>
                  <a:pt x="513960" y="552450"/>
                </a:moveTo>
                <a:lnTo>
                  <a:pt x="506858" y="552450"/>
                </a:lnTo>
                <a:lnTo>
                  <a:pt x="461423" y="542290"/>
                </a:lnTo>
                <a:lnTo>
                  <a:pt x="412519" y="518160"/>
                </a:lnTo>
                <a:lnTo>
                  <a:pt x="370606" y="485140"/>
                </a:lnTo>
                <a:lnTo>
                  <a:pt x="346143" y="448310"/>
                </a:lnTo>
                <a:lnTo>
                  <a:pt x="337559" y="403860"/>
                </a:lnTo>
                <a:lnTo>
                  <a:pt x="333236" y="353060"/>
                </a:lnTo>
                <a:lnTo>
                  <a:pt x="328566" y="306070"/>
                </a:lnTo>
                <a:lnTo>
                  <a:pt x="312299" y="265430"/>
                </a:lnTo>
                <a:lnTo>
                  <a:pt x="284073" y="250190"/>
                </a:lnTo>
                <a:lnTo>
                  <a:pt x="359156" y="250190"/>
                </a:lnTo>
                <a:lnTo>
                  <a:pt x="362060" y="260350"/>
                </a:lnTo>
                <a:lnTo>
                  <a:pt x="363331" y="276860"/>
                </a:lnTo>
                <a:lnTo>
                  <a:pt x="362265" y="294640"/>
                </a:lnTo>
                <a:lnTo>
                  <a:pt x="361483" y="300990"/>
                </a:lnTo>
                <a:lnTo>
                  <a:pt x="360134" y="308610"/>
                </a:lnTo>
                <a:lnTo>
                  <a:pt x="367989" y="314960"/>
                </a:lnTo>
                <a:lnTo>
                  <a:pt x="369970" y="316230"/>
                </a:lnTo>
                <a:lnTo>
                  <a:pt x="379721" y="318770"/>
                </a:lnTo>
                <a:lnTo>
                  <a:pt x="416681" y="318770"/>
                </a:lnTo>
                <a:lnTo>
                  <a:pt x="415687" y="321310"/>
                </a:lnTo>
                <a:lnTo>
                  <a:pt x="412119" y="332740"/>
                </a:lnTo>
                <a:lnTo>
                  <a:pt x="410454" y="340360"/>
                </a:lnTo>
                <a:lnTo>
                  <a:pt x="409394" y="350520"/>
                </a:lnTo>
                <a:lnTo>
                  <a:pt x="409573" y="359410"/>
                </a:lnTo>
                <a:lnTo>
                  <a:pt x="411622" y="368300"/>
                </a:lnTo>
                <a:lnTo>
                  <a:pt x="413888" y="373380"/>
                </a:lnTo>
                <a:lnTo>
                  <a:pt x="419385" y="377190"/>
                </a:lnTo>
                <a:lnTo>
                  <a:pt x="464983" y="377190"/>
                </a:lnTo>
                <a:lnTo>
                  <a:pt x="465757" y="378460"/>
                </a:lnTo>
                <a:lnTo>
                  <a:pt x="470418" y="384810"/>
                </a:lnTo>
                <a:lnTo>
                  <a:pt x="475823" y="391160"/>
                </a:lnTo>
                <a:lnTo>
                  <a:pt x="481433" y="396240"/>
                </a:lnTo>
                <a:lnTo>
                  <a:pt x="488961" y="403860"/>
                </a:lnTo>
                <a:lnTo>
                  <a:pt x="565984" y="403860"/>
                </a:lnTo>
                <a:lnTo>
                  <a:pt x="565444" y="412750"/>
                </a:lnTo>
                <a:lnTo>
                  <a:pt x="557002" y="457200"/>
                </a:lnTo>
                <a:lnTo>
                  <a:pt x="542966" y="499110"/>
                </a:lnTo>
                <a:lnTo>
                  <a:pt x="523476" y="539750"/>
                </a:lnTo>
                <a:lnTo>
                  <a:pt x="521985" y="542290"/>
                </a:lnTo>
                <a:lnTo>
                  <a:pt x="513960" y="552450"/>
                </a:lnTo>
                <a:close/>
              </a:path>
              <a:path w="568325" h="552450">
                <a:moveTo>
                  <a:pt x="230587" y="403860"/>
                </a:moveTo>
                <a:lnTo>
                  <a:pt x="69778" y="403860"/>
                </a:lnTo>
                <a:lnTo>
                  <a:pt x="80472" y="401320"/>
                </a:lnTo>
                <a:lnTo>
                  <a:pt x="90327" y="392430"/>
                </a:lnTo>
                <a:lnTo>
                  <a:pt x="97792" y="384810"/>
                </a:lnTo>
                <a:lnTo>
                  <a:pt x="106687" y="370840"/>
                </a:lnTo>
                <a:lnTo>
                  <a:pt x="112706" y="354330"/>
                </a:lnTo>
                <a:lnTo>
                  <a:pt x="121867" y="321310"/>
                </a:lnTo>
                <a:lnTo>
                  <a:pt x="124555" y="327660"/>
                </a:lnTo>
                <a:lnTo>
                  <a:pt x="126643" y="334010"/>
                </a:lnTo>
                <a:lnTo>
                  <a:pt x="128119" y="340360"/>
                </a:lnTo>
                <a:lnTo>
                  <a:pt x="128969" y="346710"/>
                </a:lnTo>
                <a:lnTo>
                  <a:pt x="128855" y="353060"/>
                </a:lnTo>
                <a:lnTo>
                  <a:pt x="128401" y="358140"/>
                </a:lnTo>
                <a:lnTo>
                  <a:pt x="128969" y="363220"/>
                </a:lnTo>
                <a:lnTo>
                  <a:pt x="129409" y="369570"/>
                </a:lnTo>
                <a:lnTo>
                  <a:pt x="132768" y="373380"/>
                </a:lnTo>
                <a:lnTo>
                  <a:pt x="144920" y="378460"/>
                </a:lnTo>
                <a:lnTo>
                  <a:pt x="232749" y="378460"/>
                </a:lnTo>
                <a:lnTo>
                  <a:pt x="230587" y="403860"/>
                </a:lnTo>
                <a:close/>
              </a:path>
              <a:path w="568325" h="552450">
                <a:moveTo>
                  <a:pt x="464983" y="377190"/>
                </a:moveTo>
                <a:lnTo>
                  <a:pt x="419385" y="377190"/>
                </a:lnTo>
                <a:lnTo>
                  <a:pt x="433212" y="375920"/>
                </a:lnTo>
                <a:lnTo>
                  <a:pt x="439298" y="369570"/>
                </a:lnTo>
                <a:lnTo>
                  <a:pt x="439020" y="363220"/>
                </a:lnTo>
                <a:lnTo>
                  <a:pt x="438893" y="356870"/>
                </a:lnTo>
                <a:lnTo>
                  <a:pt x="438396" y="353060"/>
                </a:lnTo>
                <a:lnTo>
                  <a:pt x="438396" y="347980"/>
                </a:lnTo>
                <a:lnTo>
                  <a:pt x="439356" y="341630"/>
                </a:lnTo>
                <a:lnTo>
                  <a:pt x="440938" y="334010"/>
                </a:lnTo>
                <a:lnTo>
                  <a:pt x="443131" y="327660"/>
                </a:lnTo>
                <a:lnTo>
                  <a:pt x="445924" y="322580"/>
                </a:lnTo>
                <a:lnTo>
                  <a:pt x="449192" y="332740"/>
                </a:lnTo>
                <a:lnTo>
                  <a:pt x="455462" y="353060"/>
                </a:lnTo>
                <a:lnTo>
                  <a:pt x="458850" y="364490"/>
                </a:lnTo>
                <a:lnTo>
                  <a:pt x="461886" y="372110"/>
                </a:lnTo>
                <a:lnTo>
                  <a:pt x="464983" y="377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42521" y="887455"/>
            <a:ext cx="28187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latin typeface="Calibri"/>
                <a:cs typeface="Calibri"/>
              </a:rPr>
              <a:t>BREATHING </a:t>
            </a:r>
            <a:r>
              <a:rPr sz="2100" spc="-5" dirty="0"/>
              <a:t>or</a:t>
            </a:r>
            <a:r>
              <a:rPr sz="2100" spc="-45" dirty="0"/>
              <a:t> </a:t>
            </a:r>
            <a:r>
              <a:rPr sz="2100" spc="-10" dirty="0"/>
              <a:t>ventilation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3791" y="2020821"/>
            <a:ext cx="6513830" cy="1237615"/>
          </a:xfrm>
          <a:custGeom>
            <a:avLst/>
            <a:gdLst/>
            <a:ahLst/>
            <a:cxnLst/>
            <a:rect l="l" t="t" r="r" b="b"/>
            <a:pathLst>
              <a:path w="6513830" h="1237614">
                <a:moveTo>
                  <a:pt x="6389827" y="0"/>
                </a:moveTo>
                <a:lnTo>
                  <a:pt x="123748" y="0"/>
                </a:lnTo>
                <a:lnTo>
                  <a:pt x="75577" y="9725"/>
                </a:lnTo>
                <a:lnTo>
                  <a:pt x="36242" y="36247"/>
                </a:lnTo>
                <a:lnTo>
                  <a:pt x="9723" y="75582"/>
                </a:lnTo>
                <a:lnTo>
                  <a:pt x="0" y="123748"/>
                </a:lnTo>
                <a:lnTo>
                  <a:pt x="0" y="1113739"/>
                </a:lnTo>
                <a:lnTo>
                  <a:pt x="9723" y="1161910"/>
                </a:lnTo>
                <a:lnTo>
                  <a:pt x="36242" y="1201245"/>
                </a:lnTo>
                <a:lnTo>
                  <a:pt x="75577" y="1227764"/>
                </a:lnTo>
                <a:lnTo>
                  <a:pt x="123748" y="1237487"/>
                </a:lnTo>
                <a:lnTo>
                  <a:pt x="6389827" y="1237487"/>
                </a:lnTo>
                <a:lnTo>
                  <a:pt x="6437998" y="1227764"/>
                </a:lnTo>
                <a:lnTo>
                  <a:pt x="6477333" y="1201245"/>
                </a:lnTo>
                <a:lnTo>
                  <a:pt x="6503852" y="1161910"/>
                </a:lnTo>
                <a:lnTo>
                  <a:pt x="6513576" y="1113739"/>
                </a:lnTo>
                <a:lnTo>
                  <a:pt x="6513576" y="123748"/>
                </a:lnTo>
                <a:lnTo>
                  <a:pt x="6503852" y="75582"/>
                </a:lnTo>
                <a:lnTo>
                  <a:pt x="6477333" y="36247"/>
                </a:lnTo>
                <a:lnTo>
                  <a:pt x="6437998" y="9725"/>
                </a:lnTo>
                <a:lnTo>
                  <a:pt x="638982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5954" y="2399127"/>
            <a:ext cx="227259" cy="22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5443" y="2664696"/>
            <a:ext cx="163195" cy="248920"/>
          </a:xfrm>
          <a:custGeom>
            <a:avLst/>
            <a:gdLst/>
            <a:ahLst/>
            <a:cxnLst/>
            <a:rect l="l" t="t" r="r" b="b"/>
            <a:pathLst>
              <a:path w="163195" h="248919">
                <a:moveTo>
                  <a:pt x="138552" y="248526"/>
                </a:moveTo>
                <a:lnTo>
                  <a:pt x="21372" y="248526"/>
                </a:lnTo>
                <a:lnTo>
                  <a:pt x="17821" y="247816"/>
                </a:lnTo>
                <a:lnTo>
                  <a:pt x="14980" y="246396"/>
                </a:lnTo>
                <a:lnTo>
                  <a:pt x="6791" y="241004"/>
                </a:lnTo>
                <a:lnTo>
                  <a:pt x="1664" y="233082"/>
                </a:lnTo>
                <a:lnTo>
                  <a:pt x="0" y="223829"/>
                </a:lnTo>
                <a:lnTo>
                  <a:pt x="2197" y="214443"/>
                </a:lnTo>
                <a:lnTo>
                  <a:pt x="48359" y="109351"/>
                </a:lnTo>
                <a:lnTo>
                  <a:pt x="48359" y="29113"/>
                </a:lnTo>
                <a:lnTo>
                  <a:pt x="44098" y="20592"/>
                </a:lnTo>
                <a:lnTo>
                  <a:pt x="36285" y="16331"/>
                </a:lnTo>
                <a:lnTo>
                  <a:pt x="33445" y="14911"/>
                </a:lnTo>
                <a:lnTo>
                  <a:pt x="32024" y="12071"/>
                </a:lnTo>
                <a:lnTo>
                  <a:pt x="32024" y="3550"/>
                </a:lnTo>
                <a:lnTo>
                  <a:pt x="36285" y="710"/>
                </a:lnTo>
                <a:lnTo>
                  <a:pt x="121508" y="710"/>
                </a:lnTo>
                <a:lnTo>
                  <a:pt x="125059" y="0"/>
                </a:lnTo>
                <a:lnTo>
                  <a:pt x="127899" y="2130"/>
                </a:lnTo>
                <a:lnTo>
                  <a:pt x="129320" y="4970"/>
                </a:lnTo>
                <a:lnTo>
                  <a:pt x="131450" y="8520"/>
                </a:lnTo>
                <a:lnTo>
                  <a:pt x="130030" y="13491"/>
                </a:lnTo>
                <a:lnTo>
                  <a:pt x="125769" y="15621"/>
                </a:lnTo>
                <a:lnTo>
                  <a:pt x="124585" y="16331"/>
                </a:lnTo>
                <a:lnTo>
                  <a:pt x="59722" y="16331"/>
                </a:lnTo>
                <a:lnTo>
                  <a:pt x="63983" y="22722"/>
                </a:lnTo>
                <a:lnTo>
                  <a:pt x="65403" y="29823"/>
                </a:lnTo>
                <a:lnTo>
                  <a:pt x="65403" y="53255"/>
                </a:lnTo>
                <a:lnTo>
                  <a:pt x="113696" y="53255"/>
                </a:lnTo>
                <a:lnTo>
                  <a:pt x="113696" y="108641"/>
                </a:lnTo>
                <a:lnTo>
                  <a:pt x="160568" y="214443"/>
                </a:lnTo>
                <a:lnTo>
                  <a:pt x="161988" y="217283"/>
                </a:lnTo>
                <a:lnTo>
                  <a:pt x="162698" y="220833"/>
                </a:lnTo>
                <a:lnTo>
                  <a:pt x="162698" y="224384"/>
                </a:lnTo>
                <a:lnTo>
                  <a:pt x="160823" y="233848"/>
                </a:lnTo>
                <a:lnTo>
                  <a:pt x="155685" y="241514"/>
                </a:lnTo>
                <a:lnTo>
                  <a:pt x="148017" y="246651"/>
                </a:lnTo>
                <a:lnTo>
                  <a:pt x="138552" y="248526"/>
                </a:lnTo>
                <a:close/>
              </a:path>
              <a:path w="163195" h="248919">
                <a:moveTo>
                  <a:pt x="113696" y="53255"/>
                </a:moveTo>
                <a:lnTo>
                  <a:pt x="97361" y="53255"/>
                </a:lnTo>
                <a:lnTo>
                  <a:pt x="97361" y="29823"/>
                </a:lnTo>
                <a:lnTo>
                  <a:pt x="99492" y="22722"/>
                </a:lnTo>
                <a:lnTo>
                  <a:pt x="103043" y="16331"/>
                </a:lnTo>
                <a:lnTo>
                  <a:pt x="124585" y="16331"/>
                </a:lnTo>
                <a:lnTo>
                  <a:pt x="118667" y="19882"/>
                </a:lnTo>
                <a:lnTo>
                  <a:pt x="113696" y="28403"/>
                </a:lnTo>
                <a:lnTo>
                  <a:pt x="113696" y="5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2919" y="255534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8741" y="24142"/>
                </a:moveTo>
                <a:lnTo>
                  <a:pt x="5404" y="24142"/>
                </a:lnTo>
                <a:lnTo>
                  <a:pt x="0" y="18738"/>
                </a:lnTo>
                <a:lnTo>
                  <a:pt x="0" y="5403"/>
                </a:lnTo>
                <a:lnTo>
                  <a:pt x="5404" y="0"/>
                </a:lnTo>
                <a:lnTo>
                  <a:pt x="18741" y="0"/>
                </a:lnTo>
                <a:lnTo>
                  <a:pt x="24146" y="5403"/>
                </a:lnTo>
                <a:lnTo>
                  <a:pt x="24146" y="18738"/>
                </a:lnTo>
                <a:lnTo>
                  <a:pt x="18741" y="24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3514" y="259226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8741" y="24142"/>
                </a:moveTo>
                <a:lnTo>
                  <a:pt x="5404" y="24142"/>
                </a:lnTo>
                <a:lnTo>
                  <a:pt x="0" y="18738"/>
                </a:lnTo>
                <a:lnTo>
                  <a:pt x="0" y="5403"/>
                </a:lnTo>
                <a:lnTo>
                  <a:pt x="5404" y="0"/>
                </a:lnTo>
                <a:lnTo>
                  <a:pt x="18741" y="0"/>
                </a:lnTo>
                <a:lnTo>
                  <a:pt x="24146" y="5403"/>
                </a:lnTo>
                <a:lnTo>
                  <a:pt x="24146" y="18738"/>
                </a:lnTo>
                <a:lnTo>
                  <a:pt x="18741" y="24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8772" y="258374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8741" y="24142"/>
                </a:moveTo>
                <a:lnTo>
                  <a:pt x="5404" y="24142"/>
                </a:lnTo>
                <a:lnTo>
                  <a:pt x="0" y="18738"/>
                </a:lnTo>
                <a:lnTo>
                  <a:pt x="0" y="5403"/>
                </a:lnTo>
                <a:lnTo>
                  <a:pt x="5404" y="0"/>
                </a:lnTo>
                <a:lnTo>
                  <a:pt x="18741" y="0"/>
                </a:lnTo>
                <a:lnTo>
                  <a:pt x="24146" y="5403"/>
                </a:lnTo>
                <a:lnTo>
                  <a:pt x="24146" y="18738"/>
                </a:lnTo>
                <a:lnTo>
                  <a:pt x="18741" y="24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82322" y="26242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25353" y="32663"/>
                </a:moveTo>
                <a:lnTo>
                  <a:pt x="7314" y="32663"/>
                </a:lnTo>
                <a:lnTo>
                  <a:pt x="0" y="25349"/>
                </a:lnTo>
                <a:lnTo>
                  <a:pt x="0" y="7313"/>
                </a:lnTo>
                <a:lnTo>
                  <a:pt x="7314" y="0"/>
                </a:lnTo>
                <a:lnTo>
                  <a:pt x="25353" y="0"/>
                </a:lnTo>
                <a:lnTo>
                  <a:pt x="32668" y="7313"/>
                </a:lnTo>
                <a:lnTo>
                  <a:pt x="32668" y="25349"/>
                </a:lnTo>
                <a:lnTo>
                  <a:pt x="25353" y="32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3340" y="2671089"/>
            <a:ext cx="121285" cy="211454"/>
          </a:xfrm>
          <a:custGeom>
            <a:avLst/>
            <a:gdLst/>
            <a:ahLst/>
            <a:cxnLst/>
            <a:rect l="l" t="t" r="r" b="b"/>
            <a:pathLst>
              <a:path w="121285" h="211455">
                <a:moveTo>
                  <a:pt x="120731" y="210892"/>
                </a:moveTo>
                <a:lnTo>
                  <a:pt x="48292" y="210892"/>
                </a:lnTo>
                <a:lnTo>
                  <a:pt x="46872" y="205212"/>
                </a:lnTo>
                <a:lnTo>
                  <a:pt x="45451" y="202371"/>
                </a:lnTo>
                <a:lnTo>
                  <a:pt x="0" y="99410"/>
                </a:lnTo>
                <a:lnTo>
                  <a:pt x="0" y="31243"/>
                </a:lnTo>
                <a:lnTo>
                  <a:pt x="43332" y="4404"/>
                </a:lnTo>
                <a:lnTo>
                  <a:pt x="56104" y="0"/>
                </a:lnTo>
                <a:lnTo>
                  <a:pt x="54684" y="60356"/>
                </a:lnTo>
                <a:lnTo>
                  <a:pt x="95164" y="60356"/>
                </a:lnTo>
                <a:lnTo>
                  <a:pt x="69598" y="92309"/>
                </a:lnTo>
                <a:lnTo>
                  <a:pt x="120731" y="146275"/>
                </a:lnTo>
                <a:lnTo>
                  <a:pt x="120731" y="210892"/>
                </a:lnTo>
                <a:close/>
              </a:path>
              <a:path w="121285" h="211455">
                <a:moveTo>
                  <a:pt x="95164" y="60356"/>
                </a:moveTo>
                <a:lnTo>
                  <a:pt x="54684" y="60356"/>
                </a:lnTo>
                <a:lnTo>
                  <a:pt x="98005" y="56096"/>
                </a:lnTo>
                <a:lnTo>
                  <a:pt x="98005" y="56806"/>
                </a:lnTo>
                <a:lnTo>
                  <a:pt x="95164" y="60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7852" y="2654758"/>
            <a:ext cx="144780" cy="227329"/>
          </a:xfrm>
          <a:custGeom>
            <a:avLst/>
            <a:gdLst/>
            <a:ahLst/>
            <a:cxnLst/>
            <a:rect l="l" t="t" r="r" b="b"/>
            <a:pathLst>
              <a:path w="144779" h="227330">
                <a:moveTo>
                  <a:pt x="93034" y="227224"/>
                </a:moveTo>
                <a:lnTo>
                  <a:pt x="50423" y="227224"/>
                </a:lnTo>
                <a:lnTo>
                  <a:pt x="50423" y="156216"/>
                </a:lnTo>
                <a:lnTo>
                  <a:pt x="0" y="8520"/>
                </a:lnTo>
                <a:lnTo>
                  <a:pt x="17699" y="4793"/>
                </a:lnTo>
                <a:lnTo>
                  <a:pt x="35597" y="2130"/>
                </a:lnTo>
                <a:lnTo>
                  <a:pt x="53630" y="532"/>
                </a:lnTo>
                <a:lnTo>
                  <a:pt x="71728" y="0"/>
                </a:lnTo>
                <a:lnTo>
                  <a:pt x="89838" y="532"/>
                </a:lnTo>
                <a:lnTo>
                  <a:pt x="107948" y="2130"/>
                </a:lnTo>
                <a:lnTo>
                  <a:pt x="126057" y="4793"/>
                </a:lnTo>
                <a:lnTo>
                  <a:pt x="144167" y="8520"/>
                </a:lnTo>
                <a:lnTo>
                  <a:pt x="93034" y="156216"/>
                </a:lnTo>
                <a:lnTo>
                  <a:pt x="93034" y="227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5089" y="2671090"/>
            <a:ext cx="191770" cy="211454"/>
          </a:xfrm>
          <a:custGeom>
            <a:avLst/>
            <a:gdLst/>
            <a:ahLst/>
            <a:cxnLst/>
            <a:rect l="l" t="t" r="r" b="b"/>
            <a:pathLst>
              <a:path w="191770" h="211455">
                <a:moveTo>
                  <a:pt x="177868" y="60356"/>
                </a:moveTo>
                <a:lnTo>
                  <a:pt x="66047" y="60356"/>
                </a:lnTo>
                <a:lnTo>
                  <a:pt x="64626" y="0"/>
                </a:lnTo>
                <a:lnTo>
                  <a:pt x="119222" y="20858"/>
                </a:lnTo>
                <a:lnTo>
                  <a:pt x="169023" y="51835"/>
                </a:lnTo>
                <a:lnTo>
                  <a:pt x="177868" y="60356"/>
                </a:lnTo>
                <a:close/>
              </a:path>
              <a:path w="191770" h="211455">
                <a:moveTo>
                  <a:pt x="191749" y="210892"/>
                </a:moveTo>
                <a:lnTo>
                  <a:pt x="0" y="210892"/>
                </a:lnTo>
                <a:lnTo>
                  <a:pt x="0" y="146275"/>
                </a:lnTo>
                <a:lnTo>
                  <a:pt x="51133" y="92309"/>
                </a:lnTo>
                <a:lnTo>
                  <a:pt x="22725" y="56806"/>
                </a:lnTo>
                <a:lnTo>
                  <a:pt x="22725" y="56096"/>
                </a:lnTo>
                <a:lnTo>
                  <a:pt x="66047" y="60356"/>
                </a:lnTo>
                <a:lnTo>
                  <a:pt x="177868" y="60356"/>
                </a:lnTo>
                <a:lnTo>
                  <a:pt x="178467" y="60933"/>
                </a:lnTo>
                <a:lnTo>
                  <a:pt x="185446" y="71895"/>
                </a:lnTo>
                <a:lnTo>
                  <a:pt x="189896" y="84188"/>
                </a:lnTo>
                <a:lnTo>
                  <a:pt x="191749" y="97280"/>
                </a:lnTo>
                <a:lnTo>
                  <a:pt x="191749" y="210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3791" y="3567685"/>
            <a:ext cx="6513830" cy="1239520"/>
          </a:xfrm>
          <a:custGeom>
            <a:avLst/>
            <a:gdLst/>
            <a:ahLst/>
            <a:cxnLst/>
            <a:rect l="l" t="t" r="r" b="b"/>
            <a:pathLst>
              <a:path w="6513830" h="1239520">
                <a:moveTo>
                  <a:pt x="6389674" y="0"/>
                </a:moveTo>
                <a:lnTo>
                  <a:pt x="123901" y="0"/>
                </a:lnTo>
                <a:lnTo>
                  <a:pt x="75673" y="9736"/>
                </a:lnTo>
                <a:lnTo>
                  <a:pt x="36290" y="36290"/>
                </a:lnTo>
                <a:lnTo>
                  <a:pt x="9736" y="75673"/>
                </a:lnTo>
                <a:lnTo>
                  <a:pt x="0" y="123901"/>
                </a:lnTo>
                <a:lnTo>
                  <a:pt x="0" y="1115110"/>
                </a:lnTo>
                <a:lnTo>
                  <a:pt x="9736" y="1163338"/>
                </a:lnTo>
                <a:lnTo>
                  <a:pt x="36290" y="1202721"/>
                </a:lnTo>
                <a:lnTo>
                  <a:pt x="75673" y="1229275"/>
                </a:lnTo>
                <a:lnTo>
                  <a:pt x="123901" y="1239012"/>
                </a:lnTo>
                <a:lnTo>
                  <a:pt x="6389674" y="1239012"/>
                </a:lnTo>
                <a:lnTo>
                  <a:pt x="6437902" y="1229275"/>
                </a:lnTo>
                <a:lnTo>
                  <a:pt x="6477285" y="1202721"/>
                </a:lnTo>
                <a:lnTo>
                  <a:pt x="6503839" y="1163338"/>
                </a:lnTo>
                <a:lnTo>
                  <a:pt x="6513576" y="1115110"/>
                </a:lnTo>
                <a:lnTo>
                  <a:pt x="6513576" y="123901"/>
                </a:lnTo>
                <a:lnTo>
                  <a:pt x="6503839" y="75673"/>
                </a:lnTo>
                <a:lnTo>
                  <a:pt x="6477285" y="36290"/>
                </a:lnTo>
                <a:lnTo>
                  <a:pt x="6437902" y="9736"/>
                </a:lnTo>
                <a:lnTo>
                  <a:pt x="63896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3787" y="3963213"/>
            <a:ext cx="269875" cy="459105"/>
          </a:xfrm>
          <a:custGeom>
            <a:avLst/>
            <a:gdLst/>
            <a:ahLst/>
            <a:cxnLst/>
            <a:rect l="l" t="t" r="r" b="b"/>
            <a:pathLst>
              <a:path w="269875" h="459104">
                <a:moveTo>
                  <a:pt x="28407" y="458525"/>
                </a:moveTo>
                <a:lnTo>
                  <a:pt x="0" y="458525"/>
                </a:lnTo>
                <a:lnTo>
                  <a:pt x="0" y="224199"/>
                </a:lnTo>
                <a:lnTo>
                  <a:pt x="3348" y="207615"/>
                </a:lnTo>
                <a:lnTo>
                  <a:pt x="12479" y="194073"/>
                </a:lnTo>
                <a:lnTo>
                  <a:pt x="26024" y="184943"/>
                </a:lnTo>
                <a:lnTo>
                  <a:pt x="42611" y="181595"/>
                </a:lnTo>
                <a:lnTo>
                  <a:pt x="97366" y="181595"/>
                </a:lnTo>
                <a:lnTo>
                  <a:pt x="84634" y="150581"/>
                </a:lnTo>
                <a:lnTo>
                  <a:pt x="64868" y="77636"/>
                </a:lnTo>
                <a:lnTo>
                  <a:pt x="80818" y="34041"/>
                </a:lnTo>
                <a:lnTo>
                  <a:pt x="124331" y="1772"/>
                </a:lnTo>
                <a:lnTo>
                  <a:pt x="151403" y="0"/>
                </a:lnTo>
                <a:lnTo>
                  <a:pt x="178043" y="8833"/>
                </a:lnTo>
                <a:lnTo>
                  <a:pt x="216150" y="40563"/>
                </a:lnTo>
                <a:lnTo>
                  <a:pt x="245075" y="84048"/>
                </a:lnTo>
                <a:lnTo>
                  <a:pt x="263441" y="136667"/>
                </a:lnTo>
                <a:lnTo>
                  <a:pt x="269870" y="195796"/>
                </a:lnTo>
                <a:lnTo>
                  <a:pt x="268326" y="209998"/>
                </a:lnTo>
                <a:lnTo>
                  <a:pt x="34763" y="209998"/>
                </a:lnTo>
                <a:lnTo>
                  <a:pt x="28407" y="216353"/>
                </a:lnTo>
                <a:lnTo>
                  <a:pt x="28407" y="458525"/>
                </a:lnTo>
                <a:close/>
              </a:path>
              <a:path w="269875" h="459104">
                <a:moveTo>
                  <a:pt x="151403" y="391593"/>
                </a:moveTo>
                <a:lnTo>
                  <a:pt x="124331" y="389820"/>
                </a:lnTo>
                <a:lnTo>
                  <a:pt x="99808" y="378215"/>
                </a:lnTo>
                <a:lnTo>
                  <a:pt x="80818" y="357552"/>
                </a:lnTo>
                <a:lnTo>
                  <a:pt x="64928" y="313956"/>
                </a:lnTo>
                <a:lnTo>
                  <a:pt x="70024" y="275387"/>
                </a:lnTo>
                <a:lnTo>
                  <a:pt x="84653" y="241012"/>
                </a:lnTo>
                <a:lnTo>
                  <a:pt x="97366" y="209998"/>
                </a:lnTo>
                <a:lnTo>
                  <a:pt x="268326" y="209998"/>
                </a:lnTo>
                <a:lnTo>
                  <a:pt x="263441" y="254926"/>
                </a:lnTo>
                <a:lnTo>
                  <a:pt x="245075" y="307545"/>
                </a:lnTo>
                <a:lnTo>
                  <a:pt x="216150" y="351030"/>
                </a:lnTo>
                <a:lnTo>
                  <a:pt x="178043" y="382760"/>
                </a:lnTo>
                <a:lnTo>
                  <a:pt x="151403" y="391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25509" y="3963213"/>
            <a:ext cx="269875" cy="459105"/>
          </a:xfrm>
          <a:custGeom>
            <a:avLst/>
            <a:gdLst/>
            <a:ahLst/>
            <a:cxnLst/>
            <a:rect l="l" t="t" r="r" b="b"/>
            <a:pathLst>
              <a:path w="269875" h="459104">
                <a:moveTo>
                  <a:pt x="118466" y="391593"/>
                </a:moveTo>
                <a:lnTo>
                  <a:pt x="53719" y="351030"/>
                </a:lnTo>
                <a:lnTo>
                  <a:pt x="24794" y="307545"/>
                </a:lnTo>
                <a:lnTo>
                  <a:pt x="6428" y="254926"/>
                </a:lnTo>
                <a:lnTo>
                  <a:pt x="0" y="195796"/>
                </a:lnTo>
                <a:lnTo>
                  <a:pt x="6428" y="136667"/>
                </a:lnTo>
                <a:lnTo>
                  <a:pt x="24794" y="84048"/>
                </a:lnTo>
                <a:lnTo>
                  <a:pt x="53719" y="40563"/>
                </a:lnTo>
                <a:lnTo>
                  <a:pt x="91826" y="8833"/>
                </a:lnTo>
                <a:lnTo>
                  <a:pt x="118466" y="0"/>
                </a:lnTo>
                <a:lnTo>
                  <a:pt x="145538" y="1772"/>
                </a:lnTo>
                <a:lnTo>
                  <a:pt x="170061" y="13378"/>
                </a:lnTo>
                <a:lnTo>
                  <a:pt x="189051" y="34041"/>
                </a:lnTo>
                <a:lnTo>
                  <a:pt x="204941" y="77636"/>
                </a:lnTo>
                <a:lnTo>
                  <a:pt x="199845" y="116206"/>
                </a:lnTo>
                <a:lnTo>
                  <a:pt x="185216" y="150581"/>
                </a:lnTo>
                <a:lnTo>
                  <a:pt x="172503" y="181595"/>
                </a:lnTo>
                <a:lnTo>
                  <a:pt x="227259" y="181595"/>
                </a:lnTo>
                <a:lnTo>
                  <a:pt x="243846" y="184943"/>
                </a:lnTo>
                <a:lnTo>
                  <a:pt x="257390" y="194073"/>
                </a:lnTo>
                <a:lnTo>
                  <a:pt x="266521" y="207615"/>
                </a:lnTo>
                <a:lnTo>
                  <a:pt x="267002" y="209998"/>
                </a:lnTo>
                <a:lnTo>
                  <a:pt x="172503" y="209998"/>
                </a:lnTo>
                <a:lnTo>
                  <a:pt x="185236" y="241012"/>
                </a:lnTo>
                <a:lnTo>
                  <a:pt x="199899" y="275387"/>
                </a:lnTo>
                <a:lnTo>
                  <a:pt x="205001" y="313956"/>
                </a:lnTo>
                <a:lnTo>
                  <a:pt x="189051" y="357552"/>
                </a:lnTo>
                <a:lnTo>
                  <a:pt x="170061" y="378215"/>
                </a:lnTo>
                <a:lnTo>
                  <a:pt x="145538" y="389820"/>
                </a:lnTo>
                <a:lnTo>
                  <a:pt x="118466" y="391593"/>
                </a:lnTo>
                <a:close/>
              </a:path>
              <a:path w="269875" h="459104">
                <a:moveTo>
                  <a:pt x="269870" y="458525"/>
                </a:moveTo>
                <a:lnTo>
                  <a:pt x="241462" y="458525"/>
                </a:lnTo>
                <a:lnTo>
                  <a:pt x="241462" y="216353"/>
                </a:lnTo>
                <a:lnTo>
                  <a:pt x="235106" y="209998"/>
                </a:lnTo>
                <a:lnTo>
                  <a:pt x="267002" y="209998"/>
                </a:lnTo>
                <a:lnTo>
                  <a:pt x="269870" y="224199"/>
                </a:lnTo>
                <a:lnTo>
                  <a:pt x="269870" y="458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42521" y="2141977"/>
            <a:ext cx="4755515" cy="248031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309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EXTERNAL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RESPIRATION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which is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gases (oxygen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carbon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dioxide) between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inhaled air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the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blood.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196850">
              <a:lnSpc>
                <a:spcPct val="91700"/>
              </a:lnSpc>
              <a:spcBef>
                <a:spcPts val="5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RESPIRATION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which is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gases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blood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fluids.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93791" y="5116065"/>
            <a:ext cx="6513830" cy="1237615"/>
          </a:xfrm>
          <a:custGeom>
            <a:avLst/>
            <a:gdLst/>
            <a:ahLst/>
            <a:cxnLst/>
            <a:rect l="l" t="t" r="r" b="b"/>
            <a:pathLst>
              <a:path w="6513830" h="1237614">
                <a:moveTo>
                  <a:pt x="6389827" y="0"/>
                </a:moveTo>
                <a:lnTo>
                  <a:pt x="123748" y="0"/>
                </a:lnTo>
                <a:lnTo>
                  <a:pt x="75577" y="9725"/>
                </a:lnTo>
                <a:lnTo>
                  <a:pt x="36242" y="36247"/>
                </a:lnTo>
                <a:lnTo>
                  <a:pt x="9723" y="75582"/>
                </a:lnTo>
                <a:lnTo>
                  <a:pt x="0" y="123748"/>
                </a:lnTo>
                <a:lnTo>
                  <a:pt x="0" y="1113739"/>
                </a:lnTo>
                <a:lnTo>
                  <a:pt x="9723" y="1161910"/>
                </a:lnTo>
                <a:lnTo>
                  <a:pt x="36242" y="1201245"/>
                </a:lnTo>
                <a:lnTo>
                  <a:pt x="75577" y="1227764"/>
                </a:lnTo>
                <a:lnTo>
                  <a:pt x="123748" y="1237488"/>
                </a:lnTo>
                <a:lnTo>
                  <a:pt x="6389827" y="1237488"/>
                </a:lnTo>
                <a:lnTo>
                  <a:pt x="6437998" y="1227764"/>
                </a:lnTo>
                <a:lnTo>
                  <a:pt x="6477333" y="1201245"/>
                </a:lnTo>
                <a:lnTo>
                  <a:pt x="6503852" y="1161910"/>
                </a:lnTo>
                <a:lnTo>
                  <a:pt x="6513576" y="1113739"/>
                </a:lnTo>
                <a:lnTo>
                  <a:pt x="6513576" y="123748"/>
                </a:lnTo>
                <a:lnTo>
                  <a:pt x="6503852" y="75582"/>
                </a:lnTo>
                <a:lnTo>
                  <a:pt x="6477333" y="36247"/>
                </a:lnTo>
                <a:lnTo>
                  <a:pt x="6437998" y="9725"/>
                </a:lnTo>
                <a:lnTo>
                  <a:pt x="63898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7103" y="5564997"/>
            <a:ext cx="625475" cy="340360"/>
          </a:xfrm>
          <a:custGeom>
            <a:avLst/>
            <a:gdLst/>
            <a:ahLst/>
            <a:cxnLst/>
            <a:rect l="l" t="t" r="r" b="b"/>
            <a:pathLst>
              <a:path w="625475" h="340360">
                <a:moveTo>
                  <a:pt x="583489" y="127793"/>
                </a:moveTo>
                <a:lnTo>
                  <a:pt x="335861" y="127793"/>
                </a:lnTo>
                <a:lnTo>
                  <a:pt x="454518" y="106273"/>
                </a:lnTo>
                <a:lnTo>
                  <a:pt x="454518" y="0"/>
                </a:lnTo>
                <a:lnTo>
                  <a:pt x="583489" y="127793"/>
                </a:lnTo>
                <a:close/>
              </a:path>
              <a:path w="625475" h="340360">
                <a:moveTo>
                  <a:pt x="327972" y="279033"/>
                </a:moveTo>
                <a:lnTo>
                  <a:pt x="238444" y="265328"/>
                </a:lnTo>
                <a:lnTo>
                  <a:pt x="143324" y="212834"/>
                </a:lnTo>
                <a:lnTo>
                  <a:pt x="0" y="106273"/>
                </a:lnTo>
                <a:lnTo>
                  <a:pt x="55139" y="113446"/>
                </a:lnTo>
                <a:lnTo>
                  <a:pt x="184914" y="125402"/>
                </a:lnTo>
                <a:lnTo>
                  <a:pt x="335861" y="127793"/>
                </a:lnTo>
                <a:lnTo>
                  <a:pt x="583489" y="127793"/>
                </a:lnTo>
                <a:lnTo>
                  <a:pt x="599229" y="143468"/>
                </a:lnTo>
                <a:lnTo>
                  <a:pt x="624962" y="170037"/>
                </a:lnTo>
                <a:lnTo>
                  <a:pt x="525536" y="269225"/>
                </a:lnTo>
                <a:lnTo>
                  <a:pt x="454518" y="269225"/>
                </a:lnTo>
                <a:lnTo>
                  <a:pt x="327972" y="279033"/>
                </a:lnTo>
                <a:close/>
              </a:path>
              <a:path w="625475" h="340360">
                <a:moveTo>
                  <a:pt x="454518" y="340074"/>
                </a:moveTo>
                <a:lnTo>
                  <a:pt x="454518" y="269225"/>
                </a:lnTo>
                <a:lnTo>
                  <a:pt x="525536" y="269225"/>
                </a:lnTo>
                <a:lnTo>
                  <a:pt x="454518" y="340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42521" y="5529987"/>
            <a:ext cx="2642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CELLULAR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RESPIRATION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768" y="2056112"/>
            <a:ext cx="3196590" cy="25438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940"/>
              </a:spcBef>
            </a:pPr>
            <a:r>
              <a:rPr sz="4650" b="0" i="1" spc="-11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4650" b="0" i="1" spc="-3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650" b="0" i="1" spc="-145" dirty="0">
                <a:solidFill>
                  <a:srgbClr val="FFFFFF"/>
                </a:solidFill>
                <a:latin typeface="Calibri Light"/>
                <a:cs typeface="Calibri Light"/>
              </a:rPr>
              <a:t>secondary  </a:t>
            </a:r>
            <a:r>
              <a:rPr sz="4650" b="0" i="1" spc="-140" dirty="0">
                <a:solidFill>
                  <a:srgbClr val="FFFFFF"/>
                </a:solidFill>
                <a:latin typeface="Calibri Light"/>
                <a:cs typeface="Calibri Light"/>
              </a:rPr>
              <a:t>processes </a:t>
            </a:r>
            <a:r>
              <a:rPr sz="4650" b="0" i="1" spc="-120" dirty="0">
                <a:solidFill>
                  <a:srgbClr val="FFFFFF"/>
                </a:solidFill>
                <a:latin typeface="Calibri Light"/>
                <a:cs typeface="Calibri Light"/>
              </a:rPr>
              <a:t>of  respiration  </a:t>
            </a:r>
            <a:r>
              <a:rPr sz="4650" b="0" i="1" spc="-125" dirty="0">
                <a:solidFill>
                  <a:srgbClr val="FFFFFF"/>
                </a:solidFill>
                <a:latin typeface="Calibri Light"/>
                <a:cs typeface="Calibri Light"/>
              </a:rPr>
              <a:t>include:</a:t>
            </a:r>
            <a:endParaRPr sz="46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3791" y="470919"/>
            <a:ext cx="6513830" cy="1682750"/>
          </a:xfrm>
          <a:custGeom>
            <a:avLst/>
            <a:gdLst/>
            <a:ahLst/>
            <a:cxnLst/>
            <a:rect l="l" t="t" r="r" b="b"/>
            <a:pathLst>
              <a:path w="6513830" h="1682750">
                <a:moveTo>
                  <a:pt x="6345326" y="0"/>
                </a:moveTo>
                <a:lnTo>
                  <a:pt x="168249" y="0"/>
                </a:lnTo>
                <a:lnTo>
                  <a:pt x="123520" y="6009"/>
                </a:lnTo>
                <a:lnTo>
                  <a:pt x="83328" y="22970"/>
                </a:lnTo>
                <a:lnTo>
                  <a:pt x="49277" y="49277"/>
                </a:lnTo>
                <a:lnTo>
                  <a:pt x="22970" y="83328"/>
                </a:lnTo>
                <a:lnTo>
                  <a:pt x="6009" y="123520"/>
                </a:lnTo>
                <a:lnTo>
                  <a:pt x="0" y="168249"/>
                </a:lnTo>
                <a:lnTo>
                  <a:pt x="1" y="1514246"/>
                </a:lnTo>
                <a:lnTo>
                  <a:pt x="6014" y="1558975"/>
                </a:lnTo>
                <a:lnTo>
                  <a:pt x="22977" y="1599167"/>
                </a:lnTo>
                <a:lnTo>
                  <a:pt x="49285" y="1633218"/>
                </a:lnTo>
                <a:lnTo>
                  <a:pt x="83336" y="1659525"/>
                </a:lnTo>
                <a:lnTo>
                  <a:pt x="123527" y="1676486"/>
                </a:lnTo>
                <a:lnTo>
                  <a:pt x="168249" y="1682495"/>
                </a:lnTo>
                <a:lnTo>
                  <a:pt x="6345326" y="1682495"/>
                </a:lnTo>
                <a:lnTo>
                  <a:pt x="6390057" y="1676485"/>
                </a:lnTo>
                <a:lnTo>
                  <a:pt x="6430251" y="1659522"/>
                </a:lnTo>
                <a:lnTo>
                  <a:pt x="6464303" y="1633212"/>
                </a:lnTo>
                <a:lnTo>
                  <a:pt x="6490609" y="1599157"/>
                </a:lnTo>
                <a:lnTo>
                  <a:pt x="6507567" y="1558963"/>
                </a:lnTo>
                <a:lnTo>
                  <a:pt x="6513576" y="1514246"/>
                </a:lnTo>
                <a:lnTo>
                  <a:pt x="6513588" y="168249"/>
                </a:lnTo>
                <a:lnTo>
                  <a:pt x="6507578" y="123520"/>
                </a:lnTo>
                <a:lnTo>
                  <a:pt x="6490615" y="83328"/>
                </a:lnTo>
                <a:lnTo>
                  <a:pt x="6464304" y="49277"/>
                </a:lnTo>
                <a:lnTo>
                  <a:pt x="6430250" y="22970"/>
                </a:lnTo>
                <a:lnTo>
                  <a:pt x="6390056" y="6009"/>
                </a:lnTo>
                <a:lnTo>
                  <a:pt x="6345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5001" y="1008516"/>
            <a:ext cx="367030" cy="621665"/>
          </a:xfrm>
          <a:custGeom>
            <a:avLst/>
            <a:gdLst/>
            <a:ahLst/>
            <a:cxnLst/>
            <a:rect l="l" t="t" r="r" b="b"/>
            <a:pathLst>
              <a:path w="367029" h="621664">
                <a:moveTo>
                  <a:pt x="38575" y="621624"/>
                </a:moveTo>
                <a:lnTo>
                  <a:pt x="0" y="621624"/>
                </a:lnTo>
                <a:lnTo>
                  <a:pt x="0" y="303948"/>
                </a:lnTo>
                <a:lnTo>
                  <a:pt x="4546" y="281465"/>
                </a:lnTo>
                <a:lnTo>
                  <a:pt x="16946" y="263105"/>
                </a:lnTo>
                <a:lnTo>
                  <a:pt x="35339" y="250728"/>
                </a:lnTo>
                <a:lnTo>
                  <a:pt x="57863" y="246189"/>
                </a:lnTo>
                <a:lnTo>
                  <a:pt x="132217" y="246189"/>
                </a:lnTo>
                <a:lnTo>
                  <a:pt x="119095" y="212881"/>
                </a:lnTo>
                <a:lnTo>
                  <a:pt x="102296" y="176801"/>
                </a:lnTo>
                <a:lnTo>
                  <a:pt x="89813" y="137371"/>
                </a:lnTo>
                <a:lnTo>
                  <a:pt x="89633" y="94013"/>
                </a:lnTo>
                <a:lnTo>
                  <a:pt x="109747" y="46150"/>
                </a:lnTo>
                <a:lnTo>
                  <a:pt x="168834" y="2403"/>
                </a:lnTo>
                <a:lnTo>
                  <a:pt x="205597" y="0"/>
                </a:lnTo>
                <a:lnTo>
                  <a:pt x="241772" y="11975"/>
                </a:lnTo>
                <a:lnTo>
                  <a:pt x="277563" y="38706"/>
                </a:lnTo>
                <a:lnTo>
                  <a:pt x="308090" y="73047"/>
                </a:lnTo>
                <a:lnTo>
                  <a:pt x="332798" y="113945"/>
                </a:lnTo>
                <a:lnTo>
                  <a:pt x="351134" y="160345"/>
                </a:lnTo>
                <a:lnTo>
                  <a:pt x="362541" y="211196"/>
                </a:lnTo>
                <a:lnTo>
                  <a:pt x="366467" y="265442"/>
                </a:lnTo>
                <a:lnTo>
                  <a:pt x="365074" y="284695"/>
                </a:lnTo>
                <a:lnTo>
                  <a:pt x="57863" y="284695"/>
                </a:lnTo>
                <a:lnTo>
                  <a:pt x="50353" y="286208"/>
                </a:lnTo>
                <a:lnTo>
                  <a:pt x="44223" y="290333"/>
                </a:lnTo>
                <a:lnTo>
                  <a:pt x="40090" y="296452"/>
                </a:lnTo>
                <a:lnTo>
                  <a:pt x="38575" y="303948"/>
                </a:lnTo>
                <a:lnTo>
                  <a:pt x="38575" y="621624"/>
                </a:lnTo>
                <a:close/>
              </a:path>
              <a:path w="367029" h="621664">
                <a:moveTo>
                  <a:pt x="205597" y="530885"/>
                </a:moveTo>
                <a:lnTo>
                  <a:pt x="168834" y="528481"/>
                </a:lnTo>
                <a:lnTo>
                  <a:pt x="135533" y="512748"/>
                </a:lnTo>
                <a:lnTo>
                  <a:pt x="109747" y="484735"/>
                </a:lnTo>
                <a:lnTo>
                  <a:pt x="89707" y="436872"/>
                </a:lnTo>
                <a:lnTo>
                  <a:pt x="89896" y="393514"/>
                </a:lnTo>
                <a:lnTo>
                  <a:pt x="102352" y="354083"/>
                </a:lnTo>
                <a:lnTo>
                  <a:pt x="119113" y="318003"/>
                </a:lnTo>
                <a:lnTo>
                  <a:pt x="132217" y="284695"/>
                </a:lnTo>
                <a:lnTo>
                  <a:pt x="365074" y="284695"/>
                </a:lnTo>
                <a:lnTo>
                  <a:pt x="362541" y="319689"/>
                </a:lnTo>
                <a:lnTo>
                  <a:pt x="351134" y="370539"/>
                </a:lnTo>
                <a:lnTo>
                  <a:pt x="332798" y="416940"/>
                </a:lnTo>
                <a:lnTo>
                  <a:pt x="308090" y="457838"/>
                </a:lnTo>
                <a:lnTo>
                  <a:pt x="277563" y="492178"/>
                </a:lnTo>
                <a:lnTo>
                  <a:pt x="241772" y="518909"/>
                </a:lnTo>
                <a:lnTo>
                  <a:pt x="205597" y="53088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9957" y="1008516"/>
            <a:ext cx="367030" cy="621665"/>
          </a:xfrm>
          <a:custGeom>
            <a:avLst/>
            <a:gdLst/>
            <a:ahLst/>
            <a:cxnLst/>
            <a:rect l="l" t="t" r="r" b="b"/>
            <a:pathLst>
              <a:path w="367029" h="621664">
                <a:moveTo>
                  <a:pt x="160870" y="530885"/>
                </a:moveTo>
                <a:lnTo>
                  <a:pt x="124695" y="518909"/>
                </a:lnTo>
                <a:lnTo>
                  <a:pt x="88904" y="492178"/>
                </a:lnTo>
                <a:lnTo>
                  <a:pt x="58377" y="457838"/>
                </a:lnTo>
                <a:lnTo>
                  <a:pt x="33669" y="416940"/>
                </a:lnTo>
                <a:lnTo>
                  <a:pt x="15333" y="370539"/>
                </a:lnTo>
                <a:lnTo>
                  <a:pt x="3925" y="319689"/>
                </a:lnTo>
                <a:lnTo>
                  <a:pt x="0" y="265442"/>
                </a:lnTo>
                <a:lnTo>
                  <a:pt x="3925" y="211196"/>
                </a:lnTo>
                <a:lnTo>
                  <a:pt x="15333" y="160345"/>
                </a:lnTo>
                <a:lnTo>
                  <a:pt x="33669" y="113945"/>
                </a:lnTo>
                <a:lnTo>
                  <a:pt x="58377" y="73047"/>
                </a:lnTo>
                <a:lnTo>
                  <a:pt x="88904" y="38706"/>
                </a:lnTo>
                <a:lnTo>
                  <a:pt x="124695" y="11975"/>
                </a:lnTo>
                <a:lnTo>
                  <a:pt x="160870" y="0"/>
                </a:lnTo>
                <a:lnTo>
                  <a:pt x="197633" y="2403"/>
                </a:lnTo>
                <a:lnTo>
                  <a:pt x="230933" y="18136"/>
                </a:lnTo>
                <a:lnTo>
                  <a:pt x="256720" y="46150"/>
                </a:lnTo>
                <a:lnTo>
                  <a:pt x="276760" y="94013"/>
                </a:lnTo>
                <a:lnTo>
                  <a:pt x="276571" y="137371"/>
                </a:lnTo>
                <a:lnTo>
                  <a:pt x="264115" y="176801"/>
                </a:lnTo>
                <a:lnTo>
                  <a:pt x="247354" y="212881"/>
                </a:lnTo>
                <a:lnTo>
                  <a:pt x="234250" y="246189"/>
                </a:lnTo>
                <a:lnTo>
                  <a:pt x="308604" y="246189"/>
                </a:lnTo>
                <a:lnTo>
                  <a:pt x="331128" y="250728"/>
                </a:lnTo>
                <a:lnTo>
                  <a:pt x="349521" y="263105"/>
                </a:lnTo>
                <a:lnTo>
                  <a:pt x="361921" y="281465"/>
                </a:lnTo>
                <a:lnTo>
                  <a:pt x="362574" y="284695"/>
                </a:lnTo>
                <a:lnTo>
                  <a:pt x="234250" y="284695"/>
                </a:lnTo>
                <a:lnTo>
                  <a:pt x="247372" y="318003"/>
                </a:lnTo>
                <a:lnTo>
                  <a:pt x="264170" y="354083"/>
                </a:lnTo>
                <a:lnTo>
                  <a:pt x="276654" y="393514"/>
                </a:lnTo>
                <a:lnTo>
                  <a:pt x="276834" y="436872"/>
                </a:lnTo>
                <a:lnTo>
                  <a:pt x="256720" y="484735"/>
                </a:lnTo>
                <a:lnTo>
                  <a:pt x="230933" y="512748"/>
                </a:lnTo>
                <a:lnTo>
                  <a:pt x="197633" y="528481"/>
                </a:lnTo>
                <a:lnTo>
                  <a:pt x="160870" y="530885"/>
                </a:lnTo>
                <a:close/>
              </a:path>
              <a:path w="367029" h="621664">
                <a:moveTo>
                  <a:pt x="366467" y="621624"/>
                </a:moveTo>
                <a:lnTo>
                  <a:pt x="327892" y="621624"/>
                </a:lnTo>
                <a:lnTo>
                  <a:pt x="327892" y="303948"/>
                </a:lnTo>
                <a:lnTo>
                  <a:pt x="326377" y="296452"/>
                </a:lnTo>
                <a:lnTo>
                  <a:pt x="322244" y="290333"/>
                </a:lnTo>
                <a:lnTo>
                  <a:pt x="316113" y="286208"/>
                </a:lnTo>
                <a:lnTo>
                  <a:pt x="308604" y="284695"/>
                </a:lnTo>
                <a:lnTo>
                  <a:pt x="362574" y="284695"/>
                </a:lnTo>
                <a:lnTo>
                  <a:pt x="366467" y="303948"/>
                </a:lnTo>
                <a:lnTo>
                  <a:pt x="366467" y="62162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01237" y="722867"/>
            <a:ext cx="3721100" cy="110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95"/>
              </a:spcBef>
            </a:pPr>
            <a:r>
              <a:rPr sz="2500" b="1" spc="-30" dirty="0">
                <a:solidFill>
                  <a:srgbClr val="000000"/>
                </a:solidFill>
                <a:latin typeface="Calibri"/>
                <a:cs typeface="Calibri"/>
              </a:rPr>
              <a:t>REGULATION </a:t>
            </a:r>
            <a:r>
              <a:rPr sz="2500" b="1" spc="-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500" b="1" spc="-15" dirty="0">
                <a:solidFill>
                  <a:srgbClr val="000000"/>
                </a:solidFill>
                <a:latin typeface="Calibri"/>
                <a:cs typeface="Calibri"/>
              </a:rPr>
              <a:t>BLOOD</a:t>
            </a:r>
            <a:r>
              <a:rPr sz="25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00"/>
                </a:solidFill>
                <a:latin typeface="Calibri"/>
                <a:cs typeface="Calibri"/>
              </a:rPr>
              <a:t>pH</a:t>
            </a:r>
            <a:r>
              <a:rPr sz="2500" spc="-5" dirty="0">
                <a:solidFill>
                  <a:srgbClr val="000000"/>
                </a:solidFill>
              </a:rPr>
              <a:t>,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750"/>
              </a:lnSpc>
              <a:spcBef>
                <a:spcPts val="175"/>
              </a:spcBef>
            </a:pPr>
            <a:r>
              <a:rPr sz="2500" spc="-5" dirty="0">
                <a:solidFill>
                  <a:srgbClr val="000000"/>
                </a:solidFill>
              </a:rPr>
              <a:t>which </a:t>
            </a:r>
            <a:r>
              <a:rPr sz="2500" spc="-15" dirty="0">
                <a:solidFill>
                  <a:srgbClr val="000000"/>
                </a:solidFill>
              </a:rPr>
              <a:t>occurs </a:t>
            </a:r>
            <a:r>
              <a:rPr sz="2500" spc="-5" dirty="0">
                <a:solidFill>
                  <a:srgbClr val="000000"/>
                </a:solidFill>
              </a:rPr>
              <a:t>in </a:t>
            </a:r>
            <a:r>
              <a:rPr sz="2500" spc="-10" dirty="0">
                <a:solidFill>
                  <a:srgbClr val="000000"/>
                </a:solidFill>
              </a:rPr>
              <a:t>coordination  </a:t>
            </a:r>
            <a:r>
              <a:rPr sz="2500" spc="-5" dirty="0">
                <a:solidFill>
                  <a:srgbClr val="000000"/>
                </a:solidFill>
              </a:rPr>
              <a:t>with the </a:t>
            </a:r>
            <a:r>
              <a:rPr sz="2500" spc="-10" dirty="0">
                <a:solidFill>
                  <a:srgbClr val="000000"/>
                </a:solidFill>
              </a:rPr>
              <a:t>kidneys</a:t>
            </a:r>
            <a:endParaRPr sz="2500"/>
          </a:p>
        </p:txBody>
      </p:sp>
      <p:sp>
        <p:nvSpPr>
          <p:cNvPr id="7" name="object 7"/>
          <p:cNvSpPr/>
          <p:nvPr/>
        </p:nvSpPr>
        <p:spPr>
          <a:xfrm>
            <a:off x="5193791" y="2572510"/>
            <a:ext cx="6513830" cy="1681480"/>
          </a:xfrm>
          <a:custGeom>
            <a:avLst/>
            <a:gdLst/>
            <a:ahLst/>
            <a:cxnLst/>
            <a:rect l="l" t="t" r="r" b="b"/>
            <a:pathLst>
              <a:path w="6513830" h="1681479">
                <a:moveTo>
                  <a:pt x="6345478" y="0"/>
                </a:moveTo>
                <a:lnTo>
                  <a:pt x="168097" y="0"/>
                </a:lnTo>
                <a:lnTo>
                  <a:pt x="123410" y="6004"/>
                </a:lnTo>
                <a:lnTo>
                  <a:pt x="83255" y="22950"/>
                </a:lnTo>
                <a:lnTo>
                  <a:pt x="49234" y="49234"/>
                </a:lnTo>
                <a:lnTo>
                  <a:pt x="22950" y="83255"/>
                </a:lnTo>
                <a:lnTo>
                  <a:pt x="6004" y="123410"/>
                </a:lnTo>
                <a:lnTo>
                  <a:pt x="0" y="168097"/>
                </a:lnTo>
                <a:lnTo>
                  <a:pt x="0" y="1512874"/>
                </a:lnTo>
                <a:lnTo>
                  <a:pt x="6004" y="1557561"/>
                </a:lnTo>
                <a:lnTo>
                  <a:pt x="22950" y="1597716"/>
                </a:lnTo>
                <a:lnTo>
                  <a:pt x="49234" y="1631737"/>
                </a:lnTo>
                <a:lnTo>
                  <a:pt x="83255" y="1658021"/>
                </a:lnTo>
                <a:lnTo>
                  <a:pt x="123410" y="1674967"/>
                </a:lnTo>
                <a:lnTo>
                  <a:pt x="168097" y="1680971"/>
                </a:lnTo>
                <a:lnTo>
                  <a:pt x="6345478" y="1680971"/>
                </a:lnTo>
                <a:lnTo>
                  <a:pt x="6390165" y="1674967"/>
                </a:lnTo>
                <a:lnTo>
                  <a:pt x="6430320" y="1658021"/>
                </a:lnTo>
                <a:lnTo>
                  <a:pt x="6464341" y="1631737"/>
                </a:lnTo>
                <a:lnTo>
                  <a:pt x="6490625" y="1597716"/>
                </a:lnTo>
                <a:lnTo>
                  <a:pt x="6507571" y="1557561"/>
                </a:lnTo>
                <a:lnTo>
                  <a:pt x="6513576" y="1512874"/>
                </a:lnTo>
                <a:lnTo>
                  <a:pt x="6513576" y="168097"/>
                </a:lnTo>
                <a:lnTo>
                  <a:pt x="6507571" y="123410"/>
                </a:lnTo>
                <a:lnTo>
                  <a:pt x="6490625" y="83255"/>
                </a:lnTo>
                <a:lnTo>
                  <a:pt x="6464341" y="49234"/>
                </a:lnTo>
                <a:lnTo>
                  <a:pt x="6430320" y="22950"/>
                </a:lnTo>
                <a:lnTo>
                  <a:pt x="6390165" y="6004"/>
                </a:lnTo>
                <a:lnTo>
                  <a:pt x="634547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5357" y="3423689"/>
            <a:ext cx="173355" cy="301625"/>
          </a:xfrm>
          <a:custGeom>
            <a:avLst/>
            <a:gdLst/>
            <a:ahLst/>
            <a:cxnLst/>
            <a:rect l="l" t="t" r="r" b="b"/>
            <a:pathLst>
              <a:path w="173354" h="301625">
                <a:moveTo>
                  <a:pt x="154302" y="301503"/>
                </a:moveTo>
                <a:lnTo>
                  <a:pt x="149258" y="301503"/>
                </a:lnTo>
                <a:lnTo>
                  <a:pt x="144407" y="299539"/>
                </a:lnTo>
                <a:lnTo>
                  <a:pt x="112950" y="267791"/>
                </a:lnTo>
                <a:lnTo>
                  <a:pt x="87012" y="237863"/>
                </a:lnTo>
                <a:lnTo>
                  <a:pt x="63062" y="206327"/>
                </a:lnTo>
                <a:lnTo>
                  <a:pt x="41179" y="173277"/>
                </a:lnTo>
                <a:lnTo>
                  <a:pt x="22920" y="136860"/>
                </a:lnTo>
                <a:lnTo>
                  <a:pt x="9874" y="98473"/>
                </a:lnTo>
                <a:lnTo>
                  <a:pt x="2185" y="58669"/>
                </a:lnTo>
                <a:lnTo>
                  <a:pt x="0" y="18001"/>
                </a:lnTo>
                <a:lnTo>
                  <a:pt x="1982" y="10618"/>
                </a:lnTo>
                <a:lnTo>
                  <a:pt x="6492" y="4769"/>
                </a:lnTo>
                <a:lnTo>
                  <a:pt x="12872" y="1036"/>
                </a:lnTo>
                <a:lnTo>
                  <a:pt x="20464" y="0"/>
                </a:lnTo>
                <a:lnTo>
                  <a:pt x="40781" y="55466"/>
                </a:lnTo>
                <a:lnTo>
                  <a:pt x="47592" y="89672"/>
                </a:lnTo>
                <a:lnTo>
                  <a:pt x="74547" y="154024"/>
                </a:lnTo>
                <a:lnTo>
                  <a:pt x="117320" y="214257"/>
                </a:lnTo>
                <a:lnTo>
                  <a:pt x="167514" y="268484"/>
                </a:lnTo>
                <a:lnTo>
                  <a:pt x="171823" y="274803"/>
                </a:lnTo>
                <a:lnTo>
                  <a:pt x="173317" y="282031"/>
                </a:lnTo>
                <a:lnTo>
                  <a:pt x="171987" y="289291"/>
                </a:lnTo>
                <a:lnTo>
                  <a:pt x="167822" y="295708"/>
                </a:lnTo>
                <a:lnTo>
                  <a:pt x="164264" y="299346"/>
                </a:lnTo>
                <a:lnTo>
                  <a:pt x="159403" y="301435"/>
                </a:lnTo>
                <a:lnTo>
                  <a:pt x="154302" y="301503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7849" y="3356274"/>
            <a:ext cx="280035" cy="415290"/>
          </a:xfrm>
          <a:custGeom>
            <a:avLst/>
            <a:gdLst/>
            <a:ahLst/>
            <a:cxnLst/>
            <a:rect l="l" t="t" r="r" b="b"/>
            <a:pathLst>
              <a:path w="280035" h="415289">
                <a:moveTo>
                  <a:pt x="172143" y="415029"/>
                </a:moveTo>
                <a:lnTo>
                  <a:pt x="167051" y="415029"/>
                </a:lnTo>
                <a:lnTo>
                  <a:pt x="162162" y="413026"/>
                </a:lnTo>
                <a:lnTo>
                  <a:pt x="128289" y="378384"/>
                </a:lnTo>
                <a:lnTo>
                  <a:pt x="100098" y="345500"/>
                </a:lnTo>
                <a:lnTo>
                  <a:pt x="74056" y="310895"/>
                </a:lnTo>
                <a:lnTo>
                  <a:pt x="50244" y="274674"/>
                </a:lnTo>
                <a:lnTo>
                  <a:pt x="27564" y="229223"/>
                </a:lnTo>
                <a:lnTo>
                  <a:pt x="11506" y="181299"/>
                </a:lnTo>
                <a:lnTo>
                  <a:pt x="2256" y="131617"/>
                </a:lnTo>
                <a:lnTo>
                  <a:pt x="0" y="80891"/>
                </a:lnTo>
                <a:lnTo>
                  <a:pt x="8980" y="47677"/>
                </a:lnTo>
                <a:lnTo>
                  <a:pt x="29317" y="21388"/>
                </a:lnTo>
                <a:lnTo>
                  <a:pt x="58044" y="4629"/>
                </a:lnTo>
                <a:lnTo>
                  <a:pt x="92195" y="0"/>
                </a:lnTo>
                <a:lnTo>
                  <a:pt x="92581" y="28"/>
                </a:lnTo>
                <a:lnTo>
                  <a:pt x="125752" y="8959"/>
                </a:lnTo>
                <a:lnTo>
                  <a:pt x="152035" y="29162"/>
                </a:lnTo>
                <a:lnTo>
                  <a:pt x="157582" y="38583"/>
                </a:lnTo>
                <a:lnTo>
                  <a:pt x="90141" y="38583"/>
                </a:lnTo>
                <a:lnTo>
                  <a:pt x="80648" y="38882"/>
                </a:lnTo>
                <a:lnTo>
                  <a:pt x="43553" y="65279"/>
                </a:lnTo>
                <a:lnTo>
                  <a:pt x="38575" y="83490"/>
                </a:lnTo>
                <a:lnTo>
                  <a:pt x="40692" y="128464"/>
                </a:lnTo>
                <a:lnTo>
                  <a:pt x="48999" y="172500"/>
                </a:lnTo>
                <a:lnTo>
                  <a:pt x="63329" y="214965"/>
                </a:lnTo>
                <a:lnTo>
                  <a:pt x="83516" y="255228"/>
                </a:lnTo>
                <a:lnTo>
                  <a:pt x="105994" y="289295"/>
                </a:lnTo>
                <a:lnTo>
                  <a:pt x="130558" y="321846"/>
                </a:lnTo>
                <a:lnTo>
                  <a:pt x="157134" y="352783"/>
                </a:lnTo>
                <a:lnTo>
                  <a:pt x="185644" y="382010"/>
                </a:lnTo>
                <a:lnTo>
                  <a:pt x="189887" y="388378"/>
                </a:lnTo>
                <a:lnTo>
                  <a:pt x="191303" y="395621"/>
                </a:lnTo>
                <a:lnTo>
                  <a:pt x="189895" y="402865"/>
                </a:lnTo>
                <a:lnTo>
                  <a:pt x="185654" y="409243"/>
                </a:lnTo>
                <a:lnTo>
                  <a:pt x="182086" y="412882"/>
                </a:lnTo>
                <a:lnTo>
                  <a:pt x="177235" y="414961"/>
                </a:lnTo>
                <a:lnTo>
                  <a:pt x="172143" y="415029"/>
                </a:lnTo>
                <a:close/>
              </a:path>
              <a:path w="280035" h="415289">
                <a:moveTo>
                  <a:pt x="260415" y="312806"/>
                </a:moveTo>
                <a:lnTo>
                  <a:pt x="224566" y="284046"/>
                </a:lnTo>
                <a:lnTo>
                  <a:pt x="184726" y="234008"/>
                </a:lnTo>
                <a:lnTo>
                  <a:pt x="153393" y="179641"/>
                </a:lnTo>
                <a:lnTo>
                  <a:pt x="137183" y="120584"/>
                </a:lnTo>
                <a:lnTo>
                  <a:pt x="135014" y="89844"/>
                </a:lnTo>
                <a:lnTo>
                  <a:pt x="132497" y="70898"/>
                </a:lnTo>
                <a:lnTo>
                  <a:pt x="123217" y="54939"/>
                </a:lnTo>
                <a:lnTo>
                  <a:pt x="108617" y="43618"/>
                </a:lnTo>
                <a:lnTo>
                  <a:pt x="90141" y="38583"/>
                </a:lnTo>
                <a:lnTo>
                  <a:pt x="157582" y="38583"/>
                </a:lnTo>
                <a:lnTo>
                  <a:pt x="168844" y="57710"/>
                </a:lnTo>
                <a:lnTo>
                  <a:pt x="173590" y="91673"/>
                </a:lnTo>
                <a:lnTo>
                  <a:pt x="175697" y="116880"/>
                </a:lnTo>
                <a:lnTo>
                  <a:pt x="180954" y="141520"/>
                </a:lnTo>
                <a:lnTo>
                  <a:pt x="200592" y="187938"/>
                </a:lnTo>
                <a:lnTo>
                  <a:pt x="234585" y="236184"/>
                </a:lnTo>
                <a:lnTo>
                  <a:pt x="274175" y="279968"/>
                </a:lnTo>
                <a:lnTo>
                  <a:pt x="278393" y="286354"/>
                </a:lnTo>
                <a:lnTo>
                  <a:pt x="279780" y="293608"/>
                </a:lnTo>
                <a:lnTo>
                  <a:pt x="278340" y="300852"/>
                </a:lnTo>
                <a:lnTo>
                  <a:pt x="274079" y="307211"/>
                </a:lnTo>
                <a:lnTo>
                  <a:pt x="267681" y="311421"/>
                </a:lnTo>
                <a:lnTo>
                  <a:pt x="260415" y="312806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3372" y="3720282"/>
            <a:ext cx="157526" cy="91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5562" y="3288869"/>
            <a:ext cx="415290" cy="486409"/>
          </a:xfrm>
          <a:custGeom>
            <a:avLst/>
            <a:gdLst/>
            <a:ahLst/>
            <a:cxnLst/>
            <a:rect l="l" t="t" r="r" b="b"/>
            <a:pathLst>
              <a:path w="415289" h="486410">
                <a:moveTo>
                  <a:pt x="24383" y="486121"/>
                </a:moveTo>
                <a:lnTo>
                  <a:pt x="0" y="466594"/>
                </a:lnTo>
                <a:lnTo>
                  <a:pt x="1303" y="459329"/>
                </a:lnTo>
                <a:lnTo>
                  <a:pt x="5442" y="452899"/>
                </a:lnTo>
                <a:lnTo>
                  <a:pt x="5847" y="452495"/>
                </a:lnTo>
                <a:lnTo>
                  <a:pt x="29057" y="426606"/>
                </a:lnTo>
                <a:lnTo>
                  <a:pt x="49980" y="390428"/>
                </a:lnTo>
                <a:lnTo>
                  <a:pt x="60650" y="344900"/>
                </a:lnTo>
                <a:lnTo>
                  <a:pt x="53102" y="290962"/>
                </a:lnTo>
                <a:lnTo>
                  <a:pt x="43159" y="255379"/>
                </a:lnTo>
                <a:lnTo>
                  <a:pt x="36769" y="219084"/>
                </a:lnTo>
                <a:lnTo>
                  <a:pt x="33965" y="182340"/>
                </a:lnTo>
                <a:lnTo>
                  <a:pt x="34720" y="148104"/>
                </a:lnTo>
                <a:lnTo>
                  <a:pt x="34779" y="143772"/>
                </a:lnTo>
                <a:lnTo>
                  <a:pt x="45774" y="95696"/>
                </a:lnTo>
                <a:lnTo>
                  <a:pt x="70365" y="54913"/>
                </a:lnTo>
                <a:lnTo>
                  <a:pt x="105852" y="23790"/>
                </a:lnTo>
                <a:lnTo>
                  <a:pt x="149535" y="4696"/>
                </a:lnTo>
                <a:lnTo>
                  <a:pt x="198715" y="0"/>
                </a:lnTo>
                <a:lnTo>
                  <a:pt x="199400" y="48"/>
                </a:lnTo>
                <a:lnTo>
                  <a:pt x="246975" y="11010"/>
                </a:lnTo>
                <a:lnTo>
                  <a:pt x="287454" y="35197"/>
                </a:lnTo>
                <a:lnTo>
                  <a:pt x="289462" y="37447"/>
                </a:lnTo>
                <a:lnTo>
                  <a:pt x="195687" y="37447"/>
                </a:lnTo>
                <a:lnTo>
                  <a:pt x="150123" y="43960"/>
                </a:lnTo>
                <a:lnTo>
                  <a:pt x="111922" y="66621"/>
                </a:lnTo>
                <a:lnTo>
                  <a:pt x="85020" y="101926"/>
                </a:lnTo>
                <a:lnTo>
                  <a:pt x="73355" y="146371"/>
                </a:lnTo>
                <a:lnTo>
                  <a:pt x="73355" y="148104"/>
                </a:lnTo>
                <a:lnTo>
                  <a:pt x="72700" y="179727"/>
                </a:lnTo>
                <a:lnTo>
                  <a:pt x="72741" y="182340"/>
                </a:lnTo>
                <a:lnTo>
                  <a:pt x="75248" y="214541"/>
                </a:lnTo>
                <a:lnTo>
                  <a:pt x="81039" y="247171"/>
                </a:lnTo>
                <a:lnTo>
                  <a:pt x="90038" y="279217"/>
                </a:lnTo>
                <a:lnTo>
                  <a:pt x="99959" y="334385"/>
                </a:lnTo>
                <a:lnTo>
                  <a:pt x="94107" y="382645"/>
                </a:lnTo>
                <a:lnTo>
                  <a:pt x="77568" y="423488"/>
                </a:lnTo>
                <a:lnTo>
                  <a:pt x="55422" y="456407"/>
                </a:lnTo>
                <a:lnTo>
                  <a:pt x="29147" y="484263"/>
                </a:lnTo>
                <a:lnTo>
                  <a:pt x="24383" y="486121"/>
                </a:lnTo>
                <a:close/>
              </a:path>
              <a:path w="415289" h="486410">
                <a:moveTo>
                  <a:pt x="323180" y="179727"/>
                </a:moveTo>
                <a:lnTo>
                  <a:pt x="298283" y="114077"/>
                </a:lnTo>
                <a:lnTo>
                  <a:pt x="275581" y="75944"/>
                </a:lnTo>
                <a:lnTo>
                  <a:pt x="240212" y="49091"/>
                </a:lnTo>
                <a:lnTo>
                  <a:pt x="195687" y="37447"/>
                </a:lnTo>
                <a:lnTo>
                  <a:pt x="289462" y="37447"/>
                </a:lnTo>
                <a:lnTo>
                  <a:pt x="318544" y="70035"/>
                </a:lnTo>
                <a:lnTo>
                  <a:pt x="337952" y="112956"/>
                </a:lnTo>
                <a:lnTo>
                  <a:pt x="343384" y="161388"/>
                </a:lnTo>
                <a:lnTo>
                  <a:pt x="341514" y="168813"/>
                </a:lnTo>
                <a:lnTo>
                  <a:pt x="337090" y="174738"/>
                </a:lnTo>
                <a:lnTo>
                  <a:pt x="330762" y="178573"/>
                </a:lnTo>
                <a:lnTo>
                  <a:pt x="323180" y="179727"/>
                </a:lnTo>
                <a:close/>
              </a:path>
              <a:path w="415289" h="486410">
                <a:moveTo>
                  <a:pt x="400678" y="317204"/>
                </a:moveTo>
                <a:lnTo>
                  <a:pt x="367008" y="294526"/>
                </a:lnTo>
                <a:lnTo>
                  <a:pt x="339880" y="259352"/>
                </a:lnTo>
                <a:lnTo>
                  <a:pt x="325011" y="233576"/>
                </a:lnTo>
                <a:lnTo>
                  <a:pt x="325211" y="226198"/>
                </a:lnTo>
                <a:lnTo>
                  <a:pt x="328169" y="219432"/>
                </a:lnTo>
                <a:lnTo>
                  <a:pt x="333691" y="214132"/>
                </a:lnTo>
                <a:lnTo>
                  <a:pt x="340839" y="211391"/>
                </a:lnTo>
                <a:lnTo>
                  <a:pt x="348231" y="211591"/>
                </a:lnTo>
                <a:lnTo>
                  <a:pt x="355009" y="214541"/>
                </a:lnTo>
                <a:lnTo>
                  <a:pt x="360318" y="220053"/>
                </a:lnTo>
                <a:lnTo>
                  <a:pt x="360607" y="220505"/>
                </a:lnTo>
                <a:lnTo>
                  <a:pt x="361128" y="221458"/>
                </a:lnTo>
                <a:lnTo>
                  <a:pt x="372046" y="238318"/>
                </a:lnTo>
                <a:lnTo>
                  <a:pt x="383850" y="254551"/>
                </a:lnTo>
                <a:lnTo>
                  <a:pt x="396518" y="270121"/>
                </a:lnTo>
                <a:lnTo>
                  <a:pt x="410023" y="284993"/>
                </a:lnTo>
                <a:lnTo>
                  <a:pt x="414017" y="291517"/>
                </a:lnTo>
                <a:lnTo>
                  <a:pt x="415157" y="298809"/>
                </a:lnTo>
                <a:lnTo>
                  <a:pt x="413474" y="305994"/>
                </a:lnTo>
                <a:lnTo>
                  <a:pt x="408962" y="312236"/>
                </a:lnTo>
                <a:lnTo>
                  <a:pt x="405365" y="315452"/>
                </a:lnTo>
                <a:lnTo>
                  <a:pt x="400678" y="317204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6539" y="3222003"/>
            <a:ext cx="510540" cy="490220"/>
          </a:xfrm>
          <a:custGeom>
            <a:avLst/>
            <a:gdLst/>
            <a:ahLst/>
            <a:cxnLst/>
            <a:rect l="l" t="t" r="r" b="b"/>
            <a:pathLst>
              <a:path w="510539" h="490220">
                <a:moveTo>
                  <a:pt x="13795" y="489923"/>
                </a:moveTo>
                <a:lnTo>
                  <a:pt x="8530" y="487574"/>
                </a:lnTo>
                <a:lnTo>
                  <a:pt x="4855" y="483454"/>
                </a:lnTo>
                <a:lnTo>
                  <a:pt x="992" y="476851"/>
                </a:lnTo>
                <a:lnTo>
                  <a:pt x="0" y="469536"/>
                </a:lnTo>
                <a:lnTo>
                  <a:pt x="1828" y="462385"/>
                </a:lnTo>
                <a:lnTo>
                  <a:pt x="6495" y="456211"/>
                </a:lnTo>
                <a:lnTo>
                  <a:pt x="24322" y="437650"/>
                </a:lnTo>
                <a:lnTo>
                  <a:pt x="39754" y="413565"/>
                </a:lnTo>
                <a:lnTo>
                  <a:pt x="49309" y="383922"/>
                </a:lnTo>
                <a:lnTo>
                  <a:pt x="49506" y="348682"/>
                </a:lnTo>
                <a:lnTo>
                  <a:pt x="48446" y="341751"/>
                </a:lnTo>
                <a:lnTo>
                  <a:pt x="47288" y="334724"/>
                </a:lnTo>
                <a:lnTo>
                  <a:pt x="46227" y="327793"/>
                </a:lnTo>
                <a:lnTo>
                  <a:pt x="41227" y="297953"/>
                </a:lnTo>
                <a:lnTo>
                  <a:pt x="37948" y="267901"/>
                </a:lnTo>
                <a:lnTo>
                  <a:pt x="36422" y="238176"/>
                </a:lnTo>
                <a:lnTo>
                  <a:pt x="36584" y="206113"/>
                </a:lnTo>
                <a:lnTo>
                  <a:pt x="44067" y="161892"/>
                </a:lnTo>
                <a:lnTo>
                  <a:pt x="59745" y="121286"/>
                </a:lnTo>
                <a:lnTo>
                  <a:pt x="82668" y="85123"/>
                </a:lnTo>
                <a:lnTo>
                  <a:pt x="111886" y="54234"/>
                </a:lnTo>
                <a:lnTo>
                  <a:pt x="146449" y="29447"/>
                </a:lnTo>
                <a:lnTo>
                  <a:pt x="185410" y="11592"/>
                </a:lnTo>
                <a:lnTo>
                  <a:pt x="227818" y="1496"/>
                </a:lnTo>
                <a:lnTo>
                  <a:pt x="272801" y="0"/>
                </a:lnTo>
                <a:lnTo>
                  <a:pt x="272955" y="9"/>
                </a:lnTo>
                <a:lnTo>
                  <a:pt x="319831" y="8223"/>
                </a:lnTo>
                <a:lnTo>
                  <a:pt x="363000" y="25596"/>
                </a:lnTo>
                <a:lnTo>
                  <a:pt x="383115" y="38900"/>
                </a:lnTo>
                <a:lnTo>
                  <a:pt x="270834" y="38900"/>
                </a:lnTo>
                <a:lnTo>
                  <a:pt x="221780" y="41923"/>
                </a:lnTo>
                <a:lnTo>
                  <a:pt x="176795" y="57174"/>
                </a:lnTo>
                <a:lnTo>
                  <a:pt x="137748" y="83039"/>
                </a:lnTo>
                <a:lnTo>
                  <a:pt x="106506" y="117906"/>
                </a:lnTo>
                <a:lnTo>
                  <a:pt x="84937" y="160162"/>
                </a:lnTo>
                <a:lnTo>
                  <a:pt x="74908" y="208193"/>
                </a:lnTo>
                <a:lnTo>
                  <a:pt x="74874" y="238176"/>
                </a:lnTo>
                <a:lnTo>
                  <a:pt x="76488" y="266220"/>
                </a:lnTo>
                <a:lnTo>
                  <a:pt x="79703" y="294126"/>
                </a:lnTo>
                <a:lnTo>
                  <a:pt x="84514" y="321824"/>
                </a:lnTo>
                <a:lnTo>
                  <a:pt x="85671" y="328852"/>
                </a:lnTo>
                <a:lnTo>
                  <a:pt x="87793" y="343003"/>
                </a:lnTo>
                <a:lnTo>
                  <a:pt x="87196" y="392128"/>
                </a:lnTo>
                <a:lnTo>
                  <a:pt x="73544" y="432337"/>
                </a:lnTo>
                <a:lnTo>
                  <a:pt x="53129" y="463377"/>
                </a:lnTo>
                <a:lnTo>
                  <a:pt x="32244" y="484994"/>
                </a:lnTo>
                <a:lnTo>
                  <a:pt x="28695" y="488171"/>
                </a:lnTo>
                <a:lnTo>
                  <a:pt x="24111" y="489904"/>
                </a:lnTo>
                <a:lnTo>
                  <a:pt x="13795" y="489923"/>
                </a:lnTo>
                <a:close/>
              </a:path>
              <a:path w="510539" h="490220">
                <a:moveTo>
                  <a:pt x="491110" y="289304"/>
                </a:moveTo>
                <a:lnTo>
                  <a:pt x="451425" y="249161"/>
                </a:lnTo>
                <a:lnTo>
                  <a:pt x="441338" y="206980"/>
                </a:lnTo>
                <a:lnTo>
                  <a:pt x="434856" y="164881"/>
                </a:lnTo>
                <a:lnTo>
                  <a:pt x="417449" y="126288"/>
                </a:lnTo>
                <a:lnTo>
                  <a:pt x="390731" y="92797"/>
                </a:lnTo>
                <a:lnTo>
                  <a:pt x="356314" y="66004"/>
                </a:lnTo>
                <a:lnTo>
                  <a:pt x="315811" y="47507"/>
                </a:lnTo>
                <a:lnTo>
                  <a:pt x="270834" y="38900"/>
                </a:lnTo>
                <a:lnTo>
                  <a:pt x="383115" y="38900"/>
                </a:lnTo>
                <a:lnTo>
                  <a:pt x="433267" y="82821"/>
                </a:lnTo>
                <a:lnTo>
                  <a:pt x="457888" y="120174"/>
                </a:lnTo>
                <a:lnTo>
                  <a:pt x="473849" y="161688"/>
                </a:lnTo>
                <a:lnTo>
                  <a:pt x="480279" y="208713"/>
                </a:lnTo>
                <a:lnTo>
                  <a:pt x="481909" y="220310"/>
                </a:lnTo>
                <a:lnTo>
                  <a:pt x="486724" y="233659"/>
                </a:lnTo>
                <a:lnTo>
                  <a:pt x="494161" y="245749"/>
                </a:lnTo>
                <a:lnTo>
                  <a:pt x="504023" y="256171"/>
                </a:lnTo>
                <a:lnTo>
                  <a:pt x="508365" y="262433"/>
                </a:lnTo>
                <a:lnTo>
                  <a:pt x="509921" y="269622"/>
                </a:lnTo>
                <a:lnTo>
                  <a:pt x="508673" y="276873"/>
                </a:lnTo>
                <a:lnTo>
                  <a:pt x="504602" y="283318"/>
                </a:lnTo>
                <a:lnTo>
                  <a:pt x="498330" y="287710"/>
                </a:lnTo>
                <a:lnTo>
                  <a:pt x="491110" y="289304"/>
                </a:lnTo>
                <a:close/>
              </a:path>
              <a:path w="510539" h="490220">
                <a:moveTo>
                  <a:pt x="24085" y="489913"/>
                </a:moveTo>
                <a:lnTo>
                  <a:pt x="19321" y="489904"/>
                </a:lnTo>
                <a:lnTo>
                  <a:pt x="24111" y="489904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3083" y="3154819"/>
            <a:ext cx="431165" cy="147955"/>
          </a:xfrm>
          <a:custGeom>
            <a:avLst/>
            <a:gdLst/>
            <a:ahLst/>
            <a:cxnLst/>
            <a:rect l="l" t="t" r="r" b="b"/>
            <a:pathLst>
              <a:path w="431164" h="147954">
                <a:moveTo>
                  <a:pt x="18868" y="99781"/>
                </a:moveTo>
                <a:lnTo>
                  <a:pt x="11642" y="98215"/>
                </a:lnTo>
                <a:lnTo>
                  <a:pt x="5354" y="93849"/>
                </a:lnTo>
                <a:lnTo>
                  <a:pt x="1256" y="87388"/>
                </a:lnTo>
                <a:lnTo>
                  <a:pt x="0" y="80114"/>
                </a:lnTo>
                <a:lnTo>
                  <a:pt x="1568" y="72901"/>
                </a:lnTo>
                <a:lnTo>
                  <a:pt x="53598" y="34206"/>
                </a:lnTo>
                <a:lnTo>
                  <a:pt x="103372" y="12966"/>
                </a:lnTo>
                <a:lnTo>
                  <a:pt x="156253" y="1416"/>
                </a:lnTo>
                <a:lnTo>
                  <a:pt x="210846" y="0"/>
                </a:lnTo>
                <a:lnTo>
                  <a:pt x="261431" y="7571"/>
                </a:lnTo>
                <a:lnTo>
                  <a:pt x="309396" y="23600"/>
                </a:lnTo>
                <a:lnTo>
                  <a:pt x="336821" y="38409"/>
                </a:lnTo>
                <a:lnTo>
                  <a:pt x="208339" y="38409"/>
                </a:lnTo>
                <a:lnTo>
                  <a:pt x="160989" y="39645"/>
                </a:lnTo>
                <a:lnTo>
                  <a:pt x="115116" y="49651"/>
                </a:lnTo>
                <a:lnTo>
                  <a:pt x="71927" y="68043"/>
                </a:lnTo>
                <a:lnTo>
                  <a:pt x="32627" y="94436"/>
                </a:lnTo>
                <a:lnTo>
                  <a:pt x="26155" y="98527"/>
                </a:lnTo>
                <a:lnTo>
                  <a:pt x="18868" y="99781"/>
                </a:lnTo>
                <a:close/>
              </a:path>
              <a:path w="431164" h="147954">
                <a:moveTo>
                  <a:pt x="405798" y="147680"/>
                </a:moveTo>
                <a:lnTo>
                  <a:pt x="400040" y="144783"/>
                </a:lnTo>
                <a:lnTo>
                  <a:pt x="396395" y="139873"/>
                </a:lnTo>
                <a:lnTo>
                  <a:pt x="358669" y="99407"/>
                </a:lnTo>
                <a:lnTo>
                  <a:pt x="313603" y="68388"/>
                </a:lnTo>
                <a:lnTo>
                  <a:pt x="262919" y="47745"/>
                </a:lnTo>
                <a:lnTo>
                  <a:pt x="208339" y="38409"/>
                </a:lnTo>
                <a:lnTo>
                  <a:pt x="336821" y="38409"/>
                </a:lnTo>
                <a:lnTo>
                  <a:pt x="393417" y="78843"/>
                </a:lnTo>
                <a:lnTo>
                  <a:pt x="427448" y="116962"/>
                </a:lnTo>
                <a:lnTo>
                  <a:pt x="430752" y="131256"/>
                </a:lnTo>
                <a:lnTo>
                  <a:pt x="428193" y="138144"/>
                </a:lnTo>
                <a:lnTo>
                  <a:pt x="423012" y="143724"/>
                </a:lnTo>
                <a:lnTo>
                  <a:pt x="419820" y="146159"/>
                </a:lnTo>
                <a:lnTo>
                  <a:pt x="415943" y="147536"/>
                </a:lnTo>
                <a:lnTo>
                  <a:pt x="411921" y="147671"/>
                </a:lnTo>
                <a:lnTo>
                  <a:pt x="405798" y="14768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3040" y="3087530"/>
            <a:ext cx="485140" cy="247015"/>
          </a:xfrm>
          <a:custGeom>
            <a:avLst/>
            <a:gdLst/>
            <a:ahLst/>
            <a:cxnLst/>
            <a:rect l="l" t="t" r="r" b="b"/>
            <a:pathLst>
              <a:path w="485139" h="247014">
                <a:moveTo>
                  <a:pt x="26893" y="246872"/>
                </a:moveTo>
                <a:lnTo>
                  <a:pt x="0" y="228056"/>
                </a:lnTo>
                <a:lnTo>
                  <a:pt x="1298" y="220640"/>
                </a:lnTo>
                <a:lnTo>
                  <a:pt x="23751" y="175384"/>
                </a:lnTo>
                <a:lnTo>
                  <a:pt x="51839" y="134434"/>
                </a:lnTo>
                <a:lnTo>
                  <a:pt x="84958" y="98167"/>
                </a:lnTo>
                <a:lnTo>
                  <a:pt x="122503" y="66958"/>
                </a:lnTo>
                <a:lnTo>
                  <a:pt x="163867" y="41186"/>
                </a:lnTo>
                <a:lnTo>
                  <a:pt x="208447" y="21227"/>
                </a:lnTo>
                <a:lnTo>
                  <a:pt x="255636" y="7458"/>
                </a:lnTo>
                <a:lnTo>
                  <a:pt x="304830" y="257"/>
                </a:lnTo>
                <a:lnTo>
                  <a:pt x="355422" y="0"/>
                </a:lnTo>
                <a:lnTo>
                  <a:pt x="385547" y="3340"/>
                </a:lnTo>
                <a:lnTo>
                  <a:pt x="444335" y="17432"/>
                </a:lnTo>
                <a:lnTo>
                  <a:pt x="483445" y="38205"/>
                </a:lnTo>
                <a:lnTo>
                  <a:pt x="483584" y="38794"/>
                </a:lnTo>
                <a:lnTo>
                  <a:pt x="352915" y="38794"/>
                </a:lnTo>
                <a:lnTo>
                  <a:pt x="302229" y="39393"/>
                </a:lnTo>
                <a:lnTo>
                  <a:pt x="253198" y="47794"/>
                </a:lnTo>
                <a:lnTo>
                  <a:pt x="206558" y="63535"/>
                </a:lnTo>
                <a:lnTo>
                  <a:pt x="163188" y="86081"/>
                </a:lnTo>
                <a:lnTo>
                  <a:pt x="123752" y="115009"/>
                </a:lnTo>
                <a:lnTo>
                  <a:pt x="89058" y="149821"/>
                </a:lnTo>
                <a:lnTo>
                  <a:pt x="59877" y="190036"/>
                </a:lnTo>
                <a:lnTo>
                  <a:pt x="36981" y="235176"/>
                </a:lnTo>
                <a:lnTo>
                  <a:pt x="33924" y="242280"/>
                </a:lnTo>
                <a:lnTo>
                  <a:pt x="26893" y="246872"/>
                </a:lnTo>
                <a:close/>
              </a:path>
              <a:path w="485139" h="247014">
                <a:moveTo>
                  <a:pt x="466584" y="65360"/>
                </a:moveTo>
                <a:lnTo>
                  <a:pt x="459026" y="64122"/>
                </a:lnTo>
                <a:lnTo>
                  <a:pt x="458101" y="63746"/>
                </a:lnTo>
                <a:lnTo>
                  <a:pt x="457598" y="63516"/>
                </a:lnTo>
                <a:lnTo>
                  <a:pt x="432308" y="54100"/>
                </a:lnTo>
                <a:lnTo>
                  <a:pt x="406315" y="46811"/>
                </a:lnTo>
                <a:lnTo>
                  <a:pt x="379806" y="41699"/>
                </a:lnTo>
                <a:lnTo>
                  <a:pt x="352915" y="38794"/>
                </a:lnTo>
                <a:lnTo>
                  <a:pt x="483584" y="38794"/>
                </a:lnTo>
                <a:lnTo>
                  <a:pt x="485139" y="45391"/>
                </a:lnTo>
                <a:lnTo>
                  <a:pt x="483898" y="52936"/>
                </a:lnTo>
                <a:lnTo>
                  <a:pt x="479818" y="59408"/>
                </a:lnTo>
                <a:lnTo>
                  <a:pt x="473780" y="63669"/>
                </a:lnTo>
                <a:lnTo>
                  <a:pt x="466584" y="6536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4278" y="3019374"/>
            <a:ext cx="276860" cy="97790"/>
          </a:xfrm>
          <a:custGeom>
            <a:avLst/>
            <a:gdLst/>
            <a:ahLst/>
            <a:cxnLst/>
            <a:rect l="l" t="t" r="r" b="b"/>
            <a:pathLst>
              <a:path w="276860" h="97789">
                <a:moveTo>
                  <a:pt x="23097" y="97651"/>
                </a:moveTo>
                <a:lnTo>
                  <a:pt x="0" y="71611"/>
                </a:lnTo>
                <a:lnTo>
                  <a:pt x="3520" y="65316"/>
                </a:lnTo>
                <a:lnTo>
                  <a:pt x="49696" y="40103"/>
                </a:lnTo>
                <a:lnTo>
                  <a:pt x="91995" y="22962"/>
                </a:lnTo>
                <a:lnTo>
                  <a:pt x="135836" y="10491"/>
                </a:lnTo>
                <a:lnTo>
                  <a:pt x="180834" y="2800"/>
                </a:lnTo>
                <a:lnTo>
                  <a:pt x="226602" y="0"/>
                </a:lnTo>
                <a:lnTo>
                  <a:pt x="234549" y="15"/>
                </a:lnTo>
                <a:lnTo>
                  <a:pt x="271977" y="7520"/>
                </a:lnTo>
                <a:lnTo>
                  <a:pt x="276702" y="21515"/>
                </a:lnTo>
                <a:lnTo>
                  <a:pt x="274678" y="28909"/>
                </a:lnTo>
                <a:lnTo>
                  <a:pt x="270132" y="34751"/>
                </a:lnTo>
                <a:lnTo>
                  <a:pt x="263723" y="38464"/>
                </a:lnTo>
                <a:lnTo>
                  <a:pt x="262675" y="38602"/>
                </a:lnTo>
                <a:lnTo>
                  <a:pt x="227181" y="38602"/>
                </a:lnTo>
                <a:lnTo>
                  <a:pt x="175300" y="42467"/>
                </a:lnTo>
                <a:lnTo>
                  <a:pt x="124646" y="53238"/>
                </a:lnTo>
                <a:lnTo>
                  <a:pt x="75906" y="70722"/>
                </a:lnTo>
                <a:lnTo>
                  <a:pt x="29770" y="94725"/>
                </a:lnTo>
                <a:lnTo>
                  <a:pt x="26694" y="96679"/>
                </a:lnTo>
                <a:lnTo>
                  <a:pt x="23097" y="97651"/>
                </a:lnTo>
                <a:close/>
              </a:path>
              <a:path w="276860" h="97789">
                <a:moveTo>
                  <a:pt x="256112" y="39468"/>
                </a:moveTo>
                <a:lnTo>
                  <a:pt x="248879" y="39035"/>
                </a:lnTo>
                <a:lnTo>
                  <a:pt x="241646" y="38746"/>
                </a:lnTo>
                <a:lnTo>
                  <a:pt x="234414" y="38602"/>
                </a:lnTo>
                <a:lnTo>
                  <a:pt x="262675" y="38602"/>
                </a:lnTo>
                <a:lnTo>
                  <a:pt x="256112" y="39468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4561" y="3260072"/>
            <a:ext cx="124460" cy="386715"/>
          </a:xfrm>
          <a:custGeom>
            <a:avLst/>
            <a:gdLst/>
            <a:ahLst/>
            <a:cxnLst/>
            <a:rect l="l" t="t" r="r" b="b"/>
            <a:pathLst>
              <a:path w="124460" h="386714">
                <a:moveTo>
                  <a:pt x="23164" y="386307"/>
                </a:moveTo>
                <a:lnTo>
                  <a:pt x="0" y="367025"/>
                </a:lnTo>
                <a:lnTo>
                  <a:pt x="0" y="360671"/>
                </a:lnTo>
                <a:lnTo>
                  <a:pt x="3143" y="354732"/>
                </a:lnTo>
                <a:lnTo>
                  <a:pt x="8390" y="351141"/>
                </a:lnTo>
                <a:lnTo>
                  <a:pt x="22715" y="340124"/>
                </a:lnTo>
                <a:lnTo>
                  <a:pt x="33235" y="327195"/>
                </a:lnTo>
                <a:lnTo>
                  <a:pt x="38998" y="309608"/>
                </a:lnTo>
                <a:lnTo>
                  <a:pt x="39057" y="284621"/>
                </a:lnTo>
                <a:lnTo>
                  <a:pt x="38286" y="277305"/>
                </a:lnTo>
                <a:lnTo>
                  <a:pt x="37321" y="269893"/>
                </a:lnTo>
                <a:lnTo>
                  <a:pt x="36453" y="262384"/>
                </a:lnTo>
                <a:lnTo>
                  <a:pt x="33356" y="238071"/>
                </a:lnTo>
                <a:lnTo>
                  <a:pt x="31471" y="213652"/>
                </a:lnTo>
                <a:lnTo>
                  <a:pt x="30800" y="189172"/>
                </a:lnTo>
                <a:lnTo>
                  <a:pt x="31282" y="167370"/>
                </a:lnTo>
                <a:lnTo>
                  <a:pt x="31342" y="163616"/>
                </a:lnTo>
                <a:lnTo>
                  <a:pt x="37111" y="121946"/>
                </a:lnTo>
                <a:lnTo>
                  <a:pt x="48835" y="81773"/>
                </a:lnTo>
                <a:lnTo>
                  <a:pt x="66278" y="43727"/>
                </a:lnTo>
                <a:lnTo>
                  <a:pt x="89205" y="8436"/>
                </a:lnTo>
                <a:lnTo>
                  <a:pt x="108783" y="0"/>
                </a:lnTo>
                <a:lnTo>
                  <a:pt x="115900" y="2824"/>
                </a:lnTo>
                <a:lnTo>
                  <a:pt x="121359" y="8188"/>
                </a:lnTo>
                <a:lnTo>
                  <a:pt x="124236" y="14988"/>
                </a:lnTo>
                <a:lnTo>
                  <a:pt x="124347" y="22368"/>
                </a:lnTo>
                <a:lnTo>
                  <a:pt x="121513" y="29470"/>
                </a:lnTo>
                <a:lnTo>
                  <a:pt x="121021" y="30230"/>
                </a:lnTo>
                <a:lnTo>
                  <a:pt x="120471" y="30952"/>
                </a:lnTo>
                <a:lnTo>
                  <a:pt x="119873" y="31636"/>
                </a:lnTo>
                <a:lnTo>
                  <a:pt x="100006" y="62296"/>
                </a:lnTo>
                <a:lnTo>
                  <a:pt x="84906" y="95343"/>
                </a:lnTo>
                <a:lnTo>
                  <a:pt x="74776" y="130230"/>
                </a:lnTo>
                <a:lnTo>
                  <a:pt x="69821" y="166408"/>
                </a:lnTo>
                <a:lnTo>
                  <a:pt x="69821" y="167370"/>
                </a:lnTo>
                <a:lnTo>
                  <a:pt x="69419" y="190110"/>
                </a:lnTo>
                <a:lnTo>
                  <a:pt x="70107" y="212830"/>
                </a:lnTo>
                <a:lnTo>
                  <a:pt x="71881" y="235491"/>
                </a:lnTo>
                <a:lnTo>
                  <a:pt x="75704" y="265657"/>
                </a:lnTo>
                <a:lnTo>
                  <a:pt x="76572" y="273262"/>
                </a:lnTo>
                <a:lnTo>
                  <a:pt x="76390" y="319609"/>
                </a:lnTo>
                <a:lnTo>
                  <a:pt x="49528" y="367938"/>
                </a:lnTo>
                <a:lnTo>
                  <a:pt x="26964" y="385161"/>
                </a:lnTo>
                <a:lnTo>
                  <a:pt x="23164" y="3863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01237" y="3173162"/>
            <a:ext cx="39192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Calibri"/>
                <a:cs typeface="Calibri"/>
              </a:rPr>
              <a:t>DEFENSE </a:t>
            </a:r>
            <a:r>
              <a:rPr sz="2500" b="1" spc="-15" dirty="0">
                <a:latin typeface="Calibri"/>
                <a:cs typeface="Calibri"/>
              </a:rPr>
              <a:t>AGAINST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MICROBES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93791" y="4674106"/>
            <a:ext cx="6513830" cy="1681480"/>
          </a:xfrm>
          <a:custGeom>
            <a:avLst/>
            <a:gdLst/>
            <a:ahLst/>
            <a:cxnLst/>
            <a:rect l="l" t="t" r="r" b="b"/>
            <a:pathLst>
              <a:path w="6513830" h="1681479">
                <a:moveTo>
                  <a:pt x="6345478" y="0"/>
                </a:moveTo>
                <a:lnTo>
                  <a:pt x="168097" y="0"/>
                </a:lnTo>
                <a:lnTo>
                  <a:pt x="123410" y="6004"/>
                </a:lnTo>
                <a:lnTo>
                  <a:pt x="83255" y="22950"/>
                </a:lnTo>
                <a:lnTo>
                  <a:pt x="49234" y="49234"/>
                </a:lnTo>
                <a:lnTo>
                  <a:pt x="22950" y="83255"/>
                </a:lnTo>
                <a:lnTo>
                  <a:pt x="6004" y="123410"/>
                </a:lnTo>
                <a:lnTo>
                  <a:pt x="0" y="168097"/>
                </a:lnTo>
                <a:lnTo>
                  <a:pt x="0" y="1512874"/>
                </a:lnTo>
                <a:lnTo>
                  <a:pt x="6004" y="1557561"/>
                </a:lnTo>
                <a:lnTo>
                  <a:pt x="22950" y="1597716"/>
                </a:lnTo>
                <a:lnTo>
                  <a:pt x="49234" y="1631737"/>
                </a:lnTo>
                <a:lnTo>
                  <a:pt x="83255" y="1658021"/>
                </a:lnTo>
                <a:lnTo>
                  <a:pt x="123410" y="1674967"/>
                </a:lnTo>
                <a:lnTo>
                  <a:pt x="168097" y="1680972"/>
                </a:lnTo>
                <a:lnTo>
                  <a:pt x="6345478" y="1680972"/>
                </a:lnTo>
                <a:lnTo>
                  <a:pt x="6390165" y="1674967"/>
                </a:lnTo>
                <a:lnTo>
                  <a:pt x="6430320" y="1658021"/>
                </a:lnTo>
                <a:lnTo>
                  <a:pt x="6464341" y="1631737"/>
                </a:lnTo>
                <a:lnTo>
                  <a:pt x="6490625" y="1597716"/>
                </a:lnTo>
                <a:lnTo>
                  <a:pt x="6507571" y="1557561"/>
                </a:lnTo>
                <a:lnTo>
                  <a:pt x="6513576" y="1512874"/>
                </a:lnTo>
                <a:lnTo>
                  <a:pt x="6513576" y="168097"/>
                </a:lnTo>
                <a:lnTo>
                  <a:pt x="6507571" y="123410"/>
                </a:lnTo>
                <a:lnTo>
                  <a:pt x="6490625" y="83255"/>
                </a:lnTo>
                <a:lnTo>
                  <a:pt x="6464341" y="49234"/>
                </a:lnTo>
                <a:lnTo>
                  <a:pt x="6430320" y="22950"/>
                </a:lnTo>
                <a:lnTo>
                  <a:pt x="6390165" y="6004"/>
                </a:lnTo>
                <a:lnTo>
                  <a:pt x="634547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3114" y="5087737"/>
            <a:ext cx="385445" cy="854710"/>
          </a:xfrm>
          <a:custGeom>
            <a:avLst/>
            <a:gdLst/>
            <a:ahLst/>
            <a:cxnLst/>
            <a:rect l="l" t="t" r="r" b="b"/>
            <a:pathLst>
              <a:path w="385445" h="854710">
                <a:moveTo>
                  <a:pt x="192600" y="854318"/>
                </a:moveTo>
                <a:lnTo>
                  <a:pt x="144195" y="848170"/>
                </a:lnTo>
                <a:lnTo>
                  <a:pt x="99771" y="830590"/>
                </a:lnTo>
                <a:lnTo>
                  <a:pt x="61227" y="802874"/>
                </a:lnTo>
                <a:lnTo>
                  <a:pt x="30459" y="766318"/>
                </a:lnTo>
                <a:lnTo>
                  <a:pt x="9366" y="722217"/>
                </a:lnTo>
                <a:lnTo>
                  <a:pt x="0" y="674676"/>
                </a:lnTo>
                <a:lnTo>
                  <a:pt x="2715" y="627228"/>
                </a:lnTo>
                <a:lnTo>
                  <a:pt x="16865" y="582047"/>
                </a:lnTo>
                <a:lnTo>
                  <a:pt x="41800" y="541310"/>
                </a:lnTo>
                <a:lnTo>
                  <a:pt x="76873" y="507191"/>
                </a:lnTo>
                <a:lnTo>
                  <a:pt x="76873" y="115709"/>
                </a:lnTo>
                <a:lnTo>
                  <a:pt x="86004" y="70374"/>
                </a:lnTo>
                <a:lnTo>
                  <a:pt x="110868" y="33627"/>
                </a:lnTo>
                <a:lnTo>
                  <a:pt x="147665" y="8994"/>
                </a:lnTo>
                <a:lnTo>
                  <a:pt x="192600" y="0"/>
                </a:lnTo>
                <a:lnTo>
                  <a:pt x="237534" y="9130"/>
                </a:lnTo>
                <a:lnTo>
                  <a:pt x="274332" y="33989"/>
                </a:lnTo>
                <a:lnTo>
                  <a:pt x="290459" y="57854"/>
                </a:lnTo>
                <a:lnTo>
                  <a:pt x="192600" y="57854"/>
                </a:lnTo>
                <a:lnTo>
                  <a:pt x="170132" y="62419"/>
                </a:lnTo>
                <a:lnTo>
                  <a:pt x="151734" y="74849"/>
                </a:lnTo>
                <a:lnTo>
                  <a:pt x="139302" y="93245"/>
                </a:lnTo>
                <a:lnTo>
                  <a:pt x="134736" y="115709"/>
                </a:lnTo>
                <a:lnTo>
                  <a:pt x="134736" y="539975"/>
                </a:lnTo>
                <a:lnTo>
                  <a:pt x="97246" y="566341"/>
                </a:lnTo>
                <a:lnTo>
                  <a:pt x="71328" y="602651"/>
                </a:lnTo>
                <a:lnTo>
                  <a:pt x="58791" y="645470"/>
                </a:lnTo>
                <a:lnTo>
                  <a:pt x="61443" y="691361"/>
                </a:lnTo>
                <a:lnTo>
                  <a:pt x="78817" y="733411"/>
                </a:lnTo>
                <a:lnTo>
                  <a:pt x="108577" y="766693"/>
                </a:lnTo>
                <a:lnTo>
                  <a:pt x="147560" y="788584"/>
                </a:lnTo>
                <a:lnTo>
                  <a:pt x="192600" y="796464"/>
                </a:lnTo>
                <a:lnTo>
                  <a:pt x="329368" y="796464"/>
                </a:lnTo>
                <a:lnTo>
                  <a:pt x="323973" y="802874"/>
                </a:lnTo>
                <a:lnTo>
                  <a:pt x="285428" y="830590"/>
                </a:lnTo>
                <a:lnTo>
                  <a:pt x="241004" y="848170"/>
                </a:lnTo>
                <a:lnTo>
                  <a:pt x="192600" y="854318"/>
                </a:lnTo>
                <a:close/>
              </a:path>
              <a:path w="385445" h="854710">
                <a:moveTo>
                  <a:pt x="329368" y="796464"/>
                </a:moveTo>
                <a:lnTo>
                  <a:pt x="192600" y="796464"/>
                </a:lnTo>
                <a:lnTo>
                  <a:pt x="237504" y="788177"/>
                </a:lnTo>
                <a:lnTo>
                  <a:pt x="276272" y="766318"/>
                </a:lnTo>
                <a:lnTo>
                  <a:pt x="305976" y="733276"/>
                </a:lnTo>
                <a:lnTo>
                  <a:pt x="323757" y="691361"/>
                </a:lnTo>
                <a:lnTo>
                  <a:pt x="326002" y="645470"/>
                </a:lnTo>
                <a:lnTo>
                  <a:pt x="313510" y="602651"/>
                </a:lnTo>
                <a:lnTo>
                  <a:pt x="287818" y="566341"/>
                </a:lnTo>
                <a:lnTo>
                  <a:pt x="250463" y="539975"/>
                </a:lnTo>
                <a:lnTo>
                  <a:pt x="250463" y="115709"/>
                </a:lnTo>
                <a:lnTo>
                  <a:pt x="245897" y="93245"/>
                </a:lnTo>
                <a:lnTo>
                  <a:pt x="233466" y="74849"/>
                </a:lnTo>
                <a:lnTo>
                  <a:pt x="215067" y="62419"/>
                </a:lnTo>
                <a:lnTo>
                  <a:pt x="192600" y="57854"/>
                </a:lnTo>
                <a:lnTo>
                  <a:pt x="290459" y="57854"/>
                </a:lnTo>
                <a:lnTo>
                  <a:pt x="299195" y="70781"/>
                </a:lnTo>
                <a:lnTo>
                  <a:pt x="308326" y="115709"/>
                </a:lnTo>
                <a:lnTo>
                  <a:pt x="308326" y="507191"/>
                </a:lnTo>
                <a:lnTo>
                  <a:pt x="343399" y="541310"/>
                </a:lnTo>
                <a:lnTo>
                  <a:pt x="368334" y="582047"/>
                </a:lnTo>
                <a:lnTo>
                  <a:pt x="382484" y="627228"/>
                </a:lnTo>
                <a:lnTo>
                  <a:pt x="385200" y="674676"/>
                </a:lnTo>
                <a:lnTo>
                  <a:pt x="375834" y="722217"/>
                </a:lnTo>
                <a:lnTo>
                  <a:pt x="354729" y="766331"/>
                </a:lnTo>
                <a:lnTo>
                  <a:pt x="329368" y="7964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0240" y="5421365"/>
            <a:ext cx="191135" cy="424815"/>
          </a:xfrm>
          <a:custGeom>
            <a:avLst/>
            <a:gdLst/>
            <a:ahLst/>
            <a:cxnLst/>
            <a:rect l="l" t="t" r="r" b="b"/>
            <a:pathLst>
              <a:path w="191135" h="424814">
                <a:moveTo>
                  <a:pt x="95474" y="424266"/>
                </a:moveTo>
                <a:lnTo>
                  <a:pt x="60485" y="417622"/>
                </a:lnTo>
                <a:lnTo>
                  <a:pt x="31101" y="399316"/>
                </a:lnTo>
                <a:lnTo>
                  <a:pt x="10035" y="371790"/>
                </a:lnTo>
                <a:lnTo>
                  <a:pt x="0" y="337484"/>
                </a:lnTo>
                <a:lnTo>
                  <a:pt x="2682" y="301823"/>
                </a:lnTo>
                <a:lnTo>
                  <a:pt x="17841" y="270590"/>
                </a:lnTo>
                <a:lnTo>
                  <a:pt x="43126" y="246770"/>
                </a:lnTo>
                <a:lnTo>
                  <a:pt x="76186" y="233346"/>
                </a:lnTo>
                <a:lnTo>
                  <a:pt x="76186" y="0"/>
                </a:lnTo>
                <a:lnTo>
                  <a:pt x="114762" y="0"/>
                </a:lnTo>
                <a:lnTo>
                  <a:pt x="114762" y="233346"/>
                </a:lnTo>
                <a:lnTo>
                  <a:pt x="147822" y="246770"/>
                </a:lnTo>
                <a:lnTo>
                  <a:pt x="173107" y="270590"/>
                </a:lnTo>
                <a:lnTo>
                  <a:pt x="188266" y="301823"/>
                </a:lnTo>
                <a:lnTo>
                  <a:pt x="190949" y="337484"/>
                </a:lnTo>
                <a:lnTo>
                  <a:pt x="180913" y="371790"/>
                </a:lnTo>
                <a:lnTo>
                  <a:pt x="159847" y="399316"/>
                </a:lnTo>
                <a:lnTo>
                  <a:pt x="130463" y="417622"/>
                </a:lnTo>
                <a:lnTo>
                  <a:pt x="95474" y="42426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01237" y="4925716"/>
            <a:ext cx="3787140" cy="110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95"/>
              </a:spcBef>
            </a:pPr>
            <a:r>
              <a:rPr sz="2500" b="1" spc="-15" dirty="0">
                <a:latin typeface="Calibri"/>
                <a:cs typeface="Calibri"/>
              </a:rPr>
              <a:t>CONTROL </a:t>
            </a:r>
            <a:r>
              <a:rPr sz="2500" b="1" spc="-5" dirty="0">
                <a:latin typeface="Calibri"/>
                <a:cs typeface="Calibri"/>
              </a:rPr>
              <a:t>OF</a:t>
            </a:r>
            <a:r>
              <a:rPr sz="2500" b="1" spc="20" dirty="0">
                <a:latin typeface="Calibri"/>
                <a:cs typeface="Calibri"/>
              </a:rPr>
              <a:t> </a:t>
            </a:r>
            <a:r>
              <a:rPr sz="2500" b="1" spc="-25" dirty="0">
                <a:latin typeface="Calibri"/>
                <a:cs typeface="Calibri"/>
              </a:rPr>
              <a:t>BODY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750"/>
              </a:lnSpc>
              <a:spcBef>
                <a:spcPts val="175"/>
              </a:spcBef>
            </a:pPr>
            <a:r>
              <a:rPr sz="2500" b="1" spc="-25" dirty="0">
                <a:latin typeface="Calibri"/>
                <a:cs typeface="Calibri"/>
              </a:rPr>
              <a:t>TEMPERATURE </a:t>
            </a:r>
            <a:r>
              <a:rPr sz="2500" spc="-10" dirty="0">
                <a:latin typeface="Calibri"/>
                <a:cs typeface="Calibri"/>
              </a:rPr>
              <a:t>due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loss of  </a:t>
            </a:r>
            <a:r>
              <a:rPr sz="2500" spc="-20" dirty="0">
                <a:latin typeface="Calibri"/>
                <a:cs typeface="Calibri"/>
              </a:rPr>
              <a:t>evaporate </a:t>
            </a:r>
            <a:r>
              <a:rPr sz="2500" spc="-5" dirty="0">
                <a:latin typeface="Calibri"/>
                <a:cs typeface="Calibri"/>
              </a:rPr>
              <a:t>during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expiration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69" y="720590"/>
            <a:ext cx="282511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The</a:t>
            </a:r>
            <a:r>
              <a:rPr sz="4400" b="0" spc="-1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80" dirty="0">
                <a:solidFill>
                  <a:srgbClr val="000000"/>
                </a:solidFill>
                <a:latin typeface="Calibri Light"/>
                <a:cs typeface="Calibri Light"/>
              </a:rPr>
              <a:t>Pathway 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44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Air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670" y="2328773"/>
            <a:ext cx="2945130" cy="2854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nasal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cavities</a:t>
            </a:r>
            <a:endParaRPr sz="2000">
              <a:latin typeface="Calibri"/>
              <a:cs typeface="Calibri"/>
            </a:endParaRPr>
          </a:p>
          <a:p>
            <a:pPr marL="469900" marR="39370" indent="-457200">
              <a:lnSpc>
                <a:spcPts val="2160"/>
              </a:lnSpc>
              <a:spcBef>
                <a:spcPts val="10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pharynx </a:t>
            </a:r>
            <a:r>
              <a:rPr sz="2000" b="1" i="1" spc="-5" dirty="0">
                <a:latin typeface="Calibri"/>
                <a:cs typeface="Calibri"/>
              </a:rPr>
              <a:t>(nasopharynx,  oropharynx, and  laryngopharynx)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Calibri"/>
                <a:cs typeface="Calibri"/>
              </a:rPr>
              <a:t>larynx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Calibri"/>
                <a:cs typeface="Calibri"/>
              </a:rPr>
              <a:t>trachea</a:t>
            </a:r>
            <a:endParaRPr sz="2000">
              <a:latin typeface="Calibri"/>
              <a:cs typeface="Calibri"/>
            </a:endParaRPr>
          </a:p>
          <a:p>
            <a:pPr marL="469265" marR="5080" indent="-457200">
              <a:lnSpc>
                <a:spcPts val="2160"/>
              </a:lnSpc>
              <a:spcBef>
                <a:spcPts val="10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bronchi </a:t>
            </a:r>
            <a:r>
              <a:rPr sz="2000" b="1" i="1" spc="-10" dirty="0">
                <a:latin typeface="Calibri"/>
                <a:cs typeface="Calibri"/>
              </a:rPr>
              <a:t>(right</a:t>
            </a:r>
            <a:r>
              <a:rPr sz="2000" b="1" i="1" spc="-8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bronchus  and left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bronchus)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9055" y="0"/>
            <a:ext cx="7553325" cy="6858000"/>
          </a:xfrm>
          <a:custGeom>
            <a:avLst/>
            <a:gdLst/>
            <a:ahLst/>
            <a:cxnLst/>
            <a:rect l="l" t="t" r="r" b="b"/>
            <a:pathLst>
              <a:path w="7553325" h="6858000">
                <a:moveTo>
                  <a:pt x="0" y="6858000"/>
                </a:moveTo>
                <a:lnTo>
                  <a:pt x="7552944" y="6858000"/>
                </a:lnTo>
                <a:lnTo>
                  <a:pt x="75529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9680" y="440436"/>
            <a:ext cx="6711695" cy="586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3688" y="484631"/>
            <a:ext cx="6583680" cy="5739765"/>
          </a:xfrm>
          <a:custGeom>
            <a:avLst/>
            <a:gdLst/>
            <a:ahLst/>
            <a:cxnLst/>
            <a:rect l="l" t="t" r="r" b="b"/>
            <a:pathLst>
              <a:path w="6583680" h="5739765">
                <a:moveTo>
                  <a:pt x="0" y="0"/>
                </a:moveTo>
                <a:lnTo>
                  <a:pt x="6583679" y="0"/>
                </a:lnTo>
                <a:lnTo>
                  <a:pt x="6583679" y="5739384"/>
                </a:lnTo>
                <a:lnTo>
                  <a:pt x="0" y="57393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3688" y="484631"/>
            <a:ext cx="6583680" cy="5739765"/>
          </a:xfrm>
          <a:custGeom>
            <a:avLst/>
            <a:gdLst/>
            <a:ahLst/>
            <a:cxnLst/>
            <a:rect l="l" t="t" r="r" b="b"/>
            <a:pathLst>
              <a:path w="6583680" h="5739765">
                <a:moveTo>
                  <a:pt x="0" y="0"/>
                </a:moveTo>
                <a:lnTo>
                  <a:pt x="6583679" y="0"/>
                </a:lnTo>
                <a:lnTo>
                  <a:pt x="6583679" y="5739384"/>
                </a:lnTo>
                <a:lnTo>
                  <a:pt x="0" y="57393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7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8320" y="1014983"/>
            <a:ext cx="5614415" cy="4674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6776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5" dirty="0">
                <a:solidFill>
                  <a:srgbClr val="000000"/>
                </a:solidFill>
                <a:latin typeface="Calibri Light"/>
                <a:cs typeface="Calibri Light"/>
              </a:rPr>
              <a:t>Breathing </a:t>
            </a:r>
            <a:r>
              <a:rPr sz="4400" b="0" spc="-25" dirty="0">
                <a:solidFill>
                  <a:srgbClr val="000000"/>
                </a:solidFill>
                <a:latin typeface="Calibri Light"/>
                <a:cs typeface="Calibri Light"/>
              </a:rPr>
              <a:t>and Lung</a:t>
            </a:r>
            <a:r>
              <a:rPr sz="4400" b="0" spc="-2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000000"/>
                </a:solidFill>
                <a:latin typeface="Calibri Light"/>
                <a:cs typeface="Calibri Light"/>
              </a:rPr>
              <a:t>Mechanics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2270760" cy="26066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25" dirty="0">
                <a:latin typeface="Calibri"/>
                <a:cs typeface="Calibri"/>
              </a:rPr>
              <a:t>Ventilation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two  </a:t>
            </a:r>
            <a:r>
              <a:rPr sz="2800" spc="-5" dirty="0">
                <a:latin typeface="Calibri"/>
                <a:cs typeface="Calibri"/>
              </a:rPr>
              <a:t>phases of  </a:t>
            </a:r>
            <a:r>
              <a:rPr sz="2800" spc="-15" dirty="0">
                <a:latin typeface="Calibri"/>
                <a:cs typeface="Calibri"/>
              </a:rPr>
              <a:t>ventilation;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Inspiration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Expiration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72840" y="1598676"/>
            <a:ext cx="8217407" cy="5032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565" y="386079"/>
            <a:ext cx="4269740" cy="6052820"/>
          </a:xfrm>
          <a:custGeom>
            <a:avLst/>
            <a:gdLst/>
            <a:ahLst/>
            <a:cxnLst/>
            <a:rect l="l" t="t" r="r" b="b"/>
            <a:pathLst>
              <a:path w="4269740" h="6052820">
                <a:moveTo>
                  <a:pt x="0" y="6052820"/>
                </a:moveTo>
                <a:lnTo>
                  <a:pt x="4269486" y="6052820"/>
                </a:lnTo>
                <a:lnTo>
                  <a:pt x="4269486" y="0"/>
                </a:lnTo>
                <a:lnTo>
                  <a:pt x="0" y="0"/>
                </a:lnTo>
                <a:lnTo>
                  <a:pt x="0" y="6052820"/>
                </a:lnTo>
                <a:close/>
              </a:path>
            </a:pathLst>
          </a:custGeom>
          <a:solidFill>
            <a:srgbClr val="404040">
              <a:alpha val="8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" y="6553200"/>
            <a:ext cx="4459605" cy="0"/>
          </a:xfrm>
          <a:custGeom>
            <a:avLst/>
            <a:gdLst/>
            <a:ahLst/>
            <a:cxnLst/>
            <a:rect l="l" t="t" r="r" b="b"/>
            <a:pathLst>
              <a:path w="4459605">
                <a:moveTo>
                  <a:pt x="0" y="0"/>
                </a:moveTo>
                <a:lnTo>
                  <a:pt x="4459224" y="0"/>
                </a:lnTo>
              </a:path>
            </a:pathLst>
          </a:custGeom>
          <a:ln w="254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969" y="284479"/>
            <a:ext cx="0" cy="6256020"/>
          </a:xfrm>
          <a:custGeom>
            <a:avLst/>
            <a:gdLst/>
            <a:ahLst/>
            <a:cxnLst/>
            <a:rect l="l" t="t" r="r" b="b"/>
            <a:pathLst>
              <a:path h="6256020">
                <a:moveTo>
                  <a:pt x="0" y="0"/>
                </a:moveTo>
                <a:lnTo>
                  <a:pt x="0" y="6256020"/>
                </a:lnTo>
              </a:path>
            </a:pathLst>
          </a:custGeom>
          <a:ln w="2529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" y="259079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0" y="25400"/>
                </a:moveTo>
                <a:lnTo>
                  <a:pt x="63245" y="25400"/>
                </a:lnTo>
                <a:lnTo>
                  <a:pt x="63245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5858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0894" y="284479"/>
            <a:ext cx="0" cy="6256020"/>
          </a:xfrm>
          <a:custGeom>
            <a:avLst/>
            <a:gdLst/>
            <a:ahLst/>
            <a:cxnLst/>
            <a:rect l="l" t="t" r="r" b="b"/>
            <a:pathLst>
              <a:path h="6256020">
                <a:moveTo>
                  <a:pt x="0" y="0"/>
                </a:moveTo>
                <a:lnTo>
                  <a:pt x="0" y="6256020"/>
                </a:lnTo>
              </a:path>
            </a:pathLst>
          </a:custGeom>
          <a:ln w="2529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565" y="271779"/>
            <a:ext cx="4396105" cy="0"/>
          </a:xfrm>
          <a:custGeom>
            <a:avLst/>
            <a:gdLst/>
            <a:ahLst/>
            <a:cxnLst/>
            <a:rect l="l" t="t" r="r" b="b"/>
            <a:pathLst>
              <a:path w="4396105">
                <a:moveTo>
                  <a:pt x="0" y="0"/>
                </a:moveTo>
                <a:lnTo>
                  <a:pt x="4395978" y="0"/>
                </a:lnTo>
              </a:path>
            </a:pathLst>
          </a:custGeom>
          <a:ln w="254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916" y="6477000"/>
            <a:ext cx="4358640" cy="0"/>
          </a:xfrm>
          <a:custGeom>
            <a:avLst/>
            <a:gdLst/>
            <a:ahLst/>
            <a:cxnLst/>
            <a:rect l="l" t="t" r="r" b="b"/>
            <a:pathLst>
              <a:path w="4358640">
                <a:moveTo>
                  <a:pt x="0" y="0"/>
                </a:moveTo>
                <a:lnTo>
                  <a:pt x="4358030" y="0"/>
                </a:lnTo>
              </a:path>
            </a:pathLst>
          </a:custGeom>
          <a:ln w="762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864" y="386079"/>
            <a:ext cx="0" cy="6052820"/>
          </a:xfrm>
          <a:custGeom>
            <a:avLst/>
            <a:gdLst/>
            <a:ahLst/>
            <a:cxnLst/>
            <a:rect l="l" t="t" r="r" b="b"/>
            <a:pathLst>
              <a:path h="6052820">
                <a:moveTo>
                  <a:pt x="0" y="0"/>
                </a:moveTo>
                <a:lnTo>
                  <a:pt x="0" y="6052820"/>
                </a:lnTo>
              </a:path>
            </a:pathLst>
          </a:custGeom>
          <a:ln w="7589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916" y="347979"/>
            <a:ext cx="4358640" cy="0"/>
          </a:xfrm>
          <a:custGeom>
            <a:avLst/>
            <a:gdLst/>
            <a:ahLst/>
            <a:cxnLst/>
            <a:rect l="l" t="t" r="r" b="b"/>
            <a:pathLst>
              <a:path w="4358640">
                <a:moveTo>
                  <a:pt x="0" y="0"/>
                </a:moveTo>
                <a:lnTo>
                  <a:pt x="4358030" y="0"/>
                </a:lnTo>
              </a:path>
            </a:pathLst>
          </a:custGeom>
          <a:ln w="762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4999" y="385572"/>
            <a:ext cx="0" cy="6053455"/>
          </a:xfrm>
          <a:custGeom>
            <a:avLst/>
            <a:gdLst/>
            <a:ahLst/>
            <a:cxnLst/>
            <a:rect l="l" t="t" r="r" b="b"/>
            <a:pathLst>
              <a:path h="6053455">
                <a:moveTo>
                  <a:pt x="0" y="0"/>
                </a:moveTo>
                <a:lnTo>
                  <a:pt x="0" y="6053328"/>
                </a:lnTo>
              </a:path>
            </a:pathLst>
          </a:custGeom>
          <a:ln w="7589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8475" y="997310"/>
            <a:ext cx="3388360" cy="27324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065" marR="5080" algn="ctr">
              <a:lnSpc>
                <a:spcPts val="5180"/>
              </a:lnSpc>
              <a:spcBef>
                <a:spcPts val="755"/>
              </a:spcBef>
            </a:pPr>
            <a:r>
              <a:rPr sz="4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Breathing</a:t>
            </a:r>
            <a:r>
              <a:rPr sz="4800" b="0" spc="-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and  </a:t>
            </a:r>
            <a:r>
              <a:rPr sz="4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Lung  </a:t>
            </a:r>
            <a:r>
              <a:rPr sz="4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Mechanics </a:t>
            </a:r>
            <a:r>
              <a:rPr sz="4800" b="0" dirty="0">
                <a:solidFill>
                  <a:srgbClr val="FFFFFF"/>
                </a:solidFill>
                <a:latin typeface="Calibri Light"/>
                <a:cs typeface="Calibri Light"/>
              </a:rPr>
              <a:t>–  </a:t>
            </a:r>
            <a:r>
              <a:rPr sz="4800" b="0" spc="-65" dirty="0">
                <a:solidFill>
                  <a:srgbClr val="FFFFFF"/>
                </a:solidFill>
                <a:latin typeface="Calibri Light"/>
                <a:cs typeface="Calibri Light"/>
              </a:rPr>
              <a:t>Ventilation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475" y="4156276"/>
            <a:ext cx="338836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37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Ventilation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air  between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external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environment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alveoli.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2530" y="3911346"/>
            <a:ext cx="2586990" cy="0"/>
          </a:xfrm>
          <a:custGeom>
            <a:avLst/>
            <a:gdLst/>
            <a:ahLst/>
            <a:cxnLst/>
            <a:rect l="l" t="t" r="r" b="b"/>
            <a:pathLst>
              <a:path w="2586990">
                <a:moveTo>
                  <a:pt x="0" y="0"/>
                </a:moveTo>
                <a:lnTo>
                  <a:pt x="2586786" y="0"/>
                </a:lnTo>
              </a:path>
            </a:pathLst>
          </a:custGeom>
          <a:ln w="2286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4168" y="1237488"/>
            <a:ext cx="6553199" cy="4276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403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343"/>
            <a:ext cx="3582923" cy="1292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325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44697"/>
            <a:ext cx="31216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Gas</a:t>
            </a:r>
            <a:r>
              <a:rPr sz="4400" spc="-100" dirty="0"/>
              <a:t> </a:t>
            </a:r>
            <a:r>
              <a:rPr sz="4400" spc="-25" dirty="0"/>
              <a:t>exchange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8767" y="1333500"/>
            <a:ext cx="2641091" cy="552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62784"/>
            <a:ext cx="2820923" cy="3377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1373124"/>
            <a:ext cx="2522207" cy="5484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596" y="2574658"/>
            <a:ext cx="2290445" cy="29972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Gas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is  performed by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lungs</a:t>
            </a:r>
            <a:endParaRPr sz="2800">
              <a:latin typeface="Calibri"/>
              <a:cs typeface="Calibri"/>
            </a:endParaRPr>
          </a:p>
          <a:p>
            <a:pPr marL="698500" marR="402590" indent="-228600">
              <a:lnSpc>
                <a:spcPts val="2590"/>
              </a:lnSpc>
              <a:spcBef>
                <a:spcPts val="5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supp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oxygen</a:t>
            </a:r>
            <a:endParaRPr sz="2400">
              <a:latin typeface="Calibri"/>
              <a:cs typeface="Calibri"/>
            </a:endParaRPr>
          </a:p>
          <a:p>
            <a:pPr marL="698500" marR="198755" indent="-2286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limi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carbon  dioxide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3408" y="1373124"/>
            <a:ext cx="9200387" cy="5277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4572000"/>
            <a:ext cx="7058025" cy="1964689"/>
          </a:xfrm>
          <a:prstGeom prst="rect">
            <a:avLst/>
          </a:prstGeom>
          <a:solidFill>
            <a:srgbClr val="393C51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100">
              <a:latin typeface="Times New Roman"/>
              <a:cs typeface="Times New Roman"/>
            </a:endParaRPr>
          </a:p>
          <a:p>
            <a:pPr marL="3632835">
              <a:lnSpc>
                <a:spcPct val="100000"/>
              </a:lnSpc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Gas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exchange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59" y="321564"/>
            <a:ext cx="7045896" cy="376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34656" y="321563"/>
            <a:ext cx="4335780" cy="6215380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585470" marR="716280">
              <a:lnSpc>
                <a:spcPts val="2160"/>
              </a:lnSpc>
              <a:spcBef>
                <a:spcPts val="162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Gas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takes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place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air 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alveoli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lungs,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pulmonary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capillaries.</a:t>
            </a:r>
            <a:endParaRPr sz="2000">
              <a:latin typeface="Calibri"/>
              <a:cs typeface="Calibri"/>
            </a:endParaRPr>
          </a:p>
          <a:p>
            <a:pPr marL="814069" marR="570865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Gas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result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pressure gradient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concentration gradient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exists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alveoli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blood.</a:t>
            </a:r>
            <a:endParaRPr sz="2000">
              <a:latin typeface="Calibri"/>
              <a:cs typeface="Calibri"/>
            </a:endParaRPr>
          </a:p>
          <a:p>
            <a:pPr marL="814069" marR="566420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exchange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done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diffusion.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884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Divisions of the Respiratory Tract</vt:lpstr>
      <vt:lpstr>BREATHING or ventilation</vt:lpstr>
      <vt:lpstr>REGULATION OF BLOOD pH, which occurs in coordination  with the kidneys</vt:lpstr>
      <vt:lpstr>The Pathway  of Air</vt:lpstr>
      <vt:lpstr>Breathing and Lung Mechanics</vt:lpstr>
      <vt:lpstr>PowerPoint Presentation</vt:lpstr>
      <vt:lpstr>Gas exchange</vt:lpstr>
      <vt:lpstr>PowerPoint Presentation</vt:lpstr>
      <vt:lpstr>Internal Respiration</vt:lpstr>
      <vt:lpstr>PowerPoint Presentation</vt:lpstr>
      <vt:lpstr>Alveoli</vt:lpstr>
      <vt:lpstr>PowerPoint Presentation</vt:lpstr>
      <vt:lpstr>1. Carbon Dioxide enters the red  blood cells at capillary beds.</vt:lpstr>
      <vt:lpstr>the nose and the  pharynx</vt:lpstr>
      <vt:lpstr>the larynx, the  trachea, and the  bronchi</vt:lpstr>
      <vt:lpstr>Larynx</vt:lpstr>
      <vt:lpstr>Larynx</vt:lpstr>
      <vt:lpstr>The epiglottis</vt:lpstr>
      <vt:lpstr>PowerPoint Presentation</vt:lpstr>
      <vt:lpstr>The vocal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Cynthia Anderson</dc:creator>
  <cp:lastModifiedBy>Cynthia Anderson</cp:lastModifiedBy>
  <cp:revision>2</cp:revision>
  <dcterms:created xsi:type="dcterms:W3CDTF">2019-12-06T11:02:37Z</dcterms:created>
  <dcterms:modified xsi:type="dcterms:W3CDTF">2019-12-06T12:38:52Z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2019-05-16T00:00:00Z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2019-12-06T00:00:00Z</vt:filetime>
  </property>
</Properties>
</file>