
<file path=[Content_Types].xml><?xml version="1.0" encoding="utf-8"?>
<Types xmlns="http://schemas.openxmlformats.org/package/2006/content-types">
  <Default Extension="png&amp;ehk=5Xd6ogn0xIQy0p5lu6wizw&amp;r=0&amp;pid=OfficeInsert" ContentType="image/png"/>
  <Default Extension="jpg&amp;ehk=hJiwtOxAuRNSyW" ContentType="image/jpeg"/>
  <Default Extension="jpg&amp;ehk=hfK" ContentType="image/jpeg"/>
  <Default Extension="jpg&amp;ehk=yVVzg3Ebwt2dieSeh" ContentType="image/jpeg"/>
  <Default Extension="jpg&amp;ehk=SZVEidkgH0V5Y" ContentType="image/jpeg"/>
  <Default Extension="jpg&amp;ehk=" ContentType="image/jpeg"/>
  <Default Extension="jpg&amp;ehk=xKCrB5Kz6d09bnL5IOq5DQ&amp;r=0&amp;pid=OfficeInsert" ContentType="image/jpeg"/>
  <Default Extension="jpg&amp;ehk=uNN0SXQ3AwcUKMn9YzXheg&amp;r=0&amp;pid=OfficeInsert" ContentType="image/jpeg"/>
  <Default Extension="png&amp;ehk=K259j042QDErWCoWLaJuvw&amp;r=0&amp;pid=OfficeInsert" ContentType="image/png"/>
  <Default Extension="rels" ContentType="application/vnd.openxmlformats-package.relationships+xml"/>
  <Default Extension="xml" ContentType="application/xml"/>
  <Default Extension="png&amp;ehk=nv7izHaUXFrAybJZx9AYWQ&amp;r=0&amp;pid=OfficeInsert" ContentType="image/png"/>
  <Default Extension="jpg&amp;ehk=HRk2nHfcKhK6IV0e4nydrw&amp;r=0&amp;pid=OfficeInsert" ContentType="image/jpeg"/>
  <Default Extension="jpg&amp;ehk=s1wKZw8uHh5ZtcRlSeln9g&amp;r=0&amp;pid=OfficeInsert" ContentType="image/jpeg"/>
  <Default Extension="png&amp;ehk=MasV8ncswWbY1b0VUBilXw&amp;r=0&amp;pid=OfficeInsert" ContentType="image/png"/>
  <Default Extension="jpg&amp;ehk=PmI00KTdaONYyk5aGtqcvw&amp;r=0&amp;pid=OfficeInsert" ContentType="image/jpeg"/>
  <Default Extension="jpg&amp;ehk=ZQrPrlOnDEZkTjSwRGVVsg&amp;r=0&amp;pid=OfficeInsert" ContentType="image/jpeg"/>
  <Default Extension="jpg&amp;ehk=cM0EVZ5FXZpx6yGavHsnmQ&amp;r=0&amp;pid=OfficeInsert" ContentType="image/jpeg"/>
  <Default Extension="png&amp;ehk=S02wCxPJxyo92" ContentType="image/png"/>
  <Default Extension="jpg&amp;ehk=O0BU4adC8GLF" ContentType="image/jpeg"/>
  <Default Extension="jpg&amp;ehk=8dukOHRw0u8kGGyVNqd32g&amp;r=0&amp;pid=OfficeInsert" ContentType="image/jpeg"/>
  <Default Extension="jpg&amp;ehk=ObBBemb7GzFKcD7jBfCIbQ&amp;r=0&amp;pid=OfficeInsert" ContentType="image/jpeg"/>
  <Default Extension="png&amp;ehk=HHhITHR6" ContentType="image/png"/>
  <Default Extension="jpg&amp;ehk=AvWYz3LW6S7l0QZZc5I4Rw&amp;r=0&amp;pid=OfficeInsert" ContentType="image/jpeg"/>
  <Default Extension="png&amp;ehk=Jnhk7ieamL6g28lQIVWegg&amp;r=0&amp;pid=OfficeInsert" ContentType="image/png"/>
  <Default Extension="jpg&amp;ehk=SL4LDbArM6YUQU" ContentType="image/jpeg"/>
  <Default Extension="jpg&amp;ehk=GzBmAMMnmbemSt" ContentType="image/jpeg"/>
  <Default Extension="png&amp;ehk=NZu" ContentType="image/png"/>
  <Default Extension="png&amp;ehk=ip6apKtXU8L2XWJw76FAnQ&amp;r=0&amp;pid=OfficeInsert" ContentType="image/png"/>
  <Default Extension="png&amp;ehk=EgHF699NsE5GSkxztkSf8g&amp;r=0&amp;pid=OfficeInsert" ContentType="image/png"/>
  <Default Extension="jpg&amp;ehk=LqzkElNV183S7AI" ContentType="image/jpeg"/>
  <Default Extension="gif&amp;ehk=dvXQHEhqkQqO09aBD26GLQ&amp;r=0&amp;pid=OfficeInsert" ContentType="image/gif"/>
  <Default Extension="jpg&amp;ehk=HcLLEl6KQjx3fsVbNAeYCA&amp;r=0&amp;pid=OfficeInsert" ContentType="image/jpeg"/>
  <Default Extension="png&amp;ehk=DU39" ContentType="image/png"/>
  <Default Extension="png&amp;ehk=X0tfZH" ContentType="image/png"/>
  <Default Extension="jpg&amp;ehk=k3w2cO0wUtmO2AnpEF" ContentType="image/jpeg"/>
  <Default Extension="JPG" ContentType="image/jpeg"/>
  <Default Extension="jpg&amp;ehk=wZS71" ContentType="image/jpeg"/>
  <Default Extension="jpg&amp;ehk=YIocoFwhvF7ZLdAgkDnGVA&amp;r=0&amp;pid=OfficeInsert" ContentType="image/jpeg"/>
  <Default Extension="jpg&amp;ehk=T8G2wxcivqtDtc7TNQgq4g&amp;r=0&amp;pid=OfficeInsert" ContentType="image/jpeg"/>
  <Default Extension="png&amp;ehk=tPGijhsixQg" ContentType="image/png"/>
  <Default Extension="jpg&amp;ehk=G4ODG8pDNz36yDhD" ContentType="image/jpeg"/>
  <Default Extension="png&amp;ehk=0ngpPkH0TG" ContentType="image/png"/>
  <Default Extension="jpg&amp;ehk=OxE7j8c3UqylU1XVcrOGMw&amp;r=0&amp;pid=OfficeInsert" ContentType="image/jpeg"/>
  <Default Extension="jpg&amp;ehk=l8np2pQiVXaQ3982kJFh9g&amp;r=0&amp;pid=OfficeInsert" ContentType="image/jpeg"/>
  <Default Extension="PNG" ContentType="image/png"/>
  <Default Extension="jpg&amp;ehk=Ud11P" ContentType="image/jpeg"/>
  <Default Extension="png&amp;ehk=T2s0wTE74QlG7lO4IZuSjg&amp;r=0&amp;pid=OfficeInsert" ContentType="image/png"/>
  <Default Extension="jpg&amp;ehk=bGYleLYJazQ3" ContentType="image/jpeg"/>
  <Default Extension="png&amp;ehk=gyCD023HQ" ContentType="image/png"/>
  <Default Extension="png&amp;ehk=YWkA" ContentType="image/png"/>
  <Default Extension="jpg&amp;ehk=P" ContentType="image/jpeg"/>
  <Default Extension="png&amp;ehk=L1tuDuPuw0IZNJ6" ContentType="image/png"/>
  <Default Extension="jpg&amp;ehk=TfvN9NpXtPSOq9gouEeyvw&amp;r=0&amp;pid=OfficeInsert" ContentType="image/jpeg"/>
  <Default Extension="jpg&amp;ehk=evVOG0PBnNzDPkOQVh7kkg&amp;r=0&amp;pid=OfficeInsert" ContentType="image/jpeg"/>
  <Default Extension="jpeg" ContentType="image/jpeg"/>
  <Default Extension="jpg&amp;ehk=yxY4bj0Yj8cfu" ContentType="image/jpeg"/>
  <Default Extension="jpg&amp;ehk=mf" ContentType="image/jpeg"/>
  <Default Extension="com" ContentType="image/jpeg"/>
  <Default Extension="png&amp;ehk=hIIiXDHOJzNC" ContentType="image/png"/>
  <Default Extension="jpg&amp;ehk=XujUjn0pvNszHDu8lTV6DQ&amp;r=0&amp;pid=OfficeInsert" ContentType="image/jpeg"/>
  <Default Extension="wav" ContentType="audio/x-wav"/>
  <Default Extension="jpg&amp;ehk=0aINZ8m37bU0iOXwlu1o3Q&amp;r=0&amp;pid=OfficeInsert" ContentType="image/jpeg"/>
  <Default Extension="png&amp;ehk=hGUCeuSb" ContentType="image/png"/>
  <Default Extension="gif&amp;ehk=CxOzInte3I1q7wZlpMHmHA&amp;r=0&amp;pid=OfficeInsert" ContentType="image/gif"/>
  <Default Extension="jpg&amp;ehk=JotJR2" ContentType="image/jpeg"/>
  <Default Extension="jpg&amp;ehk=r0pZe83Bn0WMnoB7fv" ContentType="image/jpeg"/>
  <Default Extension="wdp" ContentType="image/vnd.ms-photo"/>
  <Default Extension="jpg&amp;ehk=vEpmemZL6r80bnu9CZnDFQ&amp;r=0&amp;pid=OfficeInsert" ContentType="image/jpeg"/>
  <Default Extension="jpg&amp;ehk=pUxZ3" ContentType="image/jpeg"/>
  <Default Extension="jpg&amp;ehk=mPCKB0P" ContentType="image/jpeg"/>
  <Default Extension="jpg&amp;ehk=inKIT7HWhtKsjLQBpmwKVg&amp;r=0&amp;pid=OfficeInsert" ContentType="image/jpeg"/>
  <Default Extension="jpg&amp;ehk=pchAEHJxLf7y48MLXtOihQ&amp;r=0&amp;pid=OfficeInsert" ContentType="image/jpeg"/>
  <Default Extension="gif" ContentType="image/gif"/>
  <Default Extension="jpg&amp;ehk=GBwfCVrvMYu1Xc3U" ContentType="image/jpeg"/>
  <Default Extension="png&amp;ehk=duUJqiW7h7weWnBGfOtTbQ&amp;r=0&amp;pid=OfficeInsert" ContentType="image/png"/>
  <Default Extension="jpg&amp;ehk=aQkkJEQgYbIYyKw8evLVsw&amp;r=0&amp;pid=OfficeInsert" ContentType="image/jpeg"/>
  <Default Extension="jpg&amp;ehk=gfxfQvVK9" ContentType="image/jpeg"/>
  <Default Extension="tiff" ContentType="image/tiff"/>
  <Default Extension="png&amp;ehk=5XOsCfpE4GYyr4z3rqjdRw&amp;r=0&amp;pid=OfficeInsert"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media/image18.jpg" ContentType="image/png"/>
  <Override PartName="/ppt/ink/ink1.xml" ContentType="application/inkml+xml"/>
  <Override PartName="/ppt/ink/ink2.xml" ContentType="application/inkml+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92" r:id="rId4"/>
    <p:sldId id="346" r:id="rId5"/>
    <p:sldId id="516" r:id="rId6"/>
    <p:sldId id="420" r:id="rId7"/>
    <p:sldId id="403" r:id="rId8"/>
    <p:sldId id="400" r:id="rId9"/>
    <p:sldId id="344" r:id="rId10"/>
    <p:sldId id="345" r:id="rId11"/>
    <p:sldId id="494" r:id="rId12"/>
    <p:sldId id="393" r:id="rId13"/>
    <p:sldId id="394" r:id="rId14"/>
    <p:sldId id="395" r:id="rId15"/>
    <p:sldId id="396" r:id="rId16"/>
    <p:sldId id="397" r:id="rId17"/>
    <p:sldId id="398" r:id="rId18"/>
    <p:sldId id="264" r:id="rId19"/>
    <p:sldId id="266" r:id="rId20"/>
    <p:sldId id="399" r:id="rId21"/>
    <p:sldId id="405" r:id="rId22"/>
    <p:sldId id="517" r:id="rId23"/>
    <p:sldId id="406" r:id="rId24"/>
    <p:sldId id="409" r:id="rId25"/>
    <p:sldId id="495" r:id="rId26"/>
    <p:sldId id="498" r:id="rId27"/>
    <p:sldId id="496" r:id="rId28"/>
    <p:sldId id="497" r:id="rId29"/>
    <p:sldId id="410" r:id="rId30"/>
    <p:sldId id="413" r:id="rId31"/>
    <p:sldId id="414" r:id="rId32"/>
    <p:sldId id="415" r:id="rId33"/>
    <p:sldId id="499" r:id="rId34"/>
    <p:sldId id="362" r:id="rId35"/>
    <p:sldId id="416" r:id="rId36"/>
    <p:sldId id="348" r:id="rId37"/>
    <p:sldId id="349" r:id="rId38"/>
    <p:sldId id="500" r:id="rId39"/>
    <p:sldId id="426" r:id="rId40"/>
    <p:sldId id="427" r:id="rId41"/>
    <p:sldId id="428" r:id="rId42"/>
    <p:sldId id="357" r:id="rId43"/>
    <p:sldId id="256" r:id="rId44"/>
    <p:sldId id="320" r:id="rId45"/>
    <p:sldId id="267" r:id="rId46"/>
    <p:sldId id="262" r:id="rId47"/>
    <p:sldId id="261" r:id="rId48"/>
    <p:sldId id="303" r:id="rId49"/>
    <p:sldId id="277" r:id="rId50"/>
    <p:sldId id="297" r:id="rId51"/>
    <p:sldId id="282" r:id="rId52"/>
    <p:sldId id="389" r:id="rId53"/>
    <p:sldId id="287" r:id="rId54"/>
    <p:sldId id="339" r:id="rId55"/>
    <p:sldId id="306" r:id="rId56"/>
    <p:sldId id="307" r:id="rId57"/>
    <p:sldId id="308" r:id="rId58"/>
    <p:sldId id="309" r:id="rId59"/>
    <p:sldId id="310" r:id="rId60"/>
    <p:sldId id="311" r:id="rId61"/>
    <p:sldId id="312" r:id="rId62"/>
    <p:sldId id="314" r:id="rId63"/>
    <p:sldId id="315" r:id="rId64"/>
    <p:sldId id="323" r:id="rId65"/>
    <p:sldId id="317" r:id="rId66"/>
    <p:sldId id="260" r:id="rId67"/>
    <p:sldId id="519" r:id="rId68"/>
    <p:sldId id="324" r:id="rId69"/>
    <p:sldId id="514" r:id="rId70"/>
    <p:sldId id="352" r:id="rId71"/>
    <p:sldId id="353" r:id="rId72"/>
    <p:sldId id="354" r:id="rId73"/>
    <p:sldId id="518" r:id="rId74"/>
    <p:sldId id="378" r:id="rId75"/>
    <p:sldId id="356" r:id="rId76"/>
    <p:sldId id="522" r:id="rId77"/>
    <p:sldId id="520" r:id="rId78"/>
    <p:sldId id="521" r:id="rId79"/>
    <p:sldId id="360" r:id="rId80"/>
    <p:sldId id="364" r:id="rId81"/>
    <p:sldId id="372" r:id="rId82"/>
    <p:sldId id="373" r:id="rId83"/>
    <p:sldId id="382" r:id="rId84"/>
    <p:sldId id="383" r:id="rId85"/>
    <p:sldId id="523" r:id="rId86"/>
    <p:sldId id="384" r:id="rId87"/>
    <p:sldId id="385" r:id="rId88"/>
    <p:sldId id="386" r:id="rId89"/>
    <p:sldId id="387" r:id="rId90"/>
    <p:sldId id="433" r:id="rId91"/>
    <p:sldId id="257" r:id="rId92"/>
    <p:sldId id="258" r:id="rId93"/>
    <p:sldId id="434" r:id="rId94"/>
    <p:sldId id="435" r:id="rId95"/>
    <p:sldId id="436" r:id="rId96"/>
    <p:sldId id="437" r:id="rId97"/>
    <p:sldId id="265" r:id="rId98"/>
    <p:sldId id="440" r:id="rId99"/>
    <p:sldId id="270" r:id="rId100"/>
    <p:sldId id="443" r:id="rId101"/>
    <p:sldId id="444" r:id="rId102"/>
    <p:sldId id="445" r:id="rId103"/>
    <p:sldId id="446" r:id="rId104"/>
    <p:sldId id="447" r:id="rId105"/>
    <p:sldId id="448" r:id="rId106"/>
    <p:sldId id="449" r:id="rId107"/>
    <p:sldId id="450" r:id="rId108"/>
    <p:sldId id="279" r:id="rId109"/>
    <p:sldId id="451" r:id="rId110"/>
    <p:sldId id="452" r:id="rId111"/>
    <p:sldId id="453" r:id="rId112"/>
    <p:sldId id="454" r:id="rId113"/>
    <p:sldId id="455" r:id="rId114"/>
    <p:sldId id="456" r:id="rId115"/>
    <p:sldId id="457" r:id="rId116"/>
    <p:sldId id="458" r:id="rId117"/>
    <p:sldId id="459" r:id="rId118"/>
    <p:sldId id="460" r:id="rId119"/>
    <p:sldId id="461" r:id="rId120"/>
    <p:sldId id="462" r:id="rId121"/>
    <p:sldId id="463" r:id="rId122"/>
    <p:sldId id="464" r:id="rId123"/>
    <p:sldId id="465" r:id="rId124"/>
    <p:sldId id="466" r:id="rId125"/>
    <p:sldId id="467" r:id="rId126"/>
    <p:sldId id="468" r:id="rId127"/>
    <p:sldId id="469" r:id="rId128"/>
    <p:sldId id="470" r:id="rId129"/>
    <p:sldId id="471" r:id="rId130"/>
    <p:sldId id="302" r:id="rId131"/>
    <p:sldId id="472" r:id="rId132"/>
    <p:sldId id="473" r:id="rId133"/>
    <p:sldId id="474" r:id="rId134"/>
    <p:sldId id="475" r:id="rId135"/>
    <p:sldId id="476" r:id="rId136"/>
    <p:sldId id="477" r:id="rId137"/>
    <p:sldId id="478" r:id="rId138"/>
    <p:sldId id="479" r:id="rId139"/>
    <p:sldId id="480" r:id="rId140"/>
    <p:sldId id="481" r:id="rId141"/>
    <p:sldId id="316" r:id="rId142"/>
    <p:sldId id="482" r:id="rId143"/>
    <p:sldId id="483" r:id="rId144"/>
    <p:sldId id="484" r:id="rId145"/>
    <p:sldId id="485" r:id="rId146"/>
    <p:sldId id="486" r:id="rId147"/>
    <p:sldId id="487" r:id="rId148"/>
    <p:sldId id="488" r:id="rId149"/>
    <p:sldId id="489" r:id="rId150"/>
    <p:sldId id="490" r:id="rId151"/>
    <p:sldId id="491" r:id="rId152"/>
    <p:sldId id="492" r:id="rId153"/>
    <p:sldId id="347" r:id="rId154"/>
    <p:sldId id="493" r:id="rId155"/>
    <p:sldId id="511" r:id="rId156"/>
    <p:sldId id="512" r:id="rId157"/>
    <p:sldId id="513" r:id="rId158"/>
    <p:sldId id="504" r:id="rId159"/>
    <p:sldId id="505" r:id="rId160"/>
    <p:sldId id="506" r:id="rId161"/>
    <p:sldId id="507" r:id="rId162"/>
    <p:sldId id="508" r:id="rId163"/>
    <p:sldId id="509" r:id="rId164"/>
    <p:sldId id="510" r:id="rId165"/>
    <p:sldId id="388" r:id="rId166"/>
  </p:sldIdLst>
  <p:sldSz cx="12192000" cy="6858000"/>
  <p:notesSz cx="6858000" cy="9144000"/>
  <p:custDataLst>
    <p:tags r:id="rId1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CCCFC"/>
    <a:srgbClr val="FBB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07" autoAdjust="0"/>
    <p:restoredTop sz="94660"/>
  </p:normalViewPr>
  <p:slideViewPr>
    <p:cSldViewPr snapToGrid="0">
      <p:cViewPr>
        <p:scale>
          <a:sx n="42" d="100"/>
          <a:sy n="42" d="100"/>
        </p:scale>
        <p:origin x="1452" y="14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524E5-5834-4D38-BF24-E7EF9B77F060}" type="doc">
      <dgm:prSet loTypeId="urn:microsoft.com/office/officeart/2005/8/layout/chevron1" loCatId="process" qsTypeId="urn:microsoft.com/office/officeart/2005/8/quickstyle/simple4" qsCatId="simple" csTypeId="urn:microsoft.com/office/officeart/2005/8/colors/accent6_3" csCatId="accent6"/>
      <dgm:spPr/>
      <dgm:t>
        <a:bodyPr/>
        <a:lstStyle/>
        <a:p>
          <a:endParaRPr lang="en-US"/>
        </a:p>
      </dgm:t>
    </dgm:pt>
    <dgm:pt modelId="{D533298E-64D9-4BE8-AC8D-7F9DBA81DC84}">
      <dgm:prSet/>
      <dgm:spPr/>
      <dgm:t>
        <a:bodyPr/>
        <a:lstStyle/>
        <a:p>
          <a:r>
            <a:rPr lang="en-US" dirty="0"/>
            <a:t>Way #1) By Slowing Down the Growth of Pathogens</a:t>
          </a:r>
        </a:p>
      </dgm:t>
    </dgm:pt>
    <dgm:pt modelId="{E8027A62-BB0C-4B33-B8EE-D6F9FCA23E76}" type="parTrans" cxnId="{717F4C4A-8CC9-4B1A-BD08-A22C7EED0EF4}">
      <dgm:prSet/>
      <dgm:spPr/>
      <dgm:t>
        <a:bodyPr/>
        <a:lstStyle/>
        <a:p>
          <a:endParaRPr lang="en-US"/>
        </a:p>
      </dgm:t>
    </dgm:pt>
    <dgm:pt modelId="{5B4AE618-0299-4C4F-AACB-F669B9FCB085}" type="sibTrans" cxnId="{717F4C4A-8CC9-4B1A-BD08-A22C7EED0EF4}">
      <dgm:prSet/>
      <dgm:spPr/>
      <dgm:t>
        <a:bodyPr/>
        <a:lstStyle/>
        <a:p>
          <a:endParaRPr lang="en-US"/>
        </a:p>
      </dgm:t>
    </dgm:pt>
    <dgm:pt modelId="{D76F471C-54AB-4F89-9367-39D61BA3C044}">
      <dgm:prSet/>
      <dgm:spPr/>
      <dgm:t>
        <a:bodyPr/>
        <a:lstStyle/>
        <a:p>
          <a:r>
            <a:rPr lang="en-US" dirty="0"/>
            <a:t>Fevers cause the liver and spleen to remove iron from the blood.</a:t>
          </a:r>
        </a:p>
      </dgm:t>
    </dgm:pt>
    <dgm:pt modelId="{A45B2133-6F44-4CE0-AD70-EC8FE5846FB2}" type="parTrans" cxnId="{DA9D2BB9-839A-4E41-9DF8-268A565158C0}">
      <dgm:prSet/>
      <dgm:spPr/>
      <dgm:t>
        <a:bodyPr/>
        <a:lstStyle/>
        <a:p>
          <a:endParaRPr lang="en-US"/>
        </a:p>
      </dgm:t>
    </dgm:pt>
    <dgm:pt modelId="{5A44A26C-30F2-404B-91BC-F6F2CB08BE2C}" type="sibTrans" cxnId="{DA9D2BB9-839A-4E41-9DF8-268A565158C0}">
      <dgm:prSet/>
      <dgm:spPr/>
      <dgm:t>
        <a:bodyPr/>
        <a:lstStyle/>
        <a:p>
          <a:endParaRPr lang="en-US"/>
        </a:p>
      </dgm:t>
    </dgm:pt>
    <dgm:pt modelId="{0FF73D1D-C420-4CC8-B7AA-A4ECD1D9CB53}">
      <dgm:prSet/>
      <dgm:spPr/>
      <dgm:t>
        <a:bodyPr/>
        <a:lstStyle/>
        <a:p>
          <a:r>
            <a:rPr lang="en-US"/>
            <a:t>Since many bacteria require iron to reproduce, the reproductive process is slowed down while the fever is present. </a:t>
          </a:r>
        </a:p>
      </dgm:t>
    </dgm:pt>
    <dgm:pt modelId="{0791F019-E595-424D-AF97-BECE3D4BB82E}" type="parTrans" cxnId="{63224F84-31A2-4B84-8E96-9D7B1B5C8558}">
      <dgm:prSet/>
      <dgm:spPr/>
      <dgm:t>
        <a:bodyPr/>
        <a:lstStyle/>
        <a:p>
          <a:endParaRPr lang="en-US"/>
        </a:p>
      </dgm:t>
    </dgm:pt>
    <dgm:pt modelId="{473D7311-E920-42CB-9353-7F363CE1A493}" type="sibTrans" cxnId="{63224F84-31A2-4B84-8E96-9D7B1B5C8558}">
      <dgm:prSet/>
      <dgm:spPr/>
      <dgm:t>
        <a:bodyPr/>
        <a:lstStyle/>
        <a:p>
          <a:endParaRPr lang="en-US"/>
        </a:p>
      </dgm:t>
    </dgm:pt>
    <dgm:pt modelId="{CA668B8A-D934-49DE-AB81-A26FB3550F6C}" type="pres">
      <dgm:prSet presAssocID="{E95524E5-5834-4D38-BF24-E7EF9B77F060}" presName="Name0" presStyleCnt="0">
        <dgm:presLayoutVars>
          <dgm:dir/>
          <dgm:animLvl val="lvl"/>
          <dgm:resizeHandles val="exact"/>
        </dgm:presLayoutVars>
      </dgm:prSet>
      <dgm:spPr/>
    </dgm:pt>
    <dgm:pt modelId="{ECBC2FB5-793F-4513-8314-A9B33BE5B1F2}" type="pres">
      <dgm:prSet presAssocID="{D533298E-64D9-4BE8-AC8D-7F9DBA81DC84}" presName="composite" presStyleCnt="0"/>
      <dgm:spPr/>
    </dgm:pt>
    <dgm:pt modelId="{10B7CED9-423B-415C-BBD6-1A43F4C47B79}" type="pres">
      <dgm:prSet presAssocID="{D533298E-64D9-4BE8-AC8D-7F9DBA81DC84}" presName="parTx" presStyleLbl="node1" presStyleIdx="0" presStyleCnt="1">
        <dgm:presLayoutVars>
          <dgm:chMax val="0"/>
          <dgm:chPref val="0"/>
          <dgm:bulletEnabled val="1"/>
        </dgm:presLayoutVars>
      </dgm:prSet>
      <dgm:spPr/>
    </dgm:pt>
    <dgm:pt modelId="{8EE5AF71-A445-4480-9410-8F91E8F4F133}" type="pres">
      <dgm:prSet presAssocID="{D533298E-64D9-4BE8-AC8D-7F9DBA81DC84}" presName="desTx" presStyleLbl="revTx" presStyleIdx="0" presStyleCnt="1">
        <dgm:presLayoutVars>
          <dgm:bulletEnabled val="1"/>
        </dgm:presLayoutVars>
      </dgm:prSet>
      <dgm:spPr/>
    </dgm:pt>
  </dgm:ptLst>
  <dgm:cxnLst>
    <dgm:cxn modelId="{717F4C4A-8CC9-4B1A-BD08-A22C7EED0EF4}" srcId="{E95524E5-5834-4D38-BF24-E7EF9B77F060}" destId="{D533298E-64D9-4BE8-AC8D-7F9DBA81DC84}" srcOrd="0" destOrd="0" parTransId="{E8027A62-BB0C-4B33-B8EE-D6F9FCA23E76}" sibTransId="{5B4AE618-0299-4C4F-AACB-F669B9FCB085}"/>
    <dgm:cxn modelId="{D2758C51-7191-4C55-BB0C-FE42108E008F}" type="presOf" srcId="{E95524E5-5834-4D38-BF24-E7EF9B77F060}" destId="{CA668B8A-D934-49DE-AB81-A26FB3550F6C}" srcOrd="0" destOrd="0" presId="urn:microsoft.com/office/officeart/2005/8/layout/chevron1"/>
    <dgm:cxn modelId="{63224F84-31A2-4B84-8E96-9D7B1B5C8558}" srcId="{D533298E-64D9-4BE8-AC8D-7F9DBA81DC84}" destId="{0FF73D1D-C420-4CC8-B7AA-A4ECD1D9CB53}" srcOrd="1" destOrd="0" parTransId="{0791F019-E595-424D-AF97-BECE3D4BB82E}" sibTransId="{473D7311-E920-42CB-9353-7F363CE1A493}"/>
    <dgm:cxn modelId="{DA9D2BB9-839A-4E41-9DF8-268A565158C0}" srcId="{D533298E-64D9-4BE8-AC8D-7F9DBA81DC84}" destId="{D76F471C-54AB-4F89-9367-39D61BA3C044}" srcOrd="0" destOrd="0" parTransId="{A45B2133-6F44-4CE0-AD70-EC8FE5846FB2}" sibTransId="{5A44A26C-30F2-404B-91BC-F6F2CB08BE2C}"/>
    <dgm:cxn modelId="{F73EBABF-5BD6-4776-A3C8-2DD3CA484441}" type="presOf" srcId="{D76F471C-54AB-4F89-9367-39D61BA3C044}" destId="{8EE5AF71-A445-4480-9410-8F91E8F4F133}" srcOrd="0" destOrd="0" presId="urn:microsoft.com/office/officeart/2005/8/layout/chevron1"/>
    <dgm:cxn modelId="{9442F5BF-4191-4867-ACF7-E3DC7EA2CEB0}" type="presOf" srcId="{D533298E-64D9-4BE8-AC8D-7F9DBA81DC84}" destId="{10B7CED9-423B-415C-BBD6-1A43F4C47B79}" srcOrd="0" destOrd="0" presId="urn:microsoft.com/office/officeart/2005/8/layout/chevron1"/>
    <dgm:cxn modelId="{D6754EC5-651B-42CD-82C0-8CAEB5117374}" type="presOf" srcId="{0FF73D1D-C420-4CC8-B7AA-A4ECD1D9CB53}" destId="{8EE5AF71-A445-4480-9410-8F91E8F4F133}" srcOrd="0" destOrd="1" presId="urn:microsoft.com/office/officeart/2005/8/layout/chevron1"/>
    <dgm:cxn modelId="{A53E8A2A-2A8B-4145-B196-870F073FBC04}" type="presParOf" srcId="{CA668B8A-D934-49DE-AB81-A26FB3550F6C}" destId="{ECBC2FB5-793F-4513-8314-A9B33BE5B1F2}" srcOrd="0" destOrd="0" presId="urn:microsoft.com/office/officeart/2005/8/layout/chevron1"/>
    <dgm:cxn modelId="{2719AC00-DDEC-4C06-B7CA-B09B4AA3477C}" type="presParOf" srcId="{ECBC2FB5-793F-4513-8314-A9B33BE5B1F2}" destId="{10B7CED9-423B-415C-BBD6-1A43F4C47B79}" srcOrd="0" destOrd="0" presId="urn:microsoft.com/office/officeart/2005/8/layout/chevron1"/>
    <dgm:cxn modelId="{84C825A2-139B-4367-96D1-8129BF44C488}" type="presParOf" srcId="{ECBC2FB5-793F-4513-8314-A9B33BE5B1F2}" destId="{8EE5AF71-A445-4480-9410-8F91E8F4F13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D77449-954E-4665-82AC-629E860DCE95}"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CFF47885-9C95-4D6F-9E19-FF2EAB5DB72F}">
      <dgm:prSet/>
      <dgm:spPr/>
      <dgm:t>
        <a:bodyPr/>
        <a:lstStyle/>
        <a:p>
          <a:r>
            <a:rPr lang="en-US" dirty="0"/>
            <a:t>Way #2) By Increasing the Metabolic Rate of Cells. </a:t>
          </a:r>
        </a:p>
      </dgm:t>
    </dgm:pt>
    <dgm:pt modelId="{AAA22F45-2002-49D9-9805-58B504F07D46}" type="parTrans" cxnId="{1FDB0DE2-3745-4925-B6FB-BFC7FCBC96E0}">
      <dgm:prSet/>
      <dgm:spPr/>
      <dgm:t>
        <a:bodyPr/>
        <a:lstStyle/>
        <a:p>
          <a:endParaRPr lang="en-US"/>
        </a:p>
      </dgm:t>
    </dgm:pt>
    <dgm:pt modelId="{441A99E5-B637-4B97-90FB-0E9B4D1D81A1}" type="sibTrans" cxnId="{1FDB0DE2-3745-4925-B6FB-BFC7FCBC96E0}">
      <dgm:prSet/>
      <dgm:spPr/>
      <dgm:t>
        <a:bodyPr/>
        <a:lstStyle/>
        <a:p>
          <a:endParaRPr lang="en-US"/>
        </a:p>
      </dgm:t>
    </dgm:pt>
    <dgm:pt modelId="{B8D244CE-3925-4CD4-909A-6C475A6B0ACE}">
      <dgm:prSet/>
      <dgm:spPr/>
      <dgm:t>
        <a:bodyPr/>
        <a:lstStyle/>
        <a:p>
          <a:r>
            <a:rPr lang="en-US" dirty="0"/>
            <a:t>Increasing the metabolic rate of defensive cells makes them “turbo charged” where they can work faster than usual. </a:t>
          </a:r>
        </a:p>
      </dgm:t>
    </dgm:pt>
    <dgm:pt modelId="{D107AF0B-5DE5-4D11-902F-A83C3608A88F}" type="parTrans" cxnId="{1BB0B1AA-02B5-48B0-AA91-ECD9F24BF230}">
      <dgm:prSet/>
      <dgm:spPr/>
      <dgm:t>
        <a:bodyPr/>
        <a:lstStyle/>
        <a:p>
          <a:endParaRPr lang="en-US"/>
        </a:p>
      </dgm:t>
    </dgm:pt>
    <dgm:pt modelId="{A4B6B25C-5BE8-4CFB-B8E2-404D0BC077EB}" type="sibTrans" cxnId="{1BB0B1AA-02B5-48B0-AA91-ECD9F24BF230}">
      <dgm:prSet/>
      <dgm:spPr/>
      <dgm:t>
        <a:bodyPr/>
        <a:lstStyle/>
        <a:p>
          <a:endParaRPr lang="en-US"/>
        </a:p>
      </dgm:t>
    </dgm:pt>
    <dgm:pt modelId="{EC750B17-1841-4401-A4CD-E58DFC0CEFF3}" type="pres">
      <dgm:prSet presAssocID="{09D77449-954E-4665-82AC-629E860DCE95}" presName="vert0" presStyleCnt="0">
        <dgm:presLayoutVars>
          <dgm:dir/>
          <dgm:animOne val="branch"/>
          <dgm:animLvl val="lvl"/>
        </dgm:presLayoutVars>
      </dgm:prSet>
      <dgm:spPr/>
    </dgm:pt>
    <dgm:pt modelId="{467D8E8A-4655-4342-9D6C-DF8ECF679EC2}" type="pres">
      <dgm:prSet presAssocID="{CFF47885-9C95-4D6F-9E19-FF2EAB5DB72F}" presName="thickLine" presStyleLbl="alignNode1" presStyleIdx="0" presStyleCnt="1"/>
      <dgm:spPr/>
    </dgm:pt>
    <dgm:pt modelId="{77C512EC-D695-4AA3-A84D-90C5DEFD9002}" type="pres">
      <dgm:prSet presAssocID="{CFF47885-9C95-4D6F-9E19-FF2EAB5DB72F}" presName="horz1" presStyleCnt="0"/>
      <dgm:spPr/>
    </dgm:pt>
    <dgm:pt modelId="{DF16D88C-89A9-471F-90F1-018315E5534A}" type="pres">
      <dgm:prSet presAssocID="{CFF47885-9C95-4D6F-9E19-FF2EAB5DB72F}" presName="tx1" presStyleLbl="revTx" presStyleIdx="0" presStyleCnt="2" custScaleX="152833"/>
      <dgm:spPr/>
    </dgm:pt>
    <dgm:pt modelId="{44CF3562-D908-4CE6-997D-3FA0788431A6}" type="pres">
      <dgm:prSet presAssocID="{CFF47885-9C95-4D6F-9E19-FF2EAB5DB72F}" presName="vert1" presStyleCnt="0"/>
      <dgm:spPr/>
    </dgm:pt>
    <dgm:pt modelId="{EB8F1558-ED5D-44F0-9256-2748618FAB87}" type="pres">
      <dgm:prSet presAssocID="{B8D244CE-3925-4CD4-909A-6C475A6B0ACE}" presName="vertSpace2a" presStyleCnt="0"/>
      <dgm:spPr/>
    </dgm:pt>
    <dgm:pt modelId="{5D1C9606-3B14-4BB0-94F8-A0DD2CFBF09E}" type="pres">
      <dgm:prSet presAssocID="{B8D244CE-3925-4CD4-909A-6C475A6B0ACE}" presName="horz2" presStyleCnt="0"/>
      <dgm:spPr/>
    </dgm:pt>
    <dgm:pt modelId="{21B4B5C0-89CC-440E-A514-DE274088F96E}" type="pres">
      <dgm:prSet presAssocID="{B8D244CE-3925-4CD4-909A-6C475A6B0ACE}" presName="horzSpace2" presStyleCnt="0"/>
      <dgm:spPr/>
    </dgm:pt>
    <dgm:pt modelId="{63DB3CE8-6675-41C3-BD94-E8E5A25D8F26}" type="pres">
      <dgm:prSet presAssocID="{B8D244CE-3925-4CD4-909A-6C475A6B0ACE}" presName="tx2" presStyleLbl="revTx" presStyleIdx="1" presStyleCnt="2" custScaleX="99028"/>
      <dgm:spPr/>
    </dgm:pt>
    <dgm:pt modelId="{9A3A1472-2CAD-44E0-B1B2-7C5FAAEB36D3}" type="pres">
      <dgm:prSet presAssocID="{B8D244CE-3925-4CD4-909A-6C475A6B0ACE}" presName="vert2" presStyleCnt="0"/>
      <dgm:spPr/>
    </dgm:pt>
    <dgm:pt modelId="{CD4A09E0-8335-4B52-8CEE-4B937FD53D9E}" type="pres">
      <dgm:prSet presAssocID="{B8D244CE-3925-4CD4-909A-6C475A6B0ACE}" presName="thinLine2b" presStyleLbl="callout" presStyleIdx="0" presStyleCnt="1"/>
      <dgm:spPr/>
    </dgm:pt>
    <dgm:pt modelId="{45CB2B73-EBFE-4FAA-91FA-D76965465BC4}" type="pres">
      <dgm:prSet presAssocID="{B8D244CE-3925-4CD4-909A-6C475A6B0ACE}" presName="vertSpace2b" presStyleCnt="0"/>
      <dgm:spPr/>
    </dgm:pt>
  </dgm:ptLst>
  <dgm:cxnLst>
    <dgm:cxn modelId="{A9C98651-1388-4E85-B048-98EE27C11757}" type="presOf" srcId="{CFF47885-9C95-4D6F-9E19-FF2EAB5DB72F}" destId="{DF16D88C-89A9-471F-90F1-018315E5534A}" srcOrd="0" destOrd="0" presId="urn:microsoft.com/office/officeart/2008/layout/LinedList"/>
    <dgm:cxn modelId="{A4161298-F26A-491A-918A-7A658B0AA58E}" type="presOf" srcId="{B8D244CE-3925-4CD4-909A-6C475A6B0ACE}" destId="{63DB3CE8-6675-41C3-BD94-E8E5A25D8F26}" srcOrd="0" destOrd="0" presId="urn:microsoft.com/office/officeart/2008/layout/LinedList"/>
    <dgm:cxn modelId="{1BB0B1AA-02B5-48B0-AA91-ECD9F24BF230}" srcId="{CFF47885-9C95-4D6F-9E19-FF2EAB5DB72F}" destId="{B8D244CE-3925-4CD4-909A-6C475A6B0ACE}" srcOrd="0" destOrd="0" parTransId="{D107AF0B-5DE5-4D11-902F-A83C3608A88F}" sibTransId="{A4B6B25C-5BE8-4CFB-B8E2-404D0BC077EB}"/>
    <dgm:cxn modelId="{3C66C7D8-D877-4E5E-9E51-3264368462F4}" type="presOf" srcId="{09D77449-954E-4665-82AC-629E860DCE95}" destId="{EC750B17-1841-4401-A4CD-E58DFC0CEFF3}" srcOrd="0" destOrd="0" presId="urn:microsoft.com/office/officeart/2008/layout/LinedList"/>
    <dgm:cxn modelId="{1FDB0DE2-3745-4925-B6FB-BFC7FCBC96E0}" srcId="{09D77449-954E-4665-82AC-629E860DCE95}" destId="{CFF47885-9C95-4D6F-9E19-FF2EAB5DB72F}" srcOrd="0" destOrd="0" parTransId="{AAA22F45-2002-49D9-9805-58B504F07D46}" sibTransId="{441A99E5-B637-4B97-90FB-0E9B4D1D81A1}"/>
    <dgm:cxn modelId="{E62ED1AC-C264-4AD2-B7DD-F5A4D1B98FB2}" type="presParOf" srcId="{EC750B17-1841-4401-A4CD-E58DFC0CEFF3}" destId="{467D8E8A-4655-4342-9D6C-DF8ECF679EC2}" srcOrd="0" destOrd="0" presId="urn:microsoft.com/office/officeart/2008/layout/LinedList"/>
    <dgm:cxn modelId="{CF470749-1F1D-47FD-A4BD-81A35B4B9718}" type="presParOf" srcId="{EC750B17-1841-4401-A4CD-E58DFC0CEFF3}" destId="{77C512EC-D695-4AA3-A84D-90C5DEFD9002}" srcOrd="1" destOrd="0" presId="urn:microsoft.com/office/officeart/2008/layout/LinedList"/>
    <dgm:cxn modelId="{08CF1B27-8BA2-4780-BA45-8A385514BE1B}" type="presParOf" srcId="{77C512EC-D695-4AA3-A84D-90C5DEFD9002}" destId="{DF16D88C-89A9-471F-90F1-018315E5534A}" srcOrd="0" destOrd="0" presId="urn:microsoft.com/office/officeart/2008/layout/LinedList"/>
    <dgm:cxn modelId="{8A94957E-6230-4C5B-87F6-25D465C29135}" type="presParOf" srcId="{77C512EC-D695-4AA3-A84D-90C5DEFD9002}" destId="{44CF3562-D908-4CE6-997D-3FA0788431A6}" srcOrd="1" destOrd="0" presId="urn:microsoft.com/office/officeart/2008/layout/LinedList"/>
    <dgm:cxn modelId="{B63177CC-BE4A-492C-9FFE-F5F353E2B199}" type="presParOf" srcId="{44CF3562-D908-4CE6-997D-3FA0788431A6}" destId="{EB8F1558-ED5D-44F0-9256-2748618FAB87}" srcOrd="0" destOrd="0" presId="urn:microsoft.com/office/officeart/2008/layout/LinedList"/>
    <dgm:cxn modelId="{EA427407-F756-44F8-88C6-533A3ECDCC4E}" type="presParOf" srcId="{44CF3562-D908-4CE6-997D-3FA0788431A6}" destId="{5D1C9606-3B14-4BB0-94F8-A0DD2CFBF09E}" srcOrd="1" destOrd="0" presId="urn:microsoft.com/office/officeart/2008/layout/LinedList"/>
    <dgm:cxn modelId="{B31D04EF-C583-4119-BF7E-FBEAAE03525C}" type="presParOf" srcId="{5D1C9606-3B14-4BB0-94F8-A0DD2CFBF09E}" destId="{21B4B5C0-89CC-440E-A514-DE274088F96E}" srcOrd="0" destOrd="0" presId="urn:microsoft.com/office/officeart/2008/layout/LinedList"/>
    <dgm:cxn modelId="{84507102-CC63-408E-AC5A-634535AA5CA7}" type="presParOf" srcId="{5D1C9606-3B14-4BB0-94F8-A0DD2CFBF09E}" destId="{63DB3CE8-6675-41C3-BD94-E8E5A25D8F26}" srcOrd="1" destOrd="0" presId="urn:microsoft.com/office/officeart/2008/layout/LinedList"/>
    <dgm:cxn modelId="{62577970-0373-485A-AD22-1C9AB748F6E7}" type="presParOf" srcId="{5D1C9606-3B14-4BB0-94F8-A0DD2CFBF09E}" destId="{9A3A1472-2CAD-44E0-B1B2-7C5FAAEB36D3}" srcOrd="2" destOrd="0" presId="urn:microsoft.com/office/officeart/2008/layout/LinedList"/>
    <dgm:cxn modelId="{CD2459B5-C9D9-4314-9AEF-D8E09EA6D277}" type="presParOf" srcId="{44CF3562-D908-4CE6-997D-3FA0788431A6}" destId="{CD4A09E0-8335-4B52-8CEE-4B937FD53D9E}" srcOrd="2" destOrd="0" presId="urn:microsoft.com/office/officeart/2008/layout/LinedList"/>
    <dgm:cxn modelId="{633AB103-B2BF-40C7-9B20-3BFA472A8429}" type="presParOf" srcId="{44CF3562-D908-4CE6-997D-3FA0788431A6}" destId="{45CB2B73-EBFE-4FAA-91FA-D76965465BC4}"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7CED9-423B-415C-BBD6-1A43F4C47B79}">
      <dsp:nvSpPr>
        <dsp:cNvPr id="0" name=""/>
        <dsp:cNvSpPr/>
      </dsp:nvSpPr>
      <dsp:spPr>
        <a:xfrm>
          <a:off x="0" y="268237"/>
          <a:ext cx="5127029" cy="1512000"/>
        </a:xfrm>
        <a:prstGeom prst="chevron">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Way #1) By Slowing Down the Growth of Pathogens</a:t>
          </a:r>
        </a:p>
      </dsp:txBody>
      <dsp:txXfrm>
        <a:off x="756000" y="268237"/>
        <a:ext cx="3615029" cy="1512000"/>
      </dsp:txXfrm>
    </dsp:sp>
    <dsp:sp modelId="{8EE5AF71-A445-4480-9410-8F91E8F4F133}">
      <dsp:nvSpPr>
        <dsp:cNvPr id="0" name=""/>
        <dsp:cNvSpPr/>
      </dsp:nvSpPr>
      <dsp:spPr>
        <a:xfrm>
          <a:off x="0" y="1969237"/>
          <a:ext cx="4101623" cy="321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Fevers cause the liver and spleen to remove iron from the blood.</a:t>
          </a:r>
        </a:p>
        <a:p>
          <a:pPr marL="285750" lvl="1" indent="-285750" algn="l" defTabSz="1244600">
            <a:lnSpc>
              <a:spcPct val="90000"/>
            </a:lnSpc>
            <a:spcBef>
              <a:spcPct val="0"/>
            </a:spcBef>
            <a:spcAft>
              <a:spcPct val="15000"/>
            </a:spcAft>
            <a:buChar char="•"/>
          </a:pPr>
          <a:r>
            <a:rPr lang="en-US" sz="2800" kern="1200"/>
            <a:t>Since many bacteria require iron to reproduce, the reproductive process is slowed down while the fever is present. </a:t>
          </a:r>
        </a:p>
      </dsp:txBody>
      <dsp:txXfrm>
        <a:off x="0" y="1969237"/>
        <a:ext cx="4101623" cy="321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D8E8A-4655-4342-9D6C-DF8ECF679EC2}">
      <dsp:nvSpPr>
        <dsp:cNvPr id="0" name=""/>
        <dsp:cNvSpPr/>
      </dsp:nvSpPr>
      <dsp:spPr>
        <a:xfrm>
          <a:off x="0" y="0"/>
          <a:ext cx="77450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16D88C-89A9-471F-90F1-018315E5534A}">
      <dsp:nvSpPr>
        <dsp:cNvPr id="0" name=""/>
        <dsp:cNvSpPr/>
      </dsp:nvSpPr>
      <dsp:spPr>
        <a:xfrm>
          <a:off x="0" y="0"/>
          <a:ext cx="2140829" cy="348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Way #2) By Increasing the Metabolic Rate of Cells. </a:t>
          </a:r>
        </a:p>
      </dsp:txBody>
      <dsp:txXfrm>
        <a:off x="0" y="0"/>
        <a:ext cx="2140829" cy="3488513"/>
      </dsp:txXfrm>
    </dsp:sp>
    <dsp:sp modelId="{63DB3CE8-6675-41C3-BD94-E8E5A25D8F26}">
      <dsp:nvSpPr>
        <dsp:cNvPr id="0" name=""/>
        <dsp:cNvSpPr/>
      </dsp:nvSpPr>
      <dsp:spPr>
        <a:xfrm>
          <a:off x="2245886" y="158413"/>
          <a:ext cx="5444556" cy="3168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Increasing the metabolic rate of defensive cells makes them “turbo charged” where they can work faster than usual. </a:t>
          </a:r>
        </a:p>
      </dsp:txBody>
      <dsp:txXfrm>
        <a:off x="2245886" y="158413"/>
        <a:ext cx="5444556" cy="3168278"/>
      </dsp:txXfrm>
    </dsp:sp>
    <dsp:sp modelId="{CD4A09E0-8335-4B52-8CEE-4B937FD53D9E}">
      <dsp:nvSpPr>
        <dsp:cNvPr id="0" name=""/>
        <dsp:cNvSpPr/>
      </dsp:nvSpPr>
      <dsp:spPr>
        <a:xfrm>
          <a:off x="2140829" y="3326692"/>
          <a:ext cx="5603054"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6T06:22:30.023"/>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5597 623,'0'0,"-4"0,-7-5,-9-9,-10-8,-13-8,-9-3,-3-6,-6 1,-9-3,-16 1,-14 0,-4 1,8 8,2 4,0 7,-6 3,-12 4,0 0,5 2,5 7,-4 5,-8 6,-8 2,4 4,9 4,6 8,-2 4,-9 10,-6 7,3 5,4-3,-4 1,-5-1,2 1,7 1,11 0,8 1,9 4,-5 7,-7 9,-6 2,-2 2,3-4,6 4,-2 7,-6 2,-4 9,4 1,7-6,11-5,11-4,6 3,-4 8,-6 7,-3 0,0 1,4-3,7 0,7 5,6 3,8-2,8-2,8 5,4 6,7 11,4 2,5-3,5-8,3-1,4 2,6-1,2-2,5-6,4-4,10 3,12 6,18 6,17 1,9-6,4-4,1-3,-1 3,2 5,17 6,8-5,3-7,12-5,15-5,9-3,2-3,-4-4,16 6,6-4,1-9,14 1,7 0,0-1,7-1,9-3,3-7,14-6,-5-9,-14-8,14-8,-4-10,1-5,10-2,-11-4,-12-4,7-9,-2-5,-6-1,10-5,-5-5,-16-9,-6-14,-1-13,-4-12,-8-3,6-9,-6 0,-15 3,-13 6,0-8,9-14,5-9,-3-6,2-8,1-6,-10-6,-17-3,-19 5,-14 11,-13 2,-7 2,5-3,5-6,0 0,-6 2,-9-7,-8-8,-12-6,-10 4,-13-4,-12 0,-9 0,-7 11,-8 7,-4 11,-9 5,-10-2,-14-5,-17-7,-12-2,-12-3,-4-12,3-10,3 2,-7 1,-11 4,-5 1,-8 2,-2 2,-12 4,-8 6,3 6,1 4,9 4,-5-3,-13-1,1 6,-16 1,-17 2,-6 0,10 3,2 10,-5 6,-1 8,-1 7,-16 11,-2 10,9 12,-12 12,-10 10,-30 14,-24 16,-17 22,-22 30,-23 28,-10 24,-18 39,10 18,62-22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6T06:22:30.023"/>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5597 623,'0'0,"-4"0,-7-5,-9-9,-10-8,-13-8,-9-3,-3-6,-6 1,-9-3,-16 1,-14 0,-4 1,8 8,2 4,0 7,-6 3,-12 4,0 0,5 2,5 7,-4 5,-8 6,-8 2,4 4,9 4,6 8,-2 4,-9 10,-6 7,3 5,4-3,-4 1,-5-1,2 1,7 1,11 0,8 1,9 4,-5 7,-7 9,-6 2,-2 2,3-4,6 4,-2 7,-6 2,-4 9,4 1,7-6,11-5,11-4,6 3,-4 8,-6 7,-3 0,0 1,4-3,7 0,7 5,6 3,8-2,8-2,8 5,4 6,7 11,4 2,5-3,5-8,3-1,4 2,6-1,2-2,5-6,4-4,10 3,12 6,18 6,17 1,9-6,4-4,1-3,-1 3,2 5,17 6,8-5,3-7,12-5,15-5,9-3,2-3,-4-4,16 6,6-4,1-9,14 1,7 0,0-1,7-1,9-3,3-7,14-6,-5-9,-14-8,14-8,-4-10,1-5,10-2,-11-4,-12-4,7-9,-2-5,-6-1,10-5,-5-5,-16-9,-6-14,-1-13,-4-12,-8-3,6-9,-6 0,-15 3,-13 6,0-8,9-14,5-9,-3-6,2-8,1-6,-10-6,-17-3,-19 5,-14 11,-13 2,-7 2,5-3,5-6,0 0,-6 2,-9-7,-8-8,-12-6,-10 4,-13-4,-12 0,-9 0,-7 11,-8 7,-4 11,-9 5,-10-2,-14-5,-17-7,-12-2,-12-3,-4-12,3-10,3 2,-7 1,-11 4,-5 1,-8 2,-2 2,-12 4,-8 6,3 6,1 4,9 4,-5-3,-13-1,1 6,-16 1,-17 2,-6 0,10 3,2 10,-5 6,-1 8,-1 7,-16 11,-2 10,9 12,-12 12,-10 10,-30 14,-24 16,-17 22,-22 30,-23 28,-10 24,-18 39,10 18,62-22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6T06:21:20.718"/>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6770 722,'-6'0,"-6"0,-8-4,-10-2,-5 1,-3 0,-5-2,-1-6,-4 1,-3-3,-5 2,2 2,5 4,0 3,3 2,4 1,-1-3,0-2,3-3,-2-1,-5 2,-1 2,4 2,-2 2,2-4,-3 0,2 1,2 1,4 1,3 1,3 2,1-1,0 2,1-1,0 0,1 0,-1 0,-1 1,-4-1,-3 0,-4-5,-7 0,-4-1,0 2,6 0,-2 2,4-3,4-1,-2-4,2 0,2 1,3 3,-4 2,1-3,-4 1,-5 0,-11 2,-5 1,3 2,6 0,8 1,6 0,0 0,2 0,2 1,-3-1,0 4,1 2,-2 0,-6-2,1-1,2 4,-1 0,1-1,4-2,3-1,2-1,3 3,1 1,-10 4,-9 4,-11 5,-6-2,-3 6,-4 3,-1-3,2-1,3 0,8 1,4-4,7-5,7 0,0-3,3 1,2-1,-1-3,-1 2,3-1,-3-2,5 2,4 0,-3-2,-1 2,0 0,-3-2,-2 3,3-1,1-2,2-2,2-2,2 3,0 1,1-2,-6 0,-1-3,0 4,-4 5,0 1,1-2,3-3,8 2,3 4,1 0,0 1,-1 0,-2 0,-1-1,0-3,-1 5,-1 0,1-2,-7 1,0 2,-1-1,-3 1,-1-3,3 2,1-2,3-4,3-2,0 1,1-1,1-1,0 3,6 3,1 1,-1 2,-1-2,-1 2,-7 2,2 3,1 3,1 1,0 1,-1 1,-5 0,4 0,1-4,6-2,2 0,0 2,-7 0,-4 2,4 0,7 2,2-1,-1 1,4 0,-1 0,-2 4,2 2,4-1,0-1,2-1,4-1,2-2,4 0,1 4,2 2,0-1,1-2,-1 0,1 3,-1 0,1 0,-1 2,0 5,5 0,2-3,0-2,-1-3,3 1,0 1,5-2,-1 3,-3 1,3-3,-1 3,3 0,-1-2,-3-2,2 2,4 0,4 3,5 0,2-2,8 2,3 0,0 1,4 0,0 2,-1-1,-4-4,-1 3,2-2,1 3,-2 3,4-1,0 1,4 3,4 3,5 5,8 0,5-6,-3-1,-4-5,-5-4,-2-4,-11 1,-1-4,-3 0,-2 1,3 3,5 1,1 3,8 0,6 2,8 4,4 2,-5-1,-3-5,-8 1,-7-3,-2 2,2-2,9 1,21 4,30 3,22-2,22-4,16-4,7-4,-11 2,-7-5,-24-2,-25-7,-26-6,-10 0,-13 1,-10-1,-4-4,1-2,-2 1,2 0,4 2,4 1,-2-3,-5-2,0-3,-2-1,-5-1,3-1,14 0,30-1,27 1,25-1,33 1,12 0,14 0,-2 0,-1 0,-8 0,-14 4,-4 2,-16 0,-18-2,-10-1,-5-1,3-1,13 0,10-1,17 0,8-1,6-3,11-11,11-7,2-3,-10-3,-17-1,-12 1,-12 0,-10 1,-2 0,-9 1,-6-4,-6 3,-9 2,-6 0,-5 1,-2-5,-3-1,11-5,14-5,3-4,13 0,5 0,11-2,-4 3,-5 0,-5 2,-11 5,-3-1,2-3,-2 2,4-3,-3-2,-12 2,-14-1,-18 2,-12-1,-12 3,-10 3,-13-2,0 2,-1-2,4 1,3-3,0 2,-2 2,5-1,-6 1,-2 2,-3-3,-5-2,-2-1,0-2,-3-2,-1 1,3 0,-3 2,-4 3,-5 0,-5 2,-2 2,-2 2,-1-2,-1-8,0-7,0-3,0-6,1-7,-6-5,-1-9,-5-12,-1-5,3-3,-3 2,-5 13,-4 11,1 15,5 11,-1 6,-3 5,3 0,-2 5,-3 4,-8-2,-5-1,-6 0,-8-4,-6 0,-4-4,2 0,1-2,-18 2,-16-3,-11-3,-13-2,-21-3,-8 3,-6 0,5-1,12-2,1 4,13 0,15 3,9 0,16 3,9-2,-3 3,-18-2,-25-3,-25-2,-26-4,-23-1,-5 2,-2 6,5 1,9 6,24 11,34 7,22 8,23 5,19 2,10-2,2-5,-1-6,-9-1,-10 3,-15-5,-20-5,-14-3,-4-1,9 4,13 1,6 4,9 1,14 2,12 5,7 3,-6 3,-24 2,-25 5,-27 11,-28 12,-30 9,-30 8,-26 5,-13 3,-12-3,-1-1,8-5,5-4,17-6,10 1,3 4,-2 3,-5 9,-10 3,-6 3,-2 0,-7-1,-1-1,1-1,-14 21,-45 46,-38 42,-16 24,55-20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6T06:22:30.023"/>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5597 623,'0'0,"-4"0,-7-5,-9-9,-10-8,-13-8,-9-3,-3-6,-6 1,-9-3,-16 1,-14 0,-4 1,8 8,2 4,0 7,-6 3,-12 4,0 0,5 2,5 7,-4 5,-8 6,-8 2,4 4,9 4,6 8,-2 4,-9 10,-6 7,3 5,4-3,-4 1,-5-1,2 1,7 1,11 0,8 1,9 4,-5 7,-7 9,-6 2,-2 2,3-4,6 4,-2 7,-6 2,-4 9,4 1,7-6,11-5,11-4,6 3,-4 8,-6 7,-3 0,0 1,4-3,7 0,7 5,6 3,8-2,8-2,8 5,4 6,7 11,4 2,5-3,5-8,3-1,4 2,6-1,2-2,5-6,4-4,10 3,12 6,18 6,17 1,9-6,4-4,1-3,-1 3,2 5,17 6,8-5,3-7,12-5,15-5,9-3,2-3,-4-4,16 6,6-4,1-9,14 1,7 0,0-1,7-1,9-3,3-7,14-6,-5-9,-14-8,14-8,-4-10,1-5,10-2,-11-4,-12-4,7-9,-2-5,-6-1,10-5,-5-5,-16-9,-6-14,-1-13,-4-12,-8-3,6-9,-6 0,-15 3,-13 6,0-8,9-14,5-9,-3-6,2-8,1-6,-10-6,-17-3,-19 5,-14 11,-13 2,-7 2,5-3,5-6,0 0,-6 2,-9-7,-8-8,-12-6,-10 4,-13-4,-12 0,-9 0,-7 11,-8 7,-4 11,-9 5,-10-2,-14-5,-17-7,-12-2,-12-3,-4-12,3-10,3 2,-7 1,-11 4,-5 1,-8 2,-2 2,-12 4,-8 6,3 6,1 4,9 4,-5-3,-13-1,1 6,-16 1,-17 2,-6 0,10 3,2 10,-5 6,-1 8,-1 7,-16 11,-2 10,9 12,-12 12,-10 10,-30 14,-24 16,-17 22,-22 30,-23 28,-10 24,-18 39,10 18,62-22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F096-D14F-4D6A-9C8C-E28F000BAF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56D3F4-99AC-44C9-990D-24E02B2EF2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150AAE-2514-400B-9413-D5373518CB18}"/>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5" name="Footer Placeholder 4">
            <a:extLst>
              <a:ext uri="{FF2B5EF4-FFF2-40B4-BE49-F238E27FC236}">
                <a16:creationId xmlns:a16="http://schemas.microsoft.com/office/drawing/2014/main" id="{FB21B436-9327-4E4C-A2C5-7C55B3856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97FD8-9C73-4EB9-BDDB-F7B8D6E3C321}"/>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231991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0B09-1A60-45E1-BCD5-B150CB8D00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86EF3-DD98-468E-80AF-02281F6431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62D2D-3142-491E-8743-75A0EEB1B0BC}"/>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5" name="Footer Placeholder 4">
            <a:extLst>
              <a:ext uri="{FF2B5EF4-FFF2-40B4-BE49-F238E27FC236}">
                <a16:creationId xmlns:a16="http://schemas.microsoft.com/office/drawing/2014/main" id="{D6A9C457-92B4-4807-A9C5-D79C0911E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6A5C3-A836-45A8-8A8E-D159236B2CF7}"/>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89721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6B2A5-363D-4D00-AFB0-F2E3D81406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B8A186-11B8-4D27-AF57-80B1BDF2A6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939E5-59E6-487C-A2F7-A4AB3D583484}"/>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5" name="Footer Placeholder 4">
            <a:extLst>
              <a:ext uri="{FF2B5EF4-FFF2-40B4-BE49-F238E27FC236}">
                <a16:creationId xmlns:a16="http://schemas.microsoft.com/office/drawing/2014/main" id="{1F72584D-6308-4962-BC0E-94956F896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80DCF-B1D6-4BEE-9AF1-6714880B881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319386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A0D8-E8AE-4AFB-B188-DDDF682638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0654CF-0725-43E1-9CED-CA8C8853E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CC6C91-34AC-4298-AA11-5B1205582D01}"/>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5" name="Footer Placeholder 4">
            <a:extLst>
              <a:ext uri="{FF2B5EF4-FFF2-40B4-BE49-F238E27FC236}">
                <a16:creationId xmlns:a16="http://schemas.microsoft.com/office/drawing/2014/main" id="{63671C42-883B-43DA-B5AD-5C93F71FA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6D08A-DDDA-4A69-B9DE-4E42675D481A}"/>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361755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FB20-4DC1-41F3-B507-63023E227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465AAB-1183-47F3-ABF5-4DA0C698E0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E9466-62AC-4A88-8E9A-96A7382A876D}"/>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5" name="Footer Placeholder 4">
            <a:extLst>
              <a:ext uri="{FF2B5EF4-FFF2-40B4-BE49-F238E27FC236}">
                <a16:creationId xmlns:a16="http://schemas.microsoft.com/office/drawing/2014/main" id="{4B9ADF07-D9B7-49FE-94FE-E4D478786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2BFF7-EE95-4EE1-9480-CDB48A062741}"/>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281859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DE33-04DD-4946-A2D6-2B1C89F6EC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C7ACD3-2352-4677-A518-FBFA0C7FB6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15D594-719A-42B4-971F-A89F3C9AF7E4}"/>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5" name="Footer Placeholder 4">
            <a:extLst>
              <a:ext uri="{FF2B5EF4-FFF2-40B4-BE49-F238E27FC236}">
                <a16:creationId xmlns:a16="http://schemas.microsoft.com/office/drawing/2014/main" id="{D658A57E-ABB7-4418-A137-8CEDE3485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92944-DF59-460D-9A41-0734AEA22619}"/>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542868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F261-2B56-447C-A5F1-DC999D2CD3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E4896-F61D-42E1-9A54-5E4DCB3A8B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29316-A50C-4940-B57F-B0EDB59042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6BDBB2-AF80-4F7D-8779-766FA9FB0DEF}"/>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6" name="Footer Placeholder 5">
            <a:extLst>
              <a:ext uri="{FF2B5EF4-FFF2-40B4-BE49-F238E27FC236}">
                <a16:creationId xmlns:a16="http://schemas.microsoft.com/office/drawing/2014/main" id="{994D5585-66D2-4E51-9714-71F20934D9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6EC7A-9445-410A-A8C7-487BDAC08F3F}"/>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3494776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8B86-B944-4A15-BC6D-172E195C3F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CF0A2-EBCD-43AE-ADAB-E5A458CBD6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0D9D24-39DE-49F7-96F7-A8F81DB805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922A65-49AC-411B-A8C3-E67C26A19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80B3F0-E964-4702-AC4B-294FE0C2E9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AD6F92-AB41-4423-9ADF-9CB5DAE49EC9}"/>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8" name="Footer Placeholder 7">
            <a:extLst>
              <a:ext uri="{FF2B5EF4-FFF2-40B4-BE49-F238E27FC236}">
                <a16:creationId xmlns:a16="http://schemas.microsoft.com/office/drawing/2014/main" id="{4999C64A-339B-4E43-946F-8A95BE8871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B8AEF4-7F8D-4AE8-9939-D943A1D13A83}"/>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2074845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E83B0-23B0-4754-B162-6003455A0D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727206-EC80-4F53-A79E-3154976A0230}"/>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4" name="Footer Placeholder 3">
            <a:extLst>
              <a:ext uri="{FF2B5EF4-FFF2-40B4-BE49-F238E27FC236}">
                <a16:creationId xmlns:a16="http://schemas.microsoft.com/office/drawing/2014/main" id="{D2BB4866-AEEE-4238-9520-9392413E57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F159B9-3DC3-4E96-BB63-1BB0D40F196F}"/>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1219987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65C364-54D7-467A-A2A1-D38EA5FEFB28}"/>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3" name="Footer Placeholder 2">
            <a:extLst>
              <a:ext uri="{FF2B5EF4-FFF2-40B4-BE49-F238E27FC236}">
                <a16:creationId xmlns:a16="http://schemas.microsoft.com/office/drawing/2014/main" id="{8BF83C1A-93CA-4E34-84FB-EAC40B148B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EC80D6-C935-4429-956B-C98B85556C84}"/>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95814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C724-0E59-40D6-B69A-0AA0511DB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59739-B52D-4007-AE42-066906F1A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F8D171-D17B-4097-8959-4B53AC83E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F77D96-9BF6-48C0-9969-76539FBC9D8C}"/>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6" name="Footer Placeholder 5">
            <a:extLst>
              <a:ext uri="{FF2B5EF4-FFF2-40B4-BE49-F238E27FC236}">
                <a16:creationId xmlns:a16="http://schemas.microsoft.com/office/drawing/2014/main" id="{AA628189-C455-490D-807E-5083E5FBC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53653-5BB2-439C-A53A-597738AB1C52}"/>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96502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C666-75DF-49ED-9DAD-C11805675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9344D-B017-46AC-AF7E-9DCD26BDBF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703E4-29DD-4AAB-8C1A-2B52CA874783}"/>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5" name="Footer Placeholder 4">
            <a:extLst>
              <a:ext uri="{FF2B5EF4-FFF2-40B4-BE49-F238E27FC236}">
                <a16:creationId xmlns:a16="http://schemas.microsoft.com/office/drawing/2014/main" id="{1CA7E344-633F-4C4B-A9A3-7FB3D90DE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AF8E6-875D-423F-812E-755F84369E7C}"/>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6746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6CEC-7CA2-48B5-849F-297929A3E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927D1-87A5-47B4-A0E2-3F4C23400D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43EE3A-11A5-4A02-AFA3-E85FE8984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108D80-1C17-437C-916D-37B06EF28257}"/>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6" name="Footer Placeholder 5">
            <a:extLst>
              <a:ext uri="{FF2B5EF4-FFF2-40B4-BE49-F238E27FC236}">
                <a16:creationId xmlns:a16="http://schemas.microsoft.com/office/drawing/2014/main" id="{8FB42161-DF6F-4638-961D-2750FBD43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5FD3B-26FC-4505-8D08-6321E1DA7FF2}"/>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1047931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FCF5-4B84-4B22-9F9F-C9FA8BB3D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1C8862-A529-4655-8B09-E01C9720E1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7CC81-4E84-44D3-9ED3-8889090D14AD}"/>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5" name="Footer Placeholder 4">
            <a:extLst>
              <a:ext uri="{FF2B5EF4-FFF2-40B4-BE49-F238E27FC236}">
                <a16:creationId xmlns:a16="http://schemas.microsoft.com/office/drawing/2014/main" id="{AF956796-F959-42DB-B605-B2FD547C1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66B04-0DE3-4FFA-8EB8-5190AAAC09FF}"/>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194685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2635DE-0F57-4F1A-90F1-2199AEC66E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075BEE-D4FC-4018-A843-4856C26DB60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33B56-A37C-41B2-BDFE-9F4410BE05B9}"/>
              </a:ext>
            </a:extLst>
          </p:cNvPr>
          <p:cNvSpPr>
            <a:spLocks noGrp="1"/>
          </p:cNvSpPr>
          <p:nvPr>
            <p:ph type="dt" sz="half" idx="10"/>
          </p:nvPr>
        </p:nvSpPr>
        <p:spPr/>
        <p:txBody>
          <a:bodyPr/>
          <a:lstStyle/>
          <a:p>
            <a:fld id="{CE0C517E-5BDF-483C-AC94-CBA6846AB578}" type="datetimeFigureOut">
              <a:rPr lang="en-US" smtClean="0"/>
              <a:t>4/19/2018</a:t>
            </a:fld>
            <a:endParaRPr lang="en-US"/>
          </a:p>
        </p:txBody>
      </p:sp>
      <p:sp>
        <p:nvSpPr>
          <p:cNvPr id="5" name="Footer Placeholder 4">
            <a:extLst>
              <a:ext uri="{FF2B5EF4-FFF2-40B4-BE49-F238E27FC236}">
                <a16:creationId xmlns:a16="http://schemas.microsoft.com/office/drawing/2014/main" id="{76D47514-B946-4634-B3FC-7F546D662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038C6-6B33-411F-A5DF-763F09362911}"/>
              </a:ext>
            </a:extLst>
          </p:cNvPr>
          <p:cNvSpPr>
            <a:spLocks noGrp="1"/>
          </p:cNvSpPr>
          <p:nvPr>
            <p:ph type="sldNum" sz="quarter" idx="12"/>
          </p:nvPr>
        </p:nvSpPr>
        <p:spPr/>
        <p:txBody>
          <a:bodyPr/>
          <a:lstStyle/>
          <a:p>
            <a:fld id="{5D38437C-DF58-40C3-9F6E-1C9BAEE9282D}" type="slidenum">
              <a:rPr lang="en-US" smtClean="0"/>
              <a:t>‹#›</a:t>
            </a:fld>
            <a:endParaRPr lang="en-US"/>
          </a:p>
        </p:txBody>
      </p:sp>
    </p:spTree>
    <p:extLst>
      <p:ext uri="{BB962C8B-B14F-4D97-AF65-F5344CB8AC3E}">
        <p14:creationId xmlns:p14="http://schemas.microsoft.com/office/powerpoint/2010/main" val="3706328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B532-072A-4108-8ADB-86329F3489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FFF541-09C7-4492-B524-8ED7D5164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547A3D-2188-409C-97AA-523247FE827C}"/>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5" name="Footer Placeholder 4">
            <a:extLst>
              <a:ext uri="{FF2B5EF4-FFF2-40B4-BE49-F238E27FC236}">
                <a16:creationId xmlns:a16="http://schemas.microsoft.com/office/drawing/2014/main" id="{87F27A4C-78C1-4D7D-8B6D-E40628A91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7B7D4-38F2-4D46-95AE-E39D6A243099}"/>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663211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EDF9-024E-4B18-B31B-D90DE60CDB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5C5BE-E0C6-448D-8B46-3B1F096E53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D063A-F548-400F-8DF3-7D6BA59AAC18}"/>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5" name="Footer Placeholder 4">
            <a:extLst>
              <a:ext uri="{FF2B5EF4-FFF2-40B4-BE49-F238E27FC236}">
                <a16:creationId xmlns:a16="http://schemas.microsoft.com/office/drawing/2014/main" id="{7712D39D-E50D-417D-B7F6-849B4E4FF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38460-264A-4514-AE43-207AE55F503A}"/>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339424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7495-C79F-4A26-AC4D-06082A8EE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654327-F010-43BA-81E9-6F7FBBC8C1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E593AF-932E-4520-B13F-62B52F7C3F67}"/>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5" name="Footer Placeholder 4">
            <a:extLst>
              <a:ext uri="{FF2B5EF4-FFF2-40B4-BE49-F238E27FC236}">
                <a16:creationId xmlns:a16="http://schemas.microsoft.com/office/drawing/2014/main" id="{F535DD04-9832-4295-AAE2-4AB2EF370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9096E-D207-4721-BDE2-36781E436413}"/>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756325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C7B0-2C26-47AF-8D15-D2931073E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A53537-E600-44F4-9D65-6B34695A39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9B9D2F-E938-4D9E-87C5-60E1978DED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361D8D-634E-4CDD-B0FB-DF4D89E57513}"/>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6" name="Footer Placeholder 5">
            <a:extLst>
              <a:ext uri="{FF2B5EF4-FFF2-40B4-BE49-F238E27FC236}">
                <a16:creationId xmlns:a16="http://schemas.microsoft.com/office/drawing/2014/main" id="{5DC9088C-3869-4759-9906-0619FDD3A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0F2B6-40C1-48AE-A370-654CF2E88B65}"/>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89871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B546-DEA4-456B-A010-CDBD8F1FB1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D58466-28A0-4AD0-AD04-E4E8662D4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79EB8A-C1B3-4F8A-90F3-5C06F9CB5D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69E44F-F28B-4D1A-AB18-9A012A48D3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E780EC-29CA-4AA7-A70F-DA00E1A82F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7F4FB-E5AC-4F94-9C70-A05C1777C17B}"/>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8" name="Footer Placeholder 7">
            <a:extLst>
              <a:ext uri="{FF2B5EF4-FFF2-40B4-BE49-F238E27FC236}">
                <a16:creationId xmlns:a16="http://schemas.microsoft.com/office/drawing/2014/main" id="{6F2CC230-27F2-4138-9908-958DEB2202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6DAC7C-D083-4B9E-8200-A28C27ABB506}"/>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25930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30DE-24C8-495A-8BB8-CA0DCDF4A0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BA95E-4E81-413B-A06F-9822389D2DD7}"/>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4" name="Footer Placeholder 3">
            <a:extLst>
              <a:ext uri="{FF2B5EF4-FFF2-40B4-BE49-F238E27FC236}">
                <a16:creationId xmlns:a16="http://schemas.microsoft.com/office/drawing/2014/main" id="{D9286F88-9778-4F2D-A68F-794A22F6DA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E5E64E-E91C-4987-9165-B9C713F114AE}"/>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249104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AF0E6C-0CE0-4EF0-B986-0C44CA9260F2}"/>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3" name="Footer Placeholder 2">
            <a:extLst>
              <a:ext uri="{FF2B5EF4-FFF2-40B4-BE49-F238E27FC236}">
                <a16:creationId xmlns:a16="http://schemas.microsoft.com/office/drawing/2014/main" id="{599220C6-6B09-4277-8ACA-6867E5C6E7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62D34F-1BBE-4950-AB42-FEF1968B5232}"/>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322034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5EF8-D409-480D-8E5D-8C145D7C3E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9DA267-F9D7-42A1-85C8-E391957154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EE0EBB-2162-4BC8-83B9-878C09A97AE1}"/>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5" name="Footer Placeholder 4">
            <a:extLst>
              <a:ext uri="{FF2B5EF4-FFF2-40B4-BE49-F238E27FC236}">
                <a16:creationId xmlns:a16="http://schemas.microsoft.com/office/drawing/2014/main" id="{9C27CDF1-C508-4A0B-9B57-ABC6D6797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5C278-8B19-4F0C-86B2-8726FEEA1E21}"/>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32065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1575-3DCE-48DB-BF7C-14B2A00FD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28BEF-EFFD-4090-A806-710B6D7690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1FFFF1-3A29-43C2-B0B2-4E51F9D22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4BDF07-977E-4DE9-B6E5-585E838404AB}"/>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6" name="Footer Placeholder 5">
            <a:extLst>
              <a:ext uri="{FF2B5EF4-FFF2-40B4-BE49-F238E27FC236}">
                <a16:creationId xmlns:a16="http://schemas.microsoft.com/office/drawing/2014/main" id="{29F9F3EC-8B4E-4A25-B6B2-4308D29D5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A8F37-CAE9-45DC-A9A1-420B62ED3A5A}"/>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2021116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88E8-F74E-4EDA-878F-0BAC59CB7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710E25-8FAB-4D22-B07A-9957C5745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E443BF-A683-47C7-A4FA-DFE9CF0CE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7ECAFD-4F76-4290-84A0-718BDCAE0476}"/>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6" name="Footer Placeholder 5">
            <a:extLst>
              <a:ext uri="{FF2B5EF4-FFF2-40B4-BE49-F238E27FC236}">
                <a16:creationId xmlns:a16="http://schemas.microsoft.com/office/drawing/2014/main" id="{ED7807F5-3804-4381-99E6-A481EAB857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FF25D-8D5D-415E-AA82-E1C8CE177B23}"/>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2323407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F3DB-43C5-4E25-A802-831D3C82A9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27A7F2-BF22-485A-B66C-8545E0E9D27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FB5E5-6CC5-4807-B18C-564AFEA0AC6F}"/>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5" name="Footer Placeholder 4">
            <a:extLst>
              <a:ext uri="{FF2B5EF4-FFF2-40B4-BE49-F238E27FC236}">
                <a16:creationId xmlns:a16="http://schemas.microsoft.com/office/drawing/2014/main" id="{3B052330-E907-4B1A-9782-A5A12BD5A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00E47-0CC7-4D06-9781-0210597C2E4E}"/>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297355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D6F8E-566D-4149-A3D9-AB4F5522FD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049EEF-2A9C-43A1-B4F3-FEC2B8F182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37D4A-D06C-43D1-A329-19B0C1D43125}"/>
              </a:ext>
            </a:extLst>
          </p:cNvPr>
          <p:cNvSpPr>
            <a:spLocks noGrp="1"/>
          </p:cNvSpPr>
          <p:nvPr>
            <p:ph type="dt" sz="half" idx="10"/>
          </p:nvPr>
        </p:nvSpPr>
        <p:spPr/>
        <p:txBody>
          <a:bodyPr/>
          <a:lstStyle/>
          <a:p>
            <a:fld id="{B20BC640-1D46-4905-831A-AC24AC5A87F7}" type="datetimeFigureOut">
              <a:rPr lang="en-US" smtClean="0"/>
              <a:t>4/19/2018</a:t>
            </a:fld>
            <a:endParaRPr lang="en-US"/>
          </a:p>
        </p:txBody>
      </p:sp>
      <p:sp>
        <p:nvSpPr>
          <p:cNvPr id="5" name="Footer Placeholder 4">
            <a:extLst>
              <a:ext uri="{FF2B5EF4-FFF2-40B4-BE49-F238E27FC236}">
                <a16:creationId xmlns:a16="http://schemas.microsoft.com/office/drawing/2014/main" id="{6CC48FDE-3555-4954-8124-20FFDF486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07F93-8105-4B2D-BBDA-B446293AC9D1}"/>
              </a:ext>
            </a:extLst>
          </p:cNvPr>
          <p:cNvSpPr>
            <a:spLocks noGrp="1"/>
          </p:cNvSpPr>
          <p:nvPr>
            <p:ph type="sldNum" sz="quarter" idx="12"/>
          </p:nvPr>
        </p:nvSpPr>
        <p:spPr/>
        <p:txBody>
          <a:bodyPr/>
          <a:lstStyle/>
          <a:p>
            <a:fld id="{796ED430-9437-40E3-94AC-ED90BF16CEB1}" type="slidenum">
              <a:rPr lang="en-US" smtClean="0"/>
              <a:t>‹#›</a:t>
            </a:fld>
            <a:endParaRPr lang="en-US"/>
          </a:p>
        </p:txBody>
      </p:sp>
    </p:spTree>
    <p:extLst>
      <p:ext uri="{BB962C8B-B14F-4D97-AF65-F5344CB8AC3E}">
        <p14:creationId xmlns:p14="http://schemas.microsoft.com/office/powerpoint/2010/main" val="2473404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D25C-4A80-47F0-868F-1CF0DED82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93FC5-C0DE-4282-A00E-FC85B3AC13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5EC04C-439B-4A0B-B07C-13AADA89AF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244A8-6827-4828-A1FF-CD45E5C0B0C4}"/>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6" name="Footer Placeholder 5">
            <a:extLst>
              <a:ext uri="{FF2B5EF4-FFF2-40B4-BE49-F238E27FC236}">
                <a16:creationId xmlns:a16="http://schemas.microsoft.com/office/drawing/2014/main" id="{B491AF98-C455-48A8-BD2F-35C008E2C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1097E-25CE-4A72-8DBD-3ADF57E8A0E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351763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FBB0-84BE-4A68-A2F9-1A0894EC7F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91FBBE-DAA3-4E7C-AF83-9EB49A23C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314F21-A362-4BFD-AB77-66120515BB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7E4574-7954-4FA4-827E-5BD274F0F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E9640B-0267-40F7-9743-52C6626C8D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D1D1-C5DD-4BD6-917B-35F46F7C9856}"/>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8" name="Footer Placeholder 7">
            <a:extLst>
              <a:ext uri="{FF2B5EF4-FFF2-40B4-BE49-F238E27FC236}">
                <a16:creationId xmlns:a16="http://schemas.microsoft.com/office/drawing/2014/main" id="{65C9CF94-E360-4084-BB5A-54A8B69412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2DC0C0-A1EC-4377-824F-205121A8BA78}"/>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74063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7368-5146-45E1-8D00-0384607BF3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10EDB7-EF2A-4691-9078-4BD68CE00797}"/>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4" name="Footer Placeholder 3">
            <a:extLst>
              <a:ext uri="{FF2B5EF4-FFF2-40B4-BE49-F238E27FC236}">
                <a16:creationId xmlns:a16="http://schemas.microsoft.com/office/drawing/2014/main" id="{044B45F4-13D8-48CC-BDC9-9AF7226C5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8B9A3-54CF-466A-ACAB-AB222205E02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425236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2C8FD-84B5-4829-97B0-EE3173570CE5}"/>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3" name="Footer Placeholder 2">
            <a:extLst>
              <a:ext uri="{FF2B5EF4-FFF2-40B4-BE49-F238E27FC236}">
                <a16:creationId xmlns:a16="http://schemas.microsoft.com/office/drawing/2014/main" id="{3ADB6C8E-5C48-4D37-A5B5-E353091117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DDC7D-0852-4E11-986C-10ECF4834B1B}"/>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210481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1D9A-AC80-4A7E-96CC-23FC6127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1B75B-DA15-4F0F-9F5B-B050B24D9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FCE40A-8D50-4A7C-9F6B-CEFF6A0AA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5C0393-B0F6-40C6-8408-6A43221A078B}"/>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6" name="Footer Placeholder 5">
            <a:extLst>
              <a:ext uri="{FF2B5EF4-FFF2-40B4-BE49-F238E27FC236}">
                <a16:creationId xmlns:a16="http://schemas.microsoft.com/office/drawing/2014/main" id="{FF016144-6782-4762-9EB2-B1C218BD8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88712-1E37-4F88-9EEC-4D935BD9A09B}"/>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03916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E492-1FDB-430A-9C16-C171071D3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908E24-11DF-428E-81FA-80F3608EA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3AB194-6CA4-4324-B09A-770291D0F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85A13A-917E-4ABB-AF2F-EEE4CFBA51E9}"/>
              </a:ext>
            </a:extLst>
          </p:cNvPr>
          <p:cNvSpPr>
            <a:spLocks noGrp="1"/>
          </p:cNvSpPr>
          <p:nvPr>
            <p:ph type="dt" sz="half" idx="10"/>
          </p:nvPr>
        </p:nvSpPr>
        <p:spPr/>
        <p:txBody>
          <a:bodyPr/>
          <a:lstStyle/>
          <a:p>
            <a:fld id="{0542916B-9A3F-4E3D-8911-12F35621DC99}" type="datetimeFigureOut">
              <a:rPr lang="en-US" smtClean="0"/>
              <a:t>4/19/2018</a:t>
            </a:fld>
            <a:endParaRPr lang="en-US"/>
          </a:p>
        </p:txBody>
      </p:sp>
      <p:sp>
        <p:nvSpPr>
          <p:cNvPr id="6" name="Footer Placeholder 5">
            <a:extLst>
              <a:ext uri="{FF2B5EF4-FFF2-40B4-BE49-F238E27FC236}">
                <a16:creationId xmlns:a16="http://schemas.microsoft.com/office/drawing/2014/main" id="{40EDEA53-5851-4E36-AC54-63E6122452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6D491-E26D-4D97-B0F9-1D88E533899A}"/>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2253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247A94-6035-4375-8275-E46114C3F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60CBB-21CD-41A9-A87F-4B1DE47D2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7D14B-8C25-4548-ACFF-9DF2022CA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2916B-9A3F-4E3D-8911-12F35621DC99}" type="datetimeFigureOut">
              <a:rPr lang="en-US" smtClean="0"/>
              <a:t>4/19/2018</a:t>
            </a:fld>
            <a:endParaRPr lang="en-US"/>
          </a:p>
        </p:txBody>
      </p:sp>
      <p:sp>
        <p:nvSpPr>
          <p:cNvPr id="5" name="Footer Placeholder 4">
            <a:extLst>
              <a:ext uri="{FF2B5EF4-FFF2-40B4-BE49-F238E27FC236}">
                <a16:creationId xmlns:a16="http://schemas.microsoft.com/office/drawing/2014/main" id="{42D23FDA-E546-47C3-B1D8-4B958C30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FC9BC-04A9-4FEE-A3E2-11F28ED15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3773C-3244-42A6-802D-CFF46DD5BCC0}" type="slidenum">
              <a:rPr lang="en-US" smtClean="0"/>
              <a:t>‹#›</a:t>
            </a:fld>
            <a:endParaRPr lang="en-US"/>
          </a:p>
        </p:txBody>
      </p:sp>
    </p:spTree>
    <p:extLst>
      <p:ext uri="{BB962C8B-B14F-4D97-AF65-F5344CB8AC3E}">
        <p14:creationId xmlns:p14="http://schemas.microsoft.com/office/powerpoint/2010/main" val="2296341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21CB7-5E2B-43CE-9CBD-5905000B5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D1BBC-38F1-4974-8C29-3AE306B11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E4B94-19F8-46D1-8B0D-C47CD4C7D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C517E-5BDF-483C-AC94-CBA6846AB578}" type="datetimeFigureOut">
              <a:rPr lang="en-US" smtClean="0"/>
              <a:t>4/19/2018</a:t>
            </a:fld>
            <a:endParaRPr lang="en-US"/>
          </a:p>
        </p:txBody>
      </p:sp>
      <p:sp>
        <p:nvSpPr>
          <p:cNvPr id="5" name="Footer Placeholder 4">
            <a:extLst>
              <a:ext uri="{FF2B5EF4-FFF2-40B4-BE49-F238E27FC236}">
                <a16:creationId xmlns:a16="http://schemas.microsoft.com/office/drawing/2014/main" id="{493CADBF-46CF-4F07-85D8-F48747AAD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3E6CAE-4978-4B2E-8233-403B9F849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8437C-DF58-40C3-9F6E-1C9BAEE9282D}" type="slidenum">
              <a:rPr lang="en-US" smtClean="0"/>
              <a:t>‹#›</a:t>
            </a:fld>
            <a:endParaRPr lang="en-US"/>
          </a:p>
        </p:txBody>
      </p:sp>
    </p:spTree>
    <p:extLst>
      <p:ext uri="{BB962C8B-B14F-4D97-AF65-F5344CB8AC3E}">
        <p14:creationId xmlns:p14="http://schemas.microsoft.com/office/powerpoint/2010/main" val="1386337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3CFCA-16E9-4D66-9593-6C27298294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A2929F-79A1-4676-9A68-BFD0CBFDD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AAC48-F7CB-47D5-BD1A-364BD5C26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BC640-1D46-4905-831A-AC24AC5A87F7}" type="datetimeFigureOut">
              <a:rPr lang="en-US" smtClean="0"/>
              <a:t>4/19/2018</a:t>
            </a:fld>
            <a:endParaRPr lang="en-US"/>
          </a:p>
        </p:txBody>
      </p:sp>
      <p:sp>
        <p:nvSpPr>
          <p:cNvPr id="5" name="Footer Placeholder 4">
            <a:extLst>
              <a:ext uri="{FF2B5EF4-FFF2-40B4-BE49-F238E27FC236}">
                <a16:creationId xmlns:a16="http://schemas.microsoft.com/office/drawing/2014/main" id="{6BE28077-FBEE-44DC-BA45-CE1DF115A1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16B8AD-31D6-42F8-94F8-6526F09687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ED430-9437-40E3-94AC-ED90BF16CEB1}" type="slidenum">
              <a:rPr lang="en-US" smtClean="0"/>
              <a:t>‹#›</a:t>
            </a:fld>
            <a:endParaRPr lang="en-US"/>
          </a:p>
        </p:txBody>
      </p:sp>
    </p:spTree>
    <p:extLst>
      <p:ext uri="{BB962C8B-B14F-4D97-AF65-F5344CB8AC3E}">
        <p14:creationId xmlns:p14="http://schemas.microsoft.com/office/powerpoint/2010/main" val="11031603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2011.igem.org/Team:TU-Delft/Project/Microbial-History/Van_Leeuwenhoek" TargetMode="External"/><Relationship Id="rId2" Type="http://schemas.openxmlformats.org/officeDocument/2006/relationships/image" Target="../media/image21.jpg&amp;ehk=YIocoFwhvF7ZLdAgkDnGVA&amp;r=0&amp;pid=OfficeInsert"/><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hyperlink" Target="http://www.wikidoc.org/index.php/Human_Immunodeficiency_Virus_(HIV)" TargetMode="External"/><Relationship Id="rId2" Type="http://schemas.openxmlformats.org/officeDocument/2006/relationships/image" Target="../media/image121.png&amp;ehk=X0tfZH"/><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hyperlink" Target="http://2009.igem.org/Team:NYMU-Taipei/Project/Receptor/CD4" TargetMode="External"/><Relationship Id="rId2" Type="http://schemas.openxmlformats.org/officeDocument/2006/relationships/image" Target="../media/image123.png&amp;ehk=0ngpPkH0TG"/><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flickr.com/photos/pulmonary_pathology/4860893499/" TargetMode="External"/><Relationship Id="rId2" Type="http://schemas.openxmlformats.org/officeDocument/2006/relationships/image" Target="../media/image124.jpg&amp;ehk=8dukOHRw0u8kGGyVNqd32g&amp;r=0&amp;pid=OfficeInsert"/><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hyperlink" Target="http://www.progressive-charlestown.com/2015/06/good-news-on-flu-vaccine-front.html" TargetMode="External"/><Relationship Id="rId2" Type="http://schemas.openxmlformats.org/officeDocument/2006/relationships/image" Target="../media/image133.jpg&amp;ehk=k3w2cO0wUtmO2AnpEF"/><Relationship Id="rId1" Type="http://schemas.openxmlformats.org/officeDocument/2006/relationships/slideLayout" Target="../slideLayouts/slideLayout24.xml"/><Relationship Id="rId4" Type="http://schemas.openxmlformats.org/officeDocument/2006/relationships/image" Target="../media/image134.JPG"/></Relationships>
</file>

<file path=ppt/slides/_rels/slide114.xml.rels><?xml version="1.0" encoding="UTF-8" standalone="yes"?>
<Relationships xmlns="http://schemas.openxmlformats.org/package/2006/relationships"><Relationship Id="rId3" Type="http://schemas.openxmlformats.org/officeDocument/2006/relationships/hyperlink" Target="https://commons.wikimedia.org/wiki/File:Blausen_0994_Pneumonia.png" TargetMode="External"/><Relationship Id="rId2" Type="http://schemas.openxmlformats.org/officeDocument/2006/relationships/image" Target="../media/image135.png&amp;ehk=T2s0wTE74QlG7lO4IZuSjg&amp;r=0&amp;pid=OfficeInsert"/><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flickr.com/photos/niaid/5149398656/" TargetMode="External"/><Relationship Id="rId2" Type="http://schemas.openxmlformats.org/officeDocument/2006/relationships/image" Target="../media/image136.jpg&amp;ehk=pUxZ3"/><Relationship Id="rId1" Type="http://schemas.openxmlformats.org/officeDocument/2006/relationships/slideLayout" Target="../slideLayouts/slideLayout24.xml"/><Relationship Id="rId4" Type="http://schemas.openxmlformats.org/officeDocument/2006/relationships/hyperlink" Target="https://creativecommons.org/licenses/by/2.0/"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flickr.com/photos/blenblen/4456719959" TargetMode="External"/><Relationship Id="rId2" Type="http://schemas.openxmlformats.org/officeDocument/2006/relationships/image" Target="../media/image137.jpg&amp;ehk=bGYleLYJazQ3"/><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hyperlink" Target="http://environmentalsciences.jacobspublishers.com/" TargetMode="External"/><Relationship Id="rId2" Type="http://schemas.openxmlformats.org/officeDocument/2006/relationships/image" Target="../media/image138.jpg&amp;ehk=TfvN9NpXtPSOq9gouEeyvw&amp;r=0&amp;pid=OfficeInsert"/><Relationship Id="rId1" Type="http://schemas.openxmlformats.org/officeDocument/2006/relationships/slideLayout" Target="../slideLayouts/slideLayout24.xml"/><Relationship Id="rId4" Type="http://schemas.openxmlformats.org/officeDocument/2006/relationships/hyperlink" Target="https://creativecommons.org/licenses/by-nc/4.0/"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hyperlink" Target="http://www.flickr.com/photos/pulmonary_pathology/4864421686/" TargetMode="External"/><Relationship Id="rId2" Type="http://schemas.openxmlformats.org/officeDocument/2006/relationships/image" Target="../media/image140.jpg&amp;ehk=uNN0SXQ3AwcUKMn9YzXheg&amp;r=0&amp;pid=OfficeInsert"/><Relationship Id="rId1" Type="http://schemas.openxmlformats.org/officeDocument/2006/relationships/slideLayout" Target="../slideLayouts/slideLayout24.xml"/><Relationship Id="rId4" Type="http://schemas.openxmlformats.org/officeDocument/2006/relationships/hyperlink" Target="https://creativecommons.org/licenses/by-sa/2.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orangesdms.wikispaces.com/Red+Blood+Cells+-+RG" TargetMode="External"/><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truthtalk13.wordpress.com/2013/09/17" TargetMode="External"/><Relationship Id="rId2" Type="http://schemas.openxmlformats.org/officeDocument/2006/relationships/image" Target="../media/image141.jp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hyperlink" Target="http://blkandred.blogspot.com/2009_08_01_archive.html" TargetMode="External"/><Relationship Id="rId2" Type="http://schemas.openxmlformats.org/officeDocument/2006/relationships/image" Target="../media/image144.jpg&amp;ehk=mPCKB0P"/><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hyperlink" Target="http://ped203health3.wikispaces.com/Sexually+Transmitted+Diseases" TargetMode="External"/><Relationship Id="rId2" Type="http://schemas.openxmlformats.org/officeDocument/2006/relationships/image" Target="../media/image145.jpg&amp;ehk=ObBBemb7GzFKcD7jBfCIbQ&amp;r=0&amp;pid=OfficeInsert"/><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commons.wikimedia.org/wiki/File:Digestive-system-for-kids.png" TargetMode="External"/><Relationship Id="rId2" Type="http://schemas.openxmlformats.org/officeDocument/2006/relationships/image" Target="../media/image146.png&amp;ehk=hGUCeuSb"/><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flickr.com/photos/mitopencourseware/3704972816/" TargetMode="External"/><Relationship Id="rId2" Type="http://schemas.openxmlformats.org/officeDocument/2006/relationships/image" Target="../media/image147.jpg&amp;ehk=evVOG0PBnNzDPkOQVh7kkg&amp;r=0&amp;pid=OfficeInsert"/><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3" Type="http://schemas.openxmlformats.org/officeDocument/2006/relationships/hyperlink" Target="http://www.slideshare.net/Rubzzzz/viral-hepatitis-by-john" TargetMode="External"/><Relationship Id="rId2" Type="http://schemas.openxmlformats.org/officeDocument/2006/relationships/image" Target="../media/image148.jp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commons.wikimedia.org/wiki/File:Ascaris_lumbricoides2.jpg" TargetMode="External"/><Relationship Id="rId2" Type="http://schemas.openxmlformats.org/officeDocument/2006/relationships/image" Target="../media/image149.jpg&amp;ehk=inKIT7HWhtKsjLQBpmwKVg&amp;r=0&amp;pid=OfficeInsert"/><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151.jpg&amp;ehk=ZQrPrlOnDEZkTjSwRGVVsg&amp;r=0&amp;pid=OfficeInsert"/><Relationship Id="rId2" Type="http://schemas.openxmlformats.org/officeDocument/2006/relationships/image" Target="../media/image150.png&amp;ehk=HHhITHR6"/><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https://www.tools-of-life.at/wissen/gesunder-darm/darm-und-immunsystem/" TargetMode="External"/><Relationship Id="rId2" Type="http://schemas.openxmlformats.org/officeDocument/2006/relationships/image" Target="../media/image24.jpg&amp;ehk="/><Relationship Id="rId1" Type="http://schemas.openxmlformats.org/officeDocument/2006/relationships/slideLayout" Target="../slideLayouts/slideLayout13.xml"/><Relationship Id="rId4" Type="http://schemas.openxmlformats.org/officeDocument/2006/relationships/hyperlink" Target="https://creativecommons.org/licenses/by-nc-sa/3.0/"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152.jpg&amp;ehk=OxE7j8c3UqylU1XVcrOGMw&amp;r=0&amp;pid=OfficeInsert"/><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hyperlink" Target="https://healthinformatics.wikispaces.com/Burkitts+Lymphoma" TargetMode="External"/><Relationship Id="rId2" Type="http://schemas.openxmlformats.org/officeDocument/2006/relationships/image" Target="../media/image154.jpg&amp;ehk=hfK"/><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image" Target="../media/image155.jpg&amp;ehk=AvWYz3LW6S7l0QZZc5I4Rw&amp;r=0&amp;pid=OfficeInsert"/><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hyperlink" Target="http://biology.stackexchange.com/questions/16156/can-sirs-occur-without-sepsis-from-infection" TargetMode="External"/><Relationship Id="rId2" Type="http://schemas.openxmlformats.org/officeDocument/2006/relationships/image" Target="../media/image156.gif&amp;ehk=CxOzInte3I1q7wZlpMHmHA&amp;r=0&amp;pid=OfficeInsert"/><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zibertronicos.blogspot.com/2013/01/los-10-mejores-antivirus-gratuitos.html" TargetMode="External"/><Relationship Id="rId2" Type="http://schemas.openxmlformats.org/officeDocument/2006/relationships/image" Target="../media/image25.png&amp;ehk=nv7izHaUXFrAybJZx9AYWQ&amp;r=0&amp;pid=OfficeInsert"/><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hyperlink" Target="http://elsecretodelosgatosfelices.com/que-puedo-hacer-si-mi-gato-me-muerde-las-manos-mientras-jugamos/" TargetMode="External"/><Relationship Id="rId2" Type="http://schemas.openxmlformats.org/officeDocument/2006/relationships/image" Target="../media/image41.jpg"/><Relationship Id="rId1" Type="http://schemas.openxmlformats.org/officeDocument/2006/relationships/slideLayout" Target="../slideLayouts/slideLayout13.xml"/><Relationship Id="rId4" Type="http://schemas.openxmlformats.org/officeDocument/2006/relationships/hyperlink" Target="https://creativecommons.org/licenses/by-nc-sa/3.0/"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62.jpg&amp;ehk=yVVzg3Ebwt2dieSeh"/><Relationship Id="rId2" Type="http://schemas.openxmlformats.org/officeDocument/2006/relationships/image" Target="../media/image161.jpg&amp;ehk=pchAEHJxLf7y48MLXtOihQ&amp;r=0&amp;pid=OfficeInsert"/><Relationship Id="rId1" Type="http://schemas.openxmlformats.org/officeDocument/2006/relationships/slideLayout" Target="../slideLayouts/slideLayout13.xml"/><Relationship Id="rId4" Type="http://schemas.openxmlformats.org/officeDocument/2006/relationships/hyperlink" Target="https://www.thespruce.com/ten-facts-about-rabies-3384844"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165.jpg&amp;ehk=l8np2pQiVXaQ3982kJFh9g&amp;r=0&amp;pid=OfficeInsert"/><Relationship Id="rId3" Type="http://schemas.openxmlformats.org/officeDocument/2006/relationships/image" Target="../media/image164.jpg&amp;ehk=cM0EVZ5FXZpx6yGavHsnmQ&amp;r=0&amp;pid=OfficeInsert"/><Relationship Id="rId7" Type="http://schemas.openxmlformats.org/officeDocument/2006/relationships/hyperlink" Target="https://creativecommons.org/licenses/by-sa/3.0/" TargetMode="External"/><Relationship Id="rId2" Type="http://schemas.openxmlformats.org/officeDocument/2006/relationships/image" Target="../media/image163.png"/><Relationship Id="rId1" Type="http://schemas.openxmlformats.org/officeDocument/2006/relationships/slideLayout" Target="../slideLayouts/slideLayout13.xml"/><Relationship Id="rId6" Type="http://schemas.openxmlformats.org/officeDocument/2006/relationships/hyperlink" Target="https://creativecommons.org/licenses/by-nc-sa/3.0/" TargetMode="External"/><Relationship Id="rId5" Type="http://schemas.openxmlformats.org/officeDocument/2006/relationships/hyperlink" Target="http://elsecretodelosgatosfelices.com/que-puedo-hacer-si-mi-gato-me-muerde-las-manos-mientras-jugamos/" TargetMode="External"/><Relationship Id="rId4" Type="http://schemas.openxmlformats.org/officeDocument/2006/relationships/hyperlink" Target="https://en.wikipedia.org/wiki/Gram-positive_bacteria" TargetMode="External"/><Relationship Id="rId9" Type="http://schemas.openxmlformats.org/officeDocument/2006/relationships/hyperlink" Target="http://en.wikipedia.org/wiki/File:Wool.www.usda.gov.jpg"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en.wikipedia.org/wiki/United_Nations_Security_Council" TargetMode="External"/><Relationship Id="rId7" Type="http://schemas.openxmlformats.org/officeDocument/2006/relationships/hyperlink" Target="https://creativecommons.org/licenses/by-sa/3.0/" TargetMode="External"/><Relationship Id="rId2" Type="http://schemas.openxmlformats.org/officeDocument/2006/relationships/hyperlink" Target="https://en.wikipedia.org/wiki/Colin_Powell" TargetMode="External"/><Relationship Id="rId1" Type="http://schemas.openxmlformats.org/officeDocument/2006/relationships/slideLayout" Target="../slideLayouts/slideLayout13.xml"/><Relationship Id="rId6" Type="http://schemas.openxmlformats.org/officeDocument/2006/relationships/hyperlink" Target="https://en.wikipedia.org/wiki/Biological_warfare" TargetMode="External"/><Relationship Id="rId5" Type="http://schemas.openxmlformats.org/officeDocument/2006/relationships/image" Target="../media/image167.png&amp;ehk=K259j042QDErWCoWLaJuvw&amp;r=0&amp;pid=OfficeInsert"/><Relationship Id="rId4" Type="http://schemas.openxmlformats.org/officeDocument/2006/relationships/image" Target="../media/image166.jpeg"/></Relationships>
</file>

<file path=ppt/slides/_rels/slide144.xml.rels><?xml version="1.0" encoding="UTF-8" standalone="yes"?>
<Relationships xmlns="http://schemas.openxmlformats.org/package/2006/relationships"><Relationship Id="rId3" Type="http://schemas.openxmlformats.org/officeDocument/2006/relationships/hyperlink" Target="http://endangerednj.blogspot.com/2014/06/deer-ticks-and-lyme-disease-season.html" TargetMode="External"/><Relationship Id="rId2" Type="http://schemas.openxmlformats.org/officeDocument/2006/relationships/image" Target="../media/image168.com"/><Relationship Id="rId1" Type="http://schemas.openxmlformats.org/officeDocument/2006/relationships/slideLayout" Target="../slideLayouts/slideLayout13.xml"/><Relationship Id="rId4" Type="http://schemas.openxmlformats.org/officeDocument/2006/relationships/hyperlink" Target="https://creativecommons.org/licenses/by-nc-sa/3.0/" TargetMode="External"/></Relationships>
</file>

<file path=ppt/slides/_rels/slide14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71.jpg&amp;ehk=JotJR2"/><Relationship Id="rId2" Type="http://schemas.openxmlformats.org/officeDocument/2006/relationships/image" Target="../media/image170.JPG"/><Relationship Id="rId1" Type="http://schemas.openxmlformats.org/officeDocument/2006/relationships/slideLayout" Target="../slideLayouts/slideLayout13.xml"/><Relationship Id="rId4" Type="http://schemas.openxmlformats.org/officeDocument/2006/relationships/hyperlink" Target="http://nutricionalas6.blogspot.com/2014/06/elige-bien-tu-comensal-hoy-con.html"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www.progressive-charlestown.com/2016/08/trying-to-fight-zika-virus-despite.html" TargetMode="External"/><Relationship Id="rId2" Type="http://schemas.openxmlformats.org/officeDocument/2006/relationships/image" Target="../media/image172.jpg&amp;ehk=r0pZe83Bn0WMnoB7fv"/><Relationship Id="rId1" Type="http://schemas.openxmlformats.org/officeDocument/2006/relationships/slideLayout" Target="../slideLayouts/slideLayout13.xml"/><Relationship Id="rId4" Type="http://schemas.openxmlformats.org/officeDocument/2006/relationships/hyperlink" Target="https://creativecommons.org/licenses/by-sa/4.0/" TargetMode="External"/></Relationships>
</file>

<file path=ppt/slides/_rels/slide1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153.xml.rels><?xml version="1.0" encoding="UTF-8" standalone="yes"?>
<Relationships xmlns="http://schemas.openxmlformats.org/package/2006/relationships"><Relationship Id="rId3" Type="http://schemas.openxmlformats.org/officeDocument/2006/relationships/hyperlink" Target="http://www.freefoto.com/preview/33-15-15/Fire-Flame-Texture" TargetMode="External"/><Relationship Id="rId2" Type="http://schemas.openxmlformats.org/officeDocument/2006/relationships/image" Target="../media/image175.png"/><Relationship Id="rId1" Type="http://schemas.openxmlformats.org/officeDocument/2006/relationships/slideLayout" Target="../slideLayouts/slideLayout13.xml"/><Relationship Id="rId4" Type="http://schemas.openxmlformats.org/officeDocument/2006/relationships/hyperlink" Target="https://creativecommons.org/licenses/by-nc-nd/3.0/"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www.freefoto.com/preview/33-15-15/Fire-Flame-Texture" TargetMode="External"/><Relationship Id="rId2" Type="http://schemas.openxmlformats.org/officeDocument/2006/relationships/image" Target="../media/image176.JPG"/><Relationship Id="rId1" Type="http://schemas.openxmlformats.org/officeDocument/2006/relationships/slideLayout" Target="../slideLayouts/slideLayout13.xml"/><Relationship Id="rId4" Type="http://schemas.openxmlformats.org/officeDocument/2006/relationships/hyperlink" Target="https://creativecommons.org/licenses/by-nc-nd/3.0/"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s://asd-hs.wikispaces.com/Clean%2C+Clear" TargetMode="External"/><Relationship Id="rId2" Type="http://schemas.openxmlformats.org/officeDocument/2006/relationships/image" Target="../media/image177.jpg"/><Relationship Id="rId1" Type="http://schemas.openxmlformats.org/officeDocument/2006/relationships/slideLayout" Target="../slideLayouts/slideLayout13.xml"/><Relationship Id="rId6" Type="http://schemas.openxmlformats.org/officeDocument/2006/relationships/hyperlink" Target="https://fuzzyscience.wikispaces.com/analytical+style" TargetMode="External"/><Relationship Id="rId5" Type="http://schemas.openxmlformats.org/officeDocument/2006/relationships/image" Target="../media/image179.jpg"/><Relationship Id="rId4" Type="http://schemas.openxmlformats.org/officeDocument/2006/relationships/image" Target="../media/image178.jpg"/></Relationships>
</file>

<file path=ppt/slides/_rels/slide156.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G"/><Relationship Id="rId1" Type="http://schemas.openxmlformats.org/officeDocument/2006/relationships/slideLayout" Target="../slideLayouts/slideLayout13.xml"/><Relationship Id="rId4" Type="http://schemas.openxmlformats.org/officeDocument/2006/relationships/hyperlink" Target="http://commons.wikimedia.org/wiki/File:Simple_penicillin_mechanism.png" TargetMode="External"/></Relationships>
</file>

<file path=ppt/slides/_rels/slide159.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flickr.com/photos/niaid/7739552618/" TargetMode="External"/><Relationship Id="rId2" Type="http://schemas.openxmlformats.org/officeDocument/2006/relationships/image" Target="../media/image27.jpg&amp;ehk=GzBmAMMnmbemSt"/><Relationship Id="rId1" Type="http://schemas.openxmlformats.org/officeDocument/2006/relationships/slideLayout" Target="../slideLayouts/slideLayout13.xml"/><Relationship Id="rId4" Type="http://schemas.openxmlformats.org/officeDocument/2006/relationships/hyperlink" Target="https://creativecommons.org/licenses/by/2.0/"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Staphylococcus" TargetMode="External"/><Relationship Id="rId2" Type="http://schemas.openxmlformats.org/officeDocument/2006/relationships/image" Target="../media/image28.jpg&amp;ehk=GBwfCVrvMYu1Xc3U"/><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jpg&amp;ehk=T8G2wxcivqtDtc7TNQgq4g&amp;r=0&amp;pid=OfficeInsert"/><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almasshamim.blogspot.com/2012/01/on-chicken-pox-birthday-parties-and-lot.html" TargetMode="External"/><Relationship Id="rId2" Type="http://schemas.openxmlformats.org/officeDocument/2006/relationships/image" Target="../media/image3.jpg&amp;ehk=SZVEidkgH0V5Y"/><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microbiologyspring2011.wikispaces.com/Don%E2%80%99t+Be+Fooled%2C+Is+it+the+Common+Cold+or+Whooping+Cough%3F" TargetMode="External"/><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www.graspingforobjectivity.com/page/16" TargetMode="External"/><Relationship Id="rId2" Type="http://schemas.openxmlformats.org/officeDocument/2006/relationships/image" Target="../media/image32.png&amp;ehk=NZu"/><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myplaceforenglish.blogspot.com/2010/10/is-achoo-word-and-whats-origin-of.html" TargetMode="External"/><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iteachkinderkids.blogspot.com/2011_09_01_archive.html" TargetMode="External"/><Relationship Id="rId2" Type="http://schemas.openxmlformats.org/officeDocument/2006/relationships/image" Target="../media/image34.gi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2011.igem.org/Team:Imperial_College_London/Extras/Collaboration" TargetMode="External"/><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flickr.com/photos/ricecracker/296197561" TargetMode="External"/><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alm7.wikispaces.com/How+Diseases+are+Transmitted" TargetMode="External"/><Relationship Id="rId2" Type="http://schemas.openxmlformats.org/officeDocument/2006/relationships/image" Target="../media/image37.jpg&amp;ehk=LqzkElNV183S7AI"/><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pathfindertrue20.wikidot.com/equipment" TargetMode="External"/><Relationship Id="rId2" Type="http://schemas.openxmlformats.org/officeDocument/2006/relationships/image" Target="../media/image39.jpg&amp;ehk=vEpmemZL6r80bnu9CZnDFQ&amp;r=0&amp;pid=OfficeInsert"/><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mithlhhsb122.wikispaces.com/Anna+Rodriguez" TargetMode="External"/><Relationship Id="rId2" Type="http://schemas.openxmlformats.org/officeDocument/2006/relationships/image" Target="../media/image40.jpg&amp;ehk=Ud11P"/><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elsecretodelosgatosfelices.com/que-puedo-hacer-si-mi-gato-me-muerde-las-manos-mientras-jugamos/" TargetMode="External"/><Relationship Id="rId2" Type="http://schemas.openxmlformats.org/officeDocument/2006/relationships/image" Target="../media/image41.jpg"/><Relationship Id="rId1" Type="http://schemas.openxmlformats.org/officeDocument/2006/relationships/slideLayout" Target="../slideLayouts/slideLayout13.xml"/><Relationship Id="rId4" Type="http://schemas.openxmlformats.org/officeDocument/2006/relationships/hyperlink" Target="https://creativecommons.org/licenses/by-nc-sa/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es.wikipedia.org/wiki/Archivo:SalmonellaNIAID.jpg" TargetMode="External"/><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image" Target="../media/image49.JP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ustomXml" Target="../ink/ink3.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amp;ehk=duUJqiW7h7weWnBGfOtTbQ&amp;r=0&amp;pid=OfficeInsert"/><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amp;ehk=Jnhk7ieamL6g28lQIVWegg&amp;r=0&amp;pid=OfficeInsert"/><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human-body-systems-project.wikispaces.com/Immune+System" TargetMode="External"/><Relationship Id="rId2" Type="http://schemas.openxmlformats.org/officeDocument/2006/relationships/image" Target="../media/image52.gif&amp;ehk=dvXQHEhqkQqO09aBD26GLQ&amp;r=0&amp;pid=OfficeInsert"/><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bl-whs.sfinstructionalresources.wikispaces.net/bl+biology" TargetMode="External"/><Relationship Id="rId2" Type="http://schemas.openxmlformats.org/officeDocument/2006/relationships/image" Target="../media/image54.jpg&amp;ehk=HcLLEl6KQjx3fsVbNAeYCA&amp;r=0&amp;pid=OfficeInsert"/><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amp;ehk=HRk2nHfcKhK6IV0e4nydrw&amp;r=0&amp;pid=OfficeInsert"/><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happymommyadventures.blogspot.com/2013/02/a-new-adventure.html" TargetMode="External"/><Relationship Id="rId2" Type="http://schemas.openxmlformats.org/officeDocument/2006/relationships/image" Target="../media/image59.jpg&amp;ehk=yxY4bj0Yj8cfu"/><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2.gif&amp;ehk=dvXQHEhqkQqO09aBD26GLQ&amp;r=0&amp;pid=OfficeInsert"/><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amp;ehk=SL4LDbArM6YUQU"/><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hyperlink" Target="http://www.conferencebasics.com/2011/03/evil-plans-by-gapingvoid-and-taking-the-cream-off-the-top-of-the-conference-biz/"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Phagosome" TargetMode="External"/><Relationship Id="rId2" Type="http://schemas.openxmlformats.org/officeDocument/2006/relationships/image" Target="../media/image62.png&amp;ehk=tPGijhsixQ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flickr.com/photos/niaid/29194515956/" TargetMode="External"/><Relationship Id="rId2" Type="http://schemas.openxmlformats.org/officeDocument/2006/relationships/image" Target="../media/image63.jpg&amp;ehk=hJiwtOxAuRNSyW"/><Relationship Id="rId1" Type="http://schemas.openxmlformats.org/officeDocument/2006/relationships/slideLayout" Target="../slideLayouts/slideLayout2.xml"/><Relationship Id="rId4" Type="http://schemas.openxmlformats.org/officeDocument/2006/relationships/hyperlink" Target="https://creativecommons.org/licenses/by/2.0/"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g&amp;ehk=aQkkJEQgYbIYyKw8evLVsw&amp;r=0&amp;pid=OfficeInsert"/><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3.wdp"/><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7.png"/><Relationship Id="rId4" Type="http://schemas.openxmlformats.org/officeDocument/2006/relationships/image" Target="../media/image47.png"/><Relationship Id="rId9" Type="http://schemas.openxmlformats.org/officeDocument/2006/relationships/image" Target="../media/image60.JPG"/></Relationships>
</file>

<file path=ppt/slides/_rels/slide56.xml.rels><?xml version="1.0" encoding="UTF-8" standalone="yes"?>
<Relationships xmlns="http://schemas.openxmlformats.org/package/2006/relationships"><Relationship Id="rId3" Type="http://schemas.openxmlformats.org/officeDocument/2006/relationships/image" Target="../media/image70.png&amp;ehk=5Xd6ogn0xIQy0p5lu6wizw&amp;r=0&amp;pid=OfficeInsert"/><Relationship Id="rId2" Type="http://schemas.openxmlformats.org/officeDocument/2006/relationships/image" Target="../media/image69.png&amp;ehk=hIIiXDHOJzNC"/><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betournay.wikispaces.com/The+Immune+System" TargetMode="External"/><Relationship Id="rId2" Type="http://schemas.openxmlformats.org/officeDocument/2006/relationships/image" Target="../media/image71.jpg&amp;ehk=XujUjn0pvNszHDu8lTV6DQ&amp;r=0&amp;pid=OfficeInsert"/><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dietjustice.blogspot.com/2011/04/chronic-pain-suffers-let-down-by-nhs.html" TargetMode="External"/><Relationship Id="rId2" Type="http://schemas.openxmlformats.org/officeDocument/2006/relationships/image" Target="../media/image72.jpg&amp;ehk=gfxfQvVK9"/><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image" Target="../media/image11.JPG"/><Relationship Id="rId4" Type="http://schemas.openxmlformats.org/officeDocument/2006/relationships/image" Target="../media/image10.png&amp;ehk=EgHF699NsE5GSkxztkSf8g&amp;r=0&amp;pid=OfficeInsert"/></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commons.wikimedia.org/wiki/File:Blausen_0625_Lymphocyte_T_cell.png" TargetMode="External"/><Relationship Id="rId2" Type="http://schemas.openxmlformats.org/officeDocument/2006/relationships/image" Target="../media/image79.png&amp;ehk=gyCD023HQ"/><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g&amp;ehk=s1wKZw8uHh5ZtcRlSeln9g&amp;r=0&amp;pid=OfficeInsert"/><Relationship Id="rId7" Type="http://schemas.openxmlformats.org/officeDocument/2006/relationships/image" Target="../media/image2.JPG"/><Relationship Id="rId2"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84.png"/><Relationship Id="rId4" Type="http://schemas.openxmlformats.org/officeDocument/2006/relationships/hyperlink" Target="http://olurk.deviantart.com/art/Wood-Pattern-WP-32780869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gif"/></Relationships>
</file>

<file path=ppt/slides/_rels/slide70.xml.rels><?xml version="1.0" encoding="UTF-8" standalone="yes"?>
<Relationships xmlns="http://schemas.openxmlformats.org/package/2006/relationships"><Relationship Id="rId3" Type="http://schemas.openxmlformats.org/officeDocument/2006/relationships/hyperlink" Target="http://www.ovimagazine.com/art/2187" TargetMode="External"/><Relationship Id="rId2" Type="http://schemas.openxmlformats.org/officeDocument/2006/relationships/image" Target="../media/image85.jpg&amp;ehk=0aINZ8m37bU0iOXwlu1o3Q&amp;r=0&amp;pid=OfficeInsert"/><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en.wikipedia.org/wiki/Adaptive_immune_system#cite_note-Alberts-1" TargetMode="External"/><Relationship Id="rId2" Type="http://schemas.openxmlformats.org/officeDocument/2006/relationships/hyperlink" Target="https://en.wikipedia.org/wiki/Antibodies"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7.wdp"/><Relationship Id="rId7"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http://olurk.deviantart.com/art/Wood-Pattern-WP-327808692" TargetMode="External"/><Relationship Id="rId4" Type="http://schemas.openxmlformats.org/officeDocument/2006/relationships/image" Target="../media/image83.jpg&amp;ehk=s1wKZw8uHh5ZtcRlSeln9g&amp;r=0&amp;pid=OfficeInsert"/></Relationships>
</file>

<file path=ppt/slides/_rels/slide74.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9.wdp"/><Relationship Id="rId7" Type="http://schemas.openxmlformats.org/officeDocument/2006/relationships/image" Target="../media/image2.JPG"/><Relationship Id="rId2" Type="http://schemas.openxmlformats.org/officeDocument/2006/relationships/image" Target="../media/image90.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87.png"/><Relationship Id="rId4" Type="http://schemas.openxmlformats.org/officeDocument/2006/relationships/image" Target="../media/image91.png&amp;ehk=MasV8ncswWbY1b0VUBilXw&amp;r=0&amp;pid=OfficeInsert"/></Relationships>
</file>

<file path=ppt/slides/_rels/slide76.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2.JPG"/><Relationship Id="rId5" Type="http://schemas.microsoft.com/office/2007/relationships/hdphoto" Target="../media/hdphoto9.wdp"/><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hyperlink" Target="http://commons.wikimedia.org/wiki/File:IEG_key_blue.png" TargetMode="External"/><Relationship Id="rId2" Type="http://schemas.openxmlformats.org/officeDocument/2006/relationships/image" Target="../media/image93.png&amp;ehk=YWkA"/><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95.pn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hdphoto" Target="../media/hdphoto11.wdp"/><Relationship Id="rId7"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hyperlink" Target="http://commons.wikimedia.org/wiki/File:IEG_key_blue.png" TargetMode="External"/><Relationship Id="rId5" Type="http://schemas.openxmlformats.org/officeDocument/2006/relationships/image" Target="../media/image93.png&amp;ehk=YWkA"/><Relationship Id="rId4" Type="http://schemas.openxmlformats.org/officeDocument/2006/relationships/image" Target="../media/image91.png&amp;ehk=MasV8ncswWbY1b0VUBilXw&amp;r=0&amp;pid=OfficeInsert"/><Relationship Id="rId9" Type="http://schemas.microsoft.com/office/2007/relationships/hdphoto" Target="../media/hdphoto10.wdp"/></Relationships>
</file>

<file path=ppt/slides/_rels/slide7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6.png"/><Relationship Id="rId7" Type="http://schemas.openxmlformats.org/officeDocument/2006/relationships/image" Target="../media/image94.png"/><Relationship Id="rId2" Type="http://schemas.openxmlformats.org/officeDocument/2006/relationships/image" Target="../media/image91.png&amp;ehk=MasV8ncswWbY1b0VUBilXw&amp;r=0&amp;pid=OfficeInsert"/><Relationship Id="rId1" Type="http://schemas.openxmlformats.org/officeDocument/2006/relationships/slideLayout" Target="../slideLayouts/slideLayout2.xml"/><Relationship Id="rId6" Type="http://schemas.openxmlformats.org/officeDocument/2006/relationships/hyperlink" Target="http://commons.wikimedia.org/wiki/File:IEG_key_blue.png" TargetMode="External"/><Relationship Id="rId5" Type="http://schemas.openxmlformats.org/officeDocument/2006/relationships/image" Target="../media/image93.png&amp;ehk=YWkA"/><Relationship Id="rId4" Type="http://schemas.microsoft.com/office/2007/relationships/hdphoto" Target="../media/hdphoto11.wdp"/><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hyperlink" Target="http://fanaticcook.blogspot.com/2011/06/excerpts-from-open-letter-to-president.html" TargetMode="External"/><Relationship Id="rId2" Type="http://schemas.openxmlformats.org/officeDocument/2006/relationships/image" Target="../media/image16.jpg&amp;ehk=wZS71"/><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7.png"/><Relationship Id="rId7" Type="http://schemas.openxmlformats.org/officeDocument/2006/relationships/image" Target="../media/image94.png"/><Relationship Id="rId2" Type="http://schemas.openxmlformats.org/officeDocument/2006/relationships/image" Target="../media/image91.png&amp;ehk=MasV8ncswWbY1b0VUBilXw&amp;r=0&amp;pid=OfficeInsert"/><Relationship Id="rId1" Type="http://schemas.openxmlformats.org/officeDocument/2006/relationships/slideLayout" Target="../slideLayouts/slideLayout2.xml"/><Relationship Id="rId6" Type="http://schemas.openxmlformats.org/officeDocument/2006/relationships/hyperlink" Target="http://commons.wikimedia.org/wiki/File:IEG_key_blue.png" TargetMode="External"/><Relationship Id="rId5" Type="http://schemas.openxmlformats.org/officeDocument/2006/relationships/image" Target="../media/image93.png&amp;ehk=YWkA"/><Relationship Id="rId4" Type="http://schemas.microsoft.com/office/2007/relationships/hdphoto" Target="../media/hdphoto10.wdp"/></Relationships>
</file>

<file path=ppt/slides/_rels/slide81.xml.rels><?xml version="1.0" encoding="UTF-8" standalone="yes"?>
<Relationships xmlns="http://schemas.openxmlformats.org/package/2006/relationships"><Relationship Id="rId8" Type="http://schemas.openxmlformats.org/officeDocument/2006/relationships/hyperlink" Target="http://commons.wikimedia.org/wiki/File:IEG_key_blue.png" TargetMode="External"/><Relationship Id="rId3" Type="http://schemas.openxmlformats.org/officeDocument/2006/relationships/hyperlink" Target="http://absurdwordpreferred.deviantart.com/art/chains-transparent-png-173566168" TargetMode="External"/><Relationship Id="rId7" Type="http://schemas.openxmlformats.org/officeDocument/2006/relationships/image" Target="../media/image93.png&amp;ehk=YWkA"/><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91.png&amp;ehk=MasV8ncswWbY1b0VUBilXw&amp;r=0&amp;pid=OfficeInsert"/><Relationship Id="rId5" Type="http://schemas.microsoft.com/office/2007/relationships/hdphoto" Target="../media/hdphoto10.wdp"/><Relationship Id="rId4" Type="http://schemas.openxmlformats.org/officeDocument/2006/relationships/image" Target="../media/image97.png"/><Relationship Id="rId9" Type="http://schemas.openxmlformats.org/officeDocument/2006/relationships/image" Target="../media/image94.png"/></Relationships>
</file>

<file path=ppt/slides/_rels/slide82.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12.wdp"/><Relationship Id="rId7" Type="http://schemas.openxmlformats.org/officeDocument/2006/relationships/image" Target="../media/image97.png"/><Relationship Id="rId12" Type="http://schemas.openxmlformats.org/officeDocument/2006/relationships/image" Target="../media/image9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hyperlink" Target="http://absurdwordpreferred.deviantart.com/art/chains-transparent-png-173566168" TargetMode="External"/><Relationship Id="rId11" Type="http://schemas.openxmlformats.org/officeDocument/2006/relationships/hyperlink" Target="http://commons.wikimedia.org/wiki/File:IEG_key_blue.png" TargetMode="External"/><Relationship Id="rId5" Type="http://schemas.openxmlformats.org/officeDocument/2006/relationships/image" Target="../media/image98.png"/><Relationship Id="rId10" Type="http://schemas.openxmlformats.org/officeDocument/2006/relationships/image" Target="../media/image93.png&amp;ehk=YWkA"/><Relationship Id="rId4" Type="http://schemas.openxmlformats.org/officeDocument/2006/relationships/hyperlink" Target="http://www.clubpenguinwiki.info/wiki/Red_Mohawk" TargetMode="External"/><Relationship Id="rId9" Type="http://schemas.openxmlformats.org/officeDocument/2006/relationships/image" Target="../media/image91.png&amp;ehk=MasV8ncswWbY1b0VUBilXw&amp;r=0&amp;pid=OfficeInsert"/></Relationships>
</file>

<file path=ppt/slides/_rels/slide8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4.png"/><Relationship Id="rId4" Type="http://schemas.openxmlformats.org/officeDocument/2006/relationships/hyperlink" Target="http://www.clubpenguinwiki.info/wiki/Red_Mohawk"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05.png&amp;ehk=5XOsCfpE4GYyr4z3rqjdRw&amp;r=0&amp;pid=OfficeInsert"/><Relationship Id="rId3" Type="http://schemas.openxmlformats.org/officeDocument/2006/relationships/image" Target="../media/image102.png&amp;ehk=S02wCxPJxyo92"/><Relationship Id="rId7" Type="http://schemas.openxmlformats.org/officeDocument/2006/relationships/hyperlink" Target="http://midnytesketch.deviantart.com/art/Trixie-s-Arrow-340785034" TargetMode="Externa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amp;ehk=ip6apKtXU8L2XWJw76FAnQ&amp;r=0&amp;pid=OfficeInsert"/><Relationship Id="rId5" Type="http://schemas.openxmlformats.org/officeDocument/2006/relationships/image" Target="../media/image94.png"/><Relationship Id="rId4" Type="http://schemas.openxmlformats.org/officeDocument/2006/relationships/image" Target="../media/image103.png&amp;ehk=DU39"/><Relationship Id="rId9" Type="http://schemas.openxmlformats.org/officeDocument/2006/relationships/image" Target="../media/image100.png"/></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100.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hyperlink" Target="http://commons.wikimedia.org/wiki/File:IEG_key_blue.png" TargetMode="External"/><Relationship Id="rId5" Type="http://schemas.openxmlformats.org/officeDocument/2006/relationships/image" Target="../media/image93.png&amp;ehk=YWkA"/><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6.JPG"/><Relationship Id="rId1" Type="http://schemas.openxmlformats.org/officeDocument/2006/relationships/slideLayout" Target="../slideLayouts/slideLayout2.xml"/><Relationship Id="rId4" Type="http://schemas.microsoft.com/office/2007/relationships/hdphoto" Target="../media/hdphoto14.wdp"/></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hyperlink" Target="http://commons.wikimedia.org/wiki/File:Before_the_doctor_comes_-_a_ready_reference_book,_giving_the_symptoms_of_common_diseases,_and_indicating_proper_emergency_treatment_in_case_of_sudden_illness_or_accident_pending_the_physician%27s_(14740709736).jpg" TargetMode="External"/><Relationship Id="rId2" Type="http://schemas.openxmlformats.org/officeDocument/2006/relationships/image" Target="../media/image110.jpg&amp;ehk=mf"/><Relationship Id="rId1" Type="http://schemas.openxmlformats.org/officeDocument/2006/relationships/slideLayout" Target="../slideLayouts/slideLayout24.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Before_the_doctor_comes_-_a_ready_reference_book,_giving_the_symptoms_of_common_diseases,_and_indicating_proper_emergency_treatment_in_case_of_sudden_illness_or_accident_pending_the_physician's_(14740709736).jp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www.dietsandcalories.com/2011/03/galaxy-chocolate-milk-drink-with.html" TargetMode="External"/><Relationship Id="rId3" Type="http://schemas.microsoft.com/office/2007/relationships/hdphoto" Target="../media/hdphoto2.wdp"/><Relationship Id="rId7"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hyperlink" Target="http://www.undercoverwaitress.com/2011_05_01_archive.html" TargetMode="External"/><Relationship Id="rId5" Type="http://schemas.openxmlformats.org/officeDocument/2006/relationships/image" Target="../media/image18.jpg"/><Relationship Id="rId10" Type="http://schemas.openxmlformats.org/officeDocument/2006/relationships/hyperlink" Target="http://ctesthetic.com/tag/acne/" TargetMode="External"/><Relationship Id="rId4" Type="http://schemas.openxmlformats.org/officeDocument/2006/relationships/image" Target="../media/image2.JPG"/><Relationship Id="rId9" Type="http://schemas.openxmlformats.org/officeDocument/2006/relationships/image" Target="../media/image20.jpg"/></Relationships>
</file>

<file path=ppt/slides/_rels/slide90.xml.rels><?xml version="1.0" encoding="UTF-8" standalone="yes"?>
<Relationships xmlns="http://schemas.openxmlformats.org/package/2006/relationships"><Relationship Id="rId3" Type="http://schemas.openxmlformats.org/officeDocument/2006/relationships/hyperlink" Target="http://bl-whs.sfinstructionalresources.wikispaces.net/bl+biology" TargetMode="External"/><Relationship Id="rId2" Type="http://schemas.openxmlformats.org/officeDocument/2006/relationships/image" Target="../media/image54.jpg&amp;ehk=HcLLEl6KQjx3fsVbNAeYCA&amp;r=0&amp;pid=OfficeInsert"/><Relationship Id="rId1" Type="http://schemas.openxmlformats.org/officeDocument/2006/relationships/slideLayout" Target="../slideLayouts/slideLayout24.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Before_the_doctor_comes_-_a_ready_reference_book,_giving_the_symptoms_of_common_diseases,_and_indicating_proper_emergency_treatment_in_case_of_sudden_illness_or_accident_pending_the_physician's_(14740709736).jpg"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udapbio.wikispaces.com/Andrew+Rearson" TargetMode="External"/><Relationship Id="rId2" Type="http://schemas.openxmlformats.org/officeDocument/2006/relationships/image" Target="../media/image111.jpg&amp;ehk=P"/><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asthmanallergy.blogspot.com/2010_11_01_archive.html" TargetMode="External"/><Relationship Id="rId2" Type="http://schemas.openxmlformats.org/officeDocument/2006/relationships/image" Target="../media/image112.jpg&amp;ehk=xKCrB5Kz6d09bnL5IOq5DQ&amp;r=0&amp;pid=OfficeInsert"/><Relationship Id="rId1" Type="http://schemas.openxmlformats.org/officeDocument/2006/relationships/slideLayout" Target="../slideLayouts/slideLayout24.xml"/><Relationship Id="rId4" Type="http://schemas.openxmlformats.org/officeDocument/2006/relationships/hyperlink" Target="https://creativecommons.org/licenses/by/3.0/"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en.wikipedia.org/wiki/Hives" TargetMode="External"/><Relationship Id="rId2" Type="http://schemas.openxmlformats.org/officeDocument/2006/relationships/image" Target="../media/image113.png&amp;ehk=L1tuDuPuw0IZNJ6"/><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hyperlink" Target="http://asthmanallergy.blogspot.com/2010/10/anaphylactic-shock.html" TargetMode="External"/><Relationship Id="rId2" Type="http://schemas.openxmlformats.org/officeDocument/2006/relationships/image" Target="../media/image114.jpg&amp;ehk=G4ODG8pDNz36yDhD"/><Relationship Id="rId1" Type="http://schemas.openxmlformats.org/officeDocument/2006/relationships/slideLayout" Target="../slideLayouts/slideLayout24.xml"/><Relationship Id="rId4" Type="http://schemas.openxmlformats.org/officeDocument/2006/relationships/hyperlink" Target="https://creativecommons.org/licenses/by/3.0/"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creative-commons-images.com/handwriting/a/autoimmune-disease.html" TargetMode="External"/><Relationship Id="rId2" Type="http://schemas.openxmlformats.org/officeDocument/2006/relationships/image" Target="../media/image115.jpg&amp;ehk=P"/><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mithlhhsb122.wikispaces.com/Christina+S." TargetMode="External"/><Relationship Id="rId2" Type="http://schemas.openxmlformats.org/officeDocument/2006/relationships/image" Target="../media/image116.jpg&amp;ehk=O0BU4adC8GLF"/><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geneticmutationsperiod6.wikispaces.com/Severe+combined+immunodeficiency+(SCID)" TargetMode="External"/><Relationship Id="rId2" Type="http://schemas.openxmlformats.org/officeDocument/2006/relationships/image" Target="../media/image117.jpg&amp;ehk=PmI00KTdaONYyk5aGtqcvw&amp;r=0&amp;pid=OfficeInsert"/><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E7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4" name="Content Placeholder 7" descr="A drawing of a cartoon character&#10;&#10;Description generated with high confidence">
            <a:extLst>
              <a:ext uri="{FF2B5EF4-FFF2-40B4-BE49-F238E27FC236}">
                <a16:creationId xmlns:a16="http://schemas.microsoft.com/office/drawing/2014/main" id="{1B8D0F6E-8865-49AE-B998-D19EB7F44DB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005197" y="640080"/>
            <a:ext cx="3641075" cy="5578816"/>
          </a:xfrm>
          <a:prstGeom prst="rect">
            <a:avLst/>
          </a:prstGeom>
        </p:spPr>
      </p:pic>
      <p:sp>
        <p:nvSpPr>
          <p:cNvPr id="2" name="Title 1">
            <a:extLst>
              <a:ext uri="{FF2B5EF4-FFF2-40B4-BE49-F238E27FC236}">
                <a16:creationId xmlns:a16="http://schemas.microsoft.com/office/drawing/2014/main" id="{4CB0C702-1213-43BD-9381-D54880230427}"/>
              </a:ext>
            </a:extLst>
          </p:cNvPr>
          <p:cNvSpPr>
            <a:spLocks noGrp="1"/>
          </p:cNvSpPr>
          <p:nvPr>
            <p:ph type="ctrTitle"/>
          </p:nvPr>
        </p:nvSpPr>
        <p:spPr>
          <a:xfrm>
            <a:off x="634276" y="803705"/>
            <a:ext cx="4208656" cy="3034857"/>
          </a:xfrm>
        </p:spPr>
        <p:txBody>
          <a:bodyPr vert="horz" lIns="91440" tIns="45720" rIns="91440" bIns="45720" rtlCol="0" anchor="b">
            <a:normAutofit fontScale="90000"/>
          </a:bodyPr>
          <a:lstStyle/>
          <a:p>
            <a:pPr algn="r"/>
            <a:r>
              <a:rPr lang="en-US" sz="5400" b="1" i="1" kern="1200" dirty="0">
                <a:solidFill>
                  <a:srgbClr val="FFFFFF"/>
                </a:solidFill>
                <a:latin typeface="AR CHRISTY" panose="02000000000000000000" pitchFamily="2" charset="0"/>
              </a:rPr>
              <a:t>Pathogenicity -</a:t>
            </a:r>
            <a:br>
              <a:rPr lang="en-US" sz="5400" b="1" i="1" kern="1200" dirty="0">
                <a:solidFill>
                  <a:srgbClr val="FFFFFF"/>
                </a:solidFill>
                <a:latin typeface="AR CHRISTY" panose="02000000000000000000" pitchFamily="2" charset="0"/>
              </a:rPr>
            </a:br>
            <a:br>
              <a:rPr lang="en-US" sz="5400" b="1" i="1" kern="1200" dirty="0">
                <a:solidFill>
                  <a:srgbClr val="FFFFFF"/>
                </a:solidFill>
                <a:latin typeface="AR CHRISTY" panose="02000000000000000000" pitchFamily="2" charset="0"/>
              </a:rPr>
            </a:br>
            <a:r>
              <a:rPr lang="en-US" sz="5400" b="1" i="1" kern="1200" dirty="0">
                <a:solidFill>
                  <a:srgbClr val="FFFFFF"/>
                </a:solidFill>
                <a:latin typeface="AR CHRISTY" panose="02000000000000000000" pitchFamily="2" charset="0"/>
              </a:rPr>
              <a:t>What Causes Disease?</a:t>
            </a:r>
          </a:p>
        </p:txBody>
      </p:sp>
      <p:sp>
        <p:nvSpPr>
          <p:cNvPr id="12" name="Subtitle 11">
            <a:extLst>
              <a:ext uri="{FF2B5EF4-FFF2-40B4-BE49-F238E27FC236}">
                <a16:creationId xmlns:a16="http://schemas.microsoft.com/office/drawing/2014/main" id="{DF0E487F-9896-4C3A-9C6A-53F9061987C0}"/>
              </a:ext>
            </a:extLst>
          </p:cNvPr>
          <p:cNvSpPr>
            <a:spLocks noGrp="1"/>
          </p:cNvSpPr>
          <p:nvPr>
            <p:ph type="subTitle" idx="1"/>
          </p:nvPr>
        </p:nvSpPr>
        <p:spPr>
          <a:xfrm>
            <a:off x="638921" y="4013165"/>
            <a:ext cx="4204012" cy="2205732"/>
          </a:xfrm>
        </p:spPr>
        <p:txBody>
          <a:bodyPr anchor="t">
            <a:normAutofit/>
          </a:bodyPr>
          <a:lstStyle/>
          <a:p>
            <a:pPr algn="r"/>
            <a:r>
              <a:rPr lang="en-US" sz="1800" dirty="0">
                <a:solidFill>
                  <a:srgbClr val="FFFFFF"/>
                </a:solidFill>
              </a:rPr>
              <a:t>By Scientist Cindy</a:t>
            </a:r>
          </a:p>
        </p:txBody>
      </p:sp>
      <p:pic>
        <p:nvPicPr>
          <p:cNvPr id="4" name="Picture 3" descr="A close up of a sign&#10;&#10;Description generated with very high confidence">
            <a:extLst>
              <a:ext uri="{FF2B5EF4-FFF2-40B4-BE49-F238E27FC236}">
                <a16:creationId xmlns:a16="http://schemas.microsoft.com/office/drawing/2014/main" id="{F1CFE767-5990-47D8-B1FE-2172D8373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940" y="2578606"/>
            <a:ext cx="786809" cy="140168"/>
          </a:xfrm>
          <a:prstGeom prst="rect">
            <a:avLst/>
          </a:prstGeom>
        </p:spPr>
      </p:pic>
    </p:spTree>
    <p:extLst>
      <p:ext uri="{BB962C8B-B14F-4D97-AF65-F5344CB8AC3E}">
        <p14:creationId xmlns:p14="http://schemas.microsoft.com/office/powerpoint/2010/main" val="372787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303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65F84B1-AFE3-4765-BAF2-C3987D1FA9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44017" y="1845878"/>
            <a:ext cx="4007904" cy="3166244"/>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E3F993-6564-4A8C-AD72-421F6544F227}"/>
              </a:ext>
            </a:extLst>
          </p:cNvPr>
          <p:cNvSpPr>
            <a:spLocks noGrp="1"/>
          </p:cNvSpPr>
          <p:nvPr>
            <p:ph type="title"/>
          </p:nvPr>
        </p:nvSpPr>
        <p:spPr>
          <a:xfrm>
            <a:off x="1024129" y="585216"/>
            <a:ext cx="5062511" cy="1499616"/>
          </a:xfrm>
        </p:spPr>
        <p:txBody>
          <a:bodyPr>
            <a:normAutofit/>
          </a:bodyPr>
          <a:lstStyle/>
          <a:p>
            <a:r>
              <a:rPr lang="en-US" dirty="0">
                <a:solidFill>
                  <a:srgbClr val="FFFFFF"/>
                </a:solidFill>
                <a:latin typeface="AR CENA" panose="02000000000000000000" pitchFamily="2" charset="0"/>
              </a:rPr>
              <a:t>Harmful vs Harmless Bacteria</a:t>
            </a:r>
          </a:p>
        </p:txBody>
      </p:sp>
      <p:sp>
        <p:nvSpPr>
          <p:cNvPr id="3" name="Content Placeholder 2">
            <a:extLst>
              <a:ext uri="{FF2B5EF4-FFF2-40B4-BE49-F238E27FC236}">
                <a16:creationId xmlns:a16="http://schemas.microsoft.com/office/drawing/2014/main" id="{2B1B3D4C-3993-408A-A91F-852099086D9C}"/>
              </a:ext>
            </a:extLst>
          </p:cNvPr>
          <p:cNvSpPr>
            <a:spLocks noGrp="1"/>
          </p:cNvSpPr>
          <p:nvPr>
            <p:ph idx="1"/>
          </p:nvPr>
        </p:nvSpPr>
        <p:spPr>
          <a:xfrm>
            <a:off x="434898" y="2286000"/>
            <a:ext cx="5670463" cy="3931920"/>
          </a:xfrm>
        </p:spPr>
        <p:txBody>
          <a:bodyPr>
            <a:normAutofit/>
          </a:bodyPr>
          <a:lstStyle/>
          <a:p>
            <a:r>
              <a:rPr lang="en-US" sz="2400" dirty="0">
                <a:solidFill>
                  <a:srgbClr val="FFFFFF"/>
                </a:solidFill>
                <a:latin typeface="AR CENA" panose="02000000000000000000" pitchFamily="2" charset="0"/>
              </a:rPr>
              <a:t>When attempting to understand and diagnose disease, the first order of business is to be able to identify…</a:t>
            </a:r>
          </a:p>
          <a:p>
            <a:pPr marL="914400" lvl="1" indent="-457200">
              <a:buFont typeface="+mj-lt"/>
              <a:buAutoNum type="arabicPeriod"/>
            </a:pPr>
            <a:r>
              <a:rPr lang="en-US" dirty="0">
                <a:solidFill>
                  <a:srgbClr val="FFFFFF"/>
                </a:solidFill>
                <a:latin typeface="AR CENA" panose="02000000000000000000" pitchFamily="2" charset="0"/>
              </a:rPr>
              <a:t>The types of bacteria that are considered the “normal flora” of the human body”</a:t>
            </a:r>
          </a:p>
          <a:p>
            <a:pPr marL="457200" lvl="1" indent="0">
              <a:buNone/>
            </a:pPr>
            <a:r>
              <a:rPr lang="en-US" dirty="0">
                <a:solidFill>
                  <a:srgbClr val="FFFFFF"/>
                </a:solidFill>
                <a:latin typeface="AR CENA" panose="02000000000000000000" pitchFamily="2" charset="0"/>
              </a:rPr>
              <a:t>…and…</a:t>
            </a:r>
          </a:p>
          <a:p>
            <a:pPr marL="914400" lvl="1" indent="-457200">
              <a:buFont typeface="+mj-lt"/>
              <a:buAutoNum type="arabicPeriod" startAt="2"/>
            </a:pPr>
            <a:r>
              <a:rPr lang="en-US" dirty="0">
                <a:solidFill>
                  <a:srgbClr val="FFFFFF"/>
                </a:solidFill>
                <a:latin typeface="AR CENA" panose="02000000000000000000" pitchFamily="2" charset="0"/>
              </a:rPr>
              <a:t>The locations in which these “normal flora” of the body are typically found.</a:t>
            </a:r>
          </a:p>
          <a:p>
            <a:pPr marL="914400" lvl="1" indent="-457200">
              <a:buFont typeface="+mj-lt"/>
              <a:buAutoNum type="arabicPeriod" startAt="2"/>
            </a:pPr>
            <a:endParaRPr lang="en-US" dirty="0">
              <a:solidFill>
                <a:srgbClr val="FFFFFF"/>
              </a:solidFill>
            </a:endParaRPr>
          </a:p>
          <a:p>
            <a:pPr marL="0" indent="0">
              <a:buNone/>
            </a:pPr>
            <a:endParaRPr lang="en-US" sz="2400" dirty="0">
              <a:solidFill>
                <a:srgbClr val="FFFFFF"/>
              </a:solidFill>
            </a:endParaRPr>
          </a:p>
          <a:p>
            <a:pPr marL="457200" lvl="1" indent="0">
              <a:buNone/>
            </a:pPr>
            <a:endParaRPr lang="en-US" dirty="0">
              <a:solidFill>
                <a:srgbClr val="FFFFFF"/>
              </a:solidFill>
            </a:endParaRPr>
          </a:p>
        </p:txBody>
      </p:sp>
    </p:spTree>
    <p:extLst>
      <p:ext uri="{BB962C8B-B14F-4D97-AF65-F5344CB8AC3E}">
        <p14:creationId xmlns:p14="http://schemas.microsoft.com/office/powerpoint/2010/main" val="46849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3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1" name="Picture 2" descr="Picture">
            <a:extLst>
              <a:ext uri="{FF2B5EF4-FFF2-40B4-BE49-F238E27FC236}">
                <a16:creationId xmlns:a16="http://schemas.microsoft.com/office/drawing/2014/main" id="{07074643-7663-413F-9BA7-DF60347641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7" y="675471"/>
            <a:ext cx="10905066" cy="550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759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necklace&#10;&#10;Description generated with high confidence">
            <a:extLst>
              <a:ext uri="{FF2B5EF4-FFF2-40B4-BE49-F238E27FC236}">
                <a16:creationId xmlns:a16="http://schemas.microsoft.com/office/drawing/2014/main" id="{4B4C4B47-9905-4651-B759-3446B037DEA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67094" y="1600196"/>
            <a:ext cx="5257811" cy="3657607"/>
          </a:xfrm>
          <a:prstGeom prst="rect">
            <a:avLst/>
          </a:prstGeom>
        </p:spPr>
      </p:pic>
      <p:sp>
        <p:nvSpPr>
          <p:cNvPr id="8" name="TextBox 7">
            <a:extLst>
              <a:ext uri="{FF2B5EF4-FFF2-40B4-BE49-F238E27FC236}">
                <a16:creationId xmlns:a16="http://schemas.microsoft.com/office/drawing/2014/main" id="{BB796723-ADF7-4F9E-86DC-31F109B0D18C}"/>
              </a:ext>
            </a:extLst>
          </p:cNvPr>
          <p:cNvSpPr txBox="1"/>
          <p:nvPr/>
        </p:nvSpPr>
        <p:spPr>
          <a:xfrm>
            <a:off x="3467094" y="5257803"/>
            <a:ext cx="525781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www.wikidoc.org/index.php/Human_Immunodeficiency_Virus_(HIV)"/>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4CE0EC-C766-498E-8F41-7653EBE25B4B}"/>
              </a:ext>
            </a:extLst>
          </p:cNvPr>
          <p:cNvSpPr>
            <a:spLocks noGrp="1"/>
          </p:cNvSpPr>
          <p:nvPr>
            <p:ph type="title"/>
          </p:nvPr>
        </p:nvSpPr>
        <p:spPr>
          <a:xfrm>
            <a:off x="838200" y="365125"/>
            <a:ext cx="10515600" cy="1325563"/>
          </a:xfrm>
        </p:spPr>
        <p:txBody>
          <a:bodyPr/>
          <a:lstStyle/>
          <a:p>
            <a:r>
              <a:rPr lang="en-US" dirty="0"/>
              <a:t>stages of HIV infection:</a:t>
            </a:r>
          </a:p>
        </p:txBody>
      </p:sp>
      <p:sp>
        <p:nvSpPr>
          <p:cNvPr id="3" name="Content Placeholder 2">
            <a:extLst>
              <a:ext uri="{FF2B5EF4-FFF2-40B4-BE49-F238E27FC236}">
                <a16:creationId xmlns:a16="http://schemas.microsoft.com/office/drawing/2014/main" id="{287B9280-0971-477D-B093-89DB95CD85D1}"/>
              </a:ext>
            </a:extLst>
          </p:cNvPr>
          <p:cNvSpPr>
            <a:spLocks noGrp="1"/>
          </p:cNvSpPr>
          <p:nvPr>
            <p:ph idx="1"/>
          </p:nvPr>
        </p:nvSpPr>
        <p:spPr>
          <a:solidFill>
            <a:schemeClr val="bg1">
              <a:alpha val="70000"/>
            </a:schemeClr>
          </a:solidFill>
        </p:spPr>
        <p:txBody>
          <a:bodyPr>
            <a:normAutofit fontScale="92500"/>
          </a:bodyPr>
          <a:lstStyle/>
          <a:p>
            <a:r>
              <a:rPr lang="en-US" dirty="0"/>
              <a:t>There are three main stages of HIV infection: </a:t>
            </a:r>
          </a:p>
          <a:p>
            <a:pPr marL="514350" indent="-514350">
              <a:buFont typeface="+mj-lt"/>
              <a:buAutoNum type="arabicPeriod"/>
            </a:pPr>
            <a:r>
              <a:rPr lang="en-US" dirty="0"/>
              <a:t>Acute Infection</a:t>
            </a:r>
          </a:p>
          <a:p>
            <a:pPr lvl="1"/>
            <a:r>
              <a:rPr lang="en-US" dirty="0"/>
              <a:t>40-90% of patients experience 1-3 weeks of various symptoms that are easily dismissed as symptoms due to more common illnesses. </a:t>
            </a:r>
            <a:r>
              <a:rPr lang="en-US" i="1" dirty="0"/>
              <a:t>These symptoms include, rash fever, aches, weight loss, fatigue, nausea, swollen lymph nodes and sores. ​</a:t>
            </a:r>
            <a:endParaRPr lang="en-US" dirty="0"/>
          </a:p>
          <a:p>
            <a:pPr marL="514350" indent="-514350">
              <a:buFont typeface="+mj-lt"/>
              <a:buAutoNum type="arabicPeriod"/>
            </a:pPr>
            <a:r>
              <a:rPr lang="en-US" dirty="0"/>
              <a:t>Clinical Latency</a:t>
            </a:r>
          </a:p>
          <a:p>
            <a:pPr lvl="1"/>
            <a:r>
              <a:rPr lang="en-US" dirty="0"/>
              <a:t>can last 3-20 years</a:t>
            </a:r>
          </a:p>
          <a:p>
            <a:pPr lvl="1"/>
            <a:r>
              <a:rPr lang="en-US" dirty="0"/>
              <a:t>asymptomatic (no symptoms)​</a:t>
            </a:r>
          </a:p>
          <a:p>
            <a:pPr marL="514350" indent="-514350">
              <a:buFont typeface="+mj-lt"/>
              <a:buAutoNum type="arabicPeriod"/>
            </a:pPr>
            <a:r>
              <a:rPr lang="en-US" dirty="0"/>
              <a:t>Acquired Immunodeficiency Syndrome (AIDS)</a:t>
            </a:r>
          </a:p>
          <a:p>
            <a:pPr lvl="1"/>
            <a:r>
              <a:rPr lang="en-US" dirty="0"/>
              <a:t>​​characterized by various symptoms including </a:t>
            </a:r>
            <a:r>
              <a:rPr lang="en-US" i="1" dirty="0"/>
              <a:t>encephalitis, meningitis, retinitis, chronic diarrhea. tumors, esophagitis and pneumocystis pneumonia.  </a:t>
            </a:r>
            <a:endParaRPr lang="en-US" dirty="0"/>
          </a:p>
          <a:p>
            <a:endParaRPr lang="en-US" dirty="0"/>
          </a:p>
        </p:txBody>
      </p:sp>
    </p:spTree>
    <p:extLst>
      <p:ext uri="{BB962C8B-B14F-4D97-AF65-F5344CB8AC3E}">
        <p14:creationId xmlns:p14="http://schemas.microsoft.com/office/powerpoint/2010/main" val="3356530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2" descr="Picture">
            <a:extLst>
              <a:ext uri="{FF2B5EF4-FFF2-40B4-BE49-F238E27FC236}">
                <a16:creationId xmlns:a16="http://schemas.microsoft.com/office/drawing/2014/main" id="{E5E29F04-909F-41F4-A1A2-97BB066989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7415" y="492573"/>
            <a:ext cx="4866358" cy="588079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77E2D6-066C-4F72-B129-D24C21111879}"/>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chemeClr val="bg1"/>
                </a:solidFill>
                <a:latin typeface="+mj-lt"/>
                <a:ea typeface="+mj-ea"/>
                <a:cs typeface="+mj-cs"/>
              </a:rPr>
              <a:t>Main Symptoms of </a:t>
            </a:r>
            <a:r>
              <a:rPr lang="en-US" sz="4800" b="1" kern="1200" dirty="0">
                <a:solidFill>
                  <a:schemeClr val="bg1"/>
                </a:solidFill>
                <a:latin typeface="+mj-lt"/>
                <a:ea typeface="+mj-ea"/>
                <a:cs typeface="+mj-cs"/>
              </a:rPr>
              <a:t>AIDS</a:t>
            </a:r>
          </a:p>
        </p:txBody>
      </p:sp>
    </p:spTree>
    <p:extLst>
      <p:ext uri="{BB962C8B-B14F-4D97-AF65-F5344CB8AC3E}">
        <p14:creationId xmlns:p14="http://schemas.microsoft.com/office/powerpoint/2010/main" val="800497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descr="A close up of a map&#10;&#10;Description generated with very high confidence">
            <a:extLst>
              <a:ext uri="{FF2B5EF4-FFF2-40B4-BE49-F238E27FC236}">
                <a16:creationId xmlns:a16="http://schemas.microsoft.com/office/drawing/2014/main" id="{79C8EFB2-6A58-40CC-857A-3E7C4CE6D43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0716" b="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CA70EFEB-454B-4466-8967-D7C670F3AA5F}"/>
              </a:ext>
            </a:extLst>
          </p:cNvPr>
          <p:cNvSpPr>
            <a:spLocks noGrp="1"/>
          </p:cNvSpPr>
          <p:nvPr>
            <p:ph type="title"/>
          </p:nvPr>
        </p:nvSpPr>
        <p:spPr>
          <a:xfrm>
            <a:off x="655320" y="365125"/>
            <a:ext cx="5120114" cy="1692794"/>
          </a:xfrm>
        </p:spPr>
        <p:txBody>
          <a:bodyPr>
            <a:normAutofit/>
          </a:bodyPr>
          <a:lstStyle/>
          <a:p>
            <a:r>
              <a:rPr lang="en-US" sz="4100" b="1" i="1"/>
              <a:t>So when does HIV infection become AIDS?</a:t>
            </a:r>
            <a:endParaRPr lang="en-US" sz="4100"/>
          </a:p>
        </p:txBody>
      </p:sp>
      <p:sp>
        <p:nvSpPr>
          <p:cNvPr id="3" name="Content Placeholder 2">
            <a:extLst>
              <a:ext uri="{FF2B5EF4-FFF2-40B4-BE49-F238E27FC236}">
                <a16:creationId xmlns:a16="http://schemas.microsoft.com/office/drawing/2014/main" id="{40A43C5D-A435-4559-8A47-C1872286ADED}"/>
              </a:ext>
            </a:extLst>
          </p:cNvPr>
          <p:cNvSpPr>
            <a:spLocks noGrp="1"/>
          </p:cNvSpPr>
          <p:nvPr>
            <p:ph idx="1"/>
          </p:nvPr>
        </p:nvSpPr>
        <p:spPr>
          <a:xfrm>
            <a:off x="655321" y="2575034"/>
            <a:ext cx="5120113" cy="3462228"/>
          </a:xfrm>
        </p:spPr>
        <p:txBody>
          <a:bodyPr>
            <a:normAutofit/>
          </a:bodyPr>
          <a:lstStyle/>
          <a:p>
            <a:pPr marL="0" indent="0">
              <a:buNone/>
            </a:pPr>
            <a:r>
              <a:rPr lang="en-US" sz="1800"/>
              <a:t>A diagnoses of AIDS is given when one of both of the conditions below are met…</a:t>
            </a:r>
          </a:p>
          <a:p>
            <a:pPr marL="0" indent="0">
              <a:buNone/>
            </a:pPr>
            <a:endParaRPr lang="en-US" sz="1800"/>
          </a:p>
          <a:p>
            <a:pPr marL="514350" indent="-514350">
              <a:buFont typeface="+mj-lt"/>
              <a:buAutoNum type="arabicPeriod"/>
            </a:pPr>
            <a:r>
              <a:rPr lang="en-US" sz="1800"/>
              <a:t>A diagnosis of Acquired Immunodeficiency Syndrome (AIDS) is given when/if the CD4+ T cell count below 200 cells per µL</a:t>
            </a:r>
          </a:p>
          <a:p>
            <a:pPr marL="514350" indent="-514350">
              <a:buFont typeface="+mj-lt"/>
              <a:buAutoNum type="arabicPeriod"/>
            </a:pPr>
            <a:r>
              <a:rPr lang="en-US" sz="1800"/>
              <a:t>A diagnosis of Acquired Immunodeficiency Syndrome (AIDS) is given when/if the occurrence of a specific disease associated with a compromised immune system occurs.</a:t>
            </a:r>
          </a:p>
          <a:p>
            <a:endParaRPr lang="en-US" sz="1800"/>
          </a:p>
        </p:txBody>
      </p:sp>
      <p:sp>
        <p:nvSpPr>
          <p:cNvPr id="10" name="TextBox 9">
            <a:extLst>
              <a:ext uri="{FF2B5EF4-FFF2-40B4-BE49-F238E27FC236}">
                <a16:creationId xmlns:a16="http://schemas.microsoft.com/office/drawing/2014/main" id="{F073402F-03E0-427F-8E68-988AEEF21F1F}"/>
              </a:ext>
            </a:extLst>
          </p:cNvPr>
          <p:cNvSpPr txBox="1"/>
          <p:nvPr/>
        </p:nvSpPr>
        <p:spPr>
          <a:xfrm>
            <a:off x="9884958"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2009.igem.org/Team:NYMU-Taipei/Project/Receptor/CD4"/>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60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animal&#10;&#10;Description generated with high confidence">
            <a:extLst>
              <a:ext uri="{FF2B5EF4-FFF2-40B4-BE49-F238E27FC236}">
                <a16:creationId xmlns:a16="http://schemas.microsoft.com/office/drawing/2014/main" id="{98D5832F-9585-4C24-80E1-BF6517E5AF3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585913" y="1699612"/>
            <a:ext cx="6049377" cy="3659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9C95043A-A416-4565-8AA7-2D8C1709BA74}"/>
              </a:ext>
            </a:extLst>
          </p:cNvPr>
          <p:cNvSpPr>
            <a:spLocks noGrp="1"/>
          </p:cNvSpPr>
          <p:nvPr>
            <p:ph type="title"/>
          </p:nvPr>
        </p:nvSpPr>
        <p:spPr>
          <a:xfrm>
            <a:off x="5827645" y="187025"/>
            <a:ext cx="5767791" cy="1325563"/>
          </a:xfrm>
        </p:spPr>
        <p:txBody>
          <a:bodyPr>
            <a:normAutofit/>
          </a:bodyPr>
          <a:lstStyle/>
          <a:p>
            <a:r>
              <a:rPr lang="en-US" dirty="0"/>
              <a:t>Main Symptoms of </a:t>
            </a:r>
            <a:r>
              <a:rPr lang="en-US" b="1" dirty="0"/>
              <a:t>AIDS</a:t>
            </a:r>
            <a:endParaRPr lang="en-US" dirty="0"/>
          </a:p>
        </p:txBody>
      </p:sp>
      <p:sp>
        <p:nvSpPr>
          <p:cNvPr id="3" name="Content Placeholder 2">
            <a:extLst>
              <a:ext uri="{FF2B5EF4-FFF2-40B4-BE49-F238E27FC236}">
                <a16:creationId xmlns:a16="http://schemas.microsoft.com/office/drawing/2014/main" id="{A2BD20F5-CE9F-4BD6-AC05-E42C9F9DB769}"/>
              </a:ext>
            </a:extLst>
          </p:cNvPr>
          <p:cNvSpPr>
            <a:spLocks noGrp="1"/>
          </p:cNvSpPr>
          <p:nvPr>
            <p:ph idx="1"/>
          </p:nvPr>
        </p:nvSpPr>
        <p:spPr>
          <a:xfrm>
            <a:off x="244600" y="559654"/>
            <a:ext cx="4936067" cy="5939787"/>
          </a:xfrm>
          <a:ln w="76200">
            <a:solidFill>
              <a:schemeClr val="accent1">
                <a:lumMod val="75000"/>
              </a:schemeClr>
            </a:solidFill>
          </a:ln>
          <a:effectLst>
            <a:reflection blurRad="6350" stA="50000" endA="300" endPos="55500" dist="50800" dir="5400000" sy="-100000" algn="bl" rotWithShape="0"/>
          </a:effectLst>
        </p:spPr>
        <p:txBody>
          <a:bodyPr>
            <a:normAutofit/>
          </a:bodyPr>
          <a:lstStyle/>
          <a:p>
            <a:r>
              <a:rPr lang="en-US" sz="3200" dirty="0"/>
              <a:t>The most common of these "early warning" diseases is </a:t>
            </a:r>
            <a:r>
              <a:rPr lang="en-US" sz="3200" b="1" u="sng" dirty="0"/>
              <a:t>pneumocystis pneumonia.</a:t>
            </a:r>
            <a:r>
              <a:rPr lang="en-US" sz="3200" dirty="0"/>
              <a:t>  </a:t>
            </a:r>
          </a:p>
          <a:p>
            <a:pPr marL="0" indent="0">
              <a:buNone/>
            </a:pPr>
            <a:endParaRPr lang="en-US" sz="3200" dirty="0"/>
          </a:p>
          <a:p>
            <a:pPr lvl="1"/>
            <a:r>
              <a:rPr lang="en-US" sz="3200" dirty="0"/>
              <a:t>In fact, 40% of HIV patients that develop AIDS. develop pneumocystis pneumonia as their first AIDS-acquired disease. </a:t>
            </a:r>
          </a:p>
        </p:txBody>
      </p:sp>
    </p:spTree>
    <p:extLst>
      <p:ext uri="{BB962C8B-B14F-4D97-AF65-F5344CB8AC3E}">
        <p14:creationId xmlns:p14="http://schemas.microsoft.com/office/powerpoint/2010/main" val="2920564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s://globalstemcells.com/new-version/wp-content/uploads/2017/02/Multiple-Sclerosis-Treatment-Combination.jpg">
            <a:extLst>
              <a:ext uri="{FF2B5EF4-FFF2-40B4-BE49-F238E27FC236}">
                <a16:creationId xmlns:a16="http://schemas.microsoft.com/office/drawing/2014/main" id="{34071BBF-4AE9-4173-9C82-6328C0C0A2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17" r="721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82DA0F-08F2-4B54-BE30-F0224FE9A3DD}"/>
              </a:ext>
            </a:extLst>
          </p:cNvPr>
          <p:cNvSpPr>
            <a:spLocks noGrp="1"/>
          </p:cNvSpPr>
          <p:nvPr>
            <p:ph type="title"/>
          </p:nvPr>
        </p:nvSpPr>
        <p:spPr>
          <a:xfrm>
            <a:off x="594805" y="640263"/>
            <a:ext cx="5221266" cy="1344975"/>
          </a:xfrm>
        </p:spPr>
        <p:txBody>
          <a:bodyPr>
            <a:normAutofit/>
          </a:bodyPr>
          <a:lstStyle/>
          <a:p>
            <a:r>
              <a:rPr lang="en-US" sz="4000" b="1" i="1"/>
              <a:t>Other Causes of Immunosuppression</a:t>
            </a:r>
            <a:endParaRPr lang="en-US" sz="4000"/>
          </a:p>
        </p:txBody>
      </p:sp>
      <p:sp>
        <p:nvSpPr>
          <p:cNvPr id="3" name="Content Placeholder 2">
            <a:extLst>
              <a:ext uri="{FF2B5EF4-FFF2-40B4-BE49-F238E27FC236}">
                <a16:creationId xmlns:a16="http://schemas.microsoft.com/office/drawing/2014/main" id="{C61776E0-9F0A-4157-BF5D-DACA019D7000}"/>
              </a:ext>
            </a:extLst>
          </p:cNvPr>
          <p:cNvSpPr>
            <a:spLocks noGrp="1"/>
          </p:cNvSpPr>
          <p:nvPr>
            <p:ph idx="1"/>
          </p:nvPr>
        </p:nvSpPr>
        <p:spPr>
          <a:xfrm>
            <a:off x="594110" y="2121763"/>
            <a:ext cx="5235490" cy="3773010"/>
          </a:xfrm>
        </p:spPr>
        <p:txBody>
          <a:bodyPr>
            <a:normAutofit/>
          </a:bodyPr>
          <a:lstStyle/>
          <a:p>
            <a:r>
              <a:rPr lang="en-US" sz="2400"/>
              <a:t>Immunosuppressive Therapies </a:t>
            </a:r>
          </a:p>
          <a:p>
            <a:pPr lvl="1"/>
            <a:r>
              <a:rPr lang="en-US" dirty="0"/>
              <a:t>chemotherapy or radiotherapy used to treat cancers</a:t>
            </a:r>
          </a:p>
          <a:p>
            <a:pPr lvl="1"/>
            <a:r>
              <a:rPr lang="en-US" dirty="0"/>
              <a:t>immunosuppressant drugs given following organ/tissue transplant</a:t>
            </a:r>
          </a:p>
          <a:p>
            <a:pPr lvl="1"/>
            <a:r>
              <a:rPr lang="en-US" dirty="0"/>
              <a:t>Causes impaired humoral and/or cell-mediated immune responses</a:t>
            </a:r>
          </a:p>
          <a:p>
            <a:r>
              <a:rPr lang="en-US" sz="2400"/>
              <a:t>Malnutrition</a:t>
            </a:r>
          </a:p>
          <a:p>
            <a:pPr lvl="1"/>
            <a:r>
              <a:rPr lang="en-US" dirty="0"/>
              <a:t>Impaired humoral and/or cell-mediated immune responses</a:t>
            </a:r>
          </a:p>
          <a:p>
            <a:pPr marL="0" indent="0">
              <a:buNone/>
            </a:pPr>
            <a:endParaRPr lang="en-US" sz="2400"/>
          </a:p>
        </p:txBody>
      </p:sp>
    </p:spTree>
    <p:extLst>
      <p:ext uri="{BB962C8B-B14F-4D97-AF65-F5344CB8AC3E}">
        <p14:creationId xmlns:p14="http://schemas.microsoft.com/office/powerpoint/2010/main" val="1860500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Image result for necrotizing fasciitis nation/">
            <a:extLst>
              <a:ext uri="{FF2B5EF4-FFF2-40B4-BE49-F238E27FC236}">
                <a16:creationId xmlns:a16="http://schemas.microsoft.com/office/drawing/2014/main" id="{481C0F72-2BA4-4A27-86BF-217BB69C6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734" y="2796144"/>
            <a:ext cx="4935970" cy="27764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A81A86-2D26-48FD-8186-0DD2392EC7BD}"/>
              </a:ext>
            </a:extLst>
          </p:cNvPr>
          <p:cNvSpPr>
            <a:spLocks noGrp="1"/>
          </p:cNvSpPr>
          <p:nvPr>
            <p:ph type="title"/>
          </p:nvPr>
        </p:nvSpPr>
        <p:spPr>
          <a:xfrm>
            <a:off x="833002" y="448253"/>
            <a:ext cx="10520702" cy="1325563"/>
          </a:xfrm>
        </p:spPr>
        <p:txBody>
          <a:bodyPr>
            <a:normAutofit/>
          </a:bodyPr>
          <a:lstStyle/>
          <a:p>
            <a:r>
              <a:rPr lang="en-US" dirty="0"/>
              <a:t>Diseases of the Skin and Eyes </a:t>
            </a:r>
          </a:p>
        </p:txBody>
      </p:sp>
      <p:sp>
        <p:nvSpPr>
          <p:cNvPr id="3" name="Content Placeholder 2">
            <a:extLst>
              <a:ext uri="{FF2B5EF4-FFF2-40B4-BE49-F238E27FC236}">
                <a16:creationId xmlns:a16="http://schemas.microsoft.com/office/drawing/2014/main" id="{A53DCAC0-20D8-41DA-96F3-4A7DCBB9A8C4}"/>
              </a:ext>
            </a:extLst>
          </p:cNvPr>
          <p:cNvSpPr>
            <a:spLocks noGrp="1"/>
          </p:cNvSpPr>
          <p:nvPr>
            <p:ph idx="1"/>
          </p:nvPr>
        </p:nvSpPr>
        <p:spPr>
          <a:xfrm>
            <a:off x="838200" y="2191807"/>
            <a:ext cx="4936067" cy="3985155"/>
          </a:xfrm>
        </p:spPr>
        <p:txBody>
          <a:bodyPr>
            <a:normAutofit/>
          </a:bodyPr>
          <a:lstStyle/>
          <a:p>
            <a:r>
              <a:rPr lang="en-US" sz="2000"/>
              <a:t>S​taphylococcus and Streptococcus </a:t>
            </a:r>
          </a:p>
          <a:p>
            <a:pPr lvl="1"/>
            <a:r>
              <a:rPr lang="en-US" sz="2000"/>
              <a:t>cause many different types of skin infections</a:t>
            </a:r>
          </a:p>
          <a:p>
            <a:pPr lvl="1"/>
            <a:r>
              <a:rPr lang="en-US" sz="2000"/>
              <a:t>Methicillin-resistant Staphylococcus Aureus (MRSA) is drug resistant to a wide range of antibiotics.</a:t>
            </a:r>
          </a:p>
          <a:p>
            <a:endParaRPr lang="en-US" sz="2000"/>
          </a:p>
          <a:p>
            <a:r>
              <a:rPr lang="en-US" sz="2000"/>
              <a:t>Group A streptococci (GAS), S. pyogenes, is often responsible for cases of cellulitis, erysipelas, and erythema nosodum. GAS are also one of many possible causes of </a:t>
            </a:r>
            <a:r>
              <a:rPr lang="en-US" sz="2000" b="1"/>
              <a:t>necrotizing fasciitis.</a:t>
            </a:r>
          </a:p>
          <a:p>
            <a:endParaRPr lang="en-US" sz="2000"/>
          </a:p>
        </p:txBody>
      </p:sp>
    </p:spTree>
    <p:extLst>
      <p:ext uri="{BB962C8B-B14F-4D97-AF65-F5344CB8AC3E}">
        <p14:creationId xmlns:p14="http://schemas.microsoft.com/office/powerpoint/2010/main" val="2861839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2530" name="Picture 2" descr="Image result for RINGWORM">
            <a:extLst>
              <a:ext uri="{FF2B5EF4-FFF2-40B4-BE49-F238E27FC236}">
                <a16:creationId xmlns:a16="http://schemas.microsoft.com/office/drawing/2014/main" id="{1EF8F312-1E2C-44F8-88CE-00D4B72D6F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28" r="16574"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C3F724-1EA6-4F3C-8D74-9CD9F8928F65}"/>
              </a:ext>
            </a:extLst>
          </p:cNvPr>
          <p:cNvSpPr>
            <a:spLocks noGrp="1"/>
          </p:cNvSpPr>
          <p:nvPr>
            <p:ph type="title"/>
          </p:nvPr>
        </p:nvSpPr>
        <p:spPr>
          <a:xfrm>
            <a:off x="655320" y="365125"/>
            <a:ext cx="5120114" cy="1692794"/>
          </a:xfrm>
        </p:spPr>
        <p:txBody>
          <a:bodyPr>
            <a:normAutofit/>
          </a:bodyPr>
          <a:lstStyle/>
          <a:p>
            <a:r>
              <a:rPr lang="en-US" dirty="0"/>
              <a:t>Mycoses of the Skin (Fungal Infection)</a:t>
            </a:r>
          </a:p>
        </p:txBody>
      </p:sp>
      <p:sp>
        <p:nvSpPr>
          <p:cNvPr id="3" name="Content Placeholder 2">
            <a:extLst>
              <a:ext uri="{FF2B5EF4-FFF2-40B4-BE49-F238E27FC236}">
                <a16:creationId xmlns:a16="http://schemas.microsoft.com/office/drawing/2014/main" id="{0A98CEC1-58F5-4058-A494-F279C6668750}"/>
              </a:ext>
            </a:extLst>
          </p:cNvPr>
          <p:cNvSpPr>
            <a:spLocks noGrp="1"/>
          </p:cNvSpPr>
          <p:nvPr>
            <p:ph idx="1"/>
          </p:nvPr>
        </p:nvSpPr>
        <p:spPr>
          <a:xfrm>
            <a:off x="655321" y="2575034"/>
            <a:ext cx="5120113" cy="3462228"/>
          </a:xfrm>
        </p:spPr>
        <p:txBody>
          <a:bodyPr>
            <a:normAutofit fontScale="92500"/>
          </a:bodyPr>
          <a:lstStyle/>
          <a:p>
            <a:pPr marL="0" indent="0">
              <a:buNone/>
            </a:pPr>
            <a:r>
              <a:rPr lang="en-US" sz="2400" b="1" dirty="0"/>
              <a:t>Mycoses</a:t>
            </a:r>
            <a:r>
              <a:rPr lang="en-US" sz="2400" dirty="0"/>
              <a:t> can be </a:t>
            </a:r>
            <a:r>
              <a:rPr lang="en-US" sz="2400" b="1" dirty="0"/>
              <a:t>cutaneous</a:t>
            </a:r>
            <a:r>
              <a:rPr lang="en-US" sz="2400" dirty="0"/>
              <a:t>, </a:t>
            </a:r>
            <a:r>
              <a:rPr lang="en-US" sz="2400" b="1" dirty="0"/>
              <a:t>subcutaneous</a:t>
            </a:r>
            <a:r>
              <a:rPr lang="en-US" sz="2400" dirty="0"/>
              <a:t>, or </a:t>
            </a:r>
            <a:r>
              <a:rPr lang="en-US" sz="2400" b="1" dirty="0"/>
              <a:t>systemic.</a:t>
            </a:r>
          </a:p>
          <a:p>
            <a:r>
              <a:rPr lang="en-US" sz="2400" dirty="0"/>
              <a:t>Common cutaneous mycoses include </a:t>
            </a:r>
            <a:r>
              <a:rPr lang="en-US" sz="2400" b="1" dirty="0"/>
              <a:t>tineas</a:t>
            </a:r>
            <a:r>
              <a:rPr lang="en-US" sz="2400" dirty="0"/>
              <a:t> caused by </a:t>
            </a:r>
            <a:r>
              <a:rPr lang="en-US" sz="2400" b="1" dirty="0"/>
              <a:t>dermatophytes</a:t>
            </a:r>
            <a:r>
              <a:rPr lang="en-US" sz="2400" dirty="0"/>
              <a:t> of the genera </a:t>
            </a:r>
            <a:r>
              <a:rPr lang="en-US" sz="2400" i="1" dirty="0"/>
              <a:t>Trichophyton</a:t>
            </a:r>
            <a:r>
              <a:rPr lang="en-US" sz="2400" dirty="0"/>
              <a:t>, </a:t>
            </a:r>
            <a:r>
              <a:rPr lang="en-US" sz="2400" i="1" dirty="0" err="1"/>
              <a:t>Epidermophyton</a:t>
            </a:r>
            <a:r>
              <a:rPr lang="en-US" sz="2400" dirty="0"/>
              <a:t>, and </a:t>
            </a:r>
            <a:r>
              <a:rPr lang="en-US" sz="2400" i="1" dirty="0" err="1"/>
              <a:t>Microsporum</a:t>
            </a:r>
            <a:r>
              <a:rPr lang="en-US" sz="2400" i="1" dirty="0"/>
              <a:t>.</a:t>
            </a:r>
            <a:r>
              <a:rPr lang="en-US" sz="2400" dirty="0"/>
              <a:t> </a:t>
            </a:r>
          </a:p>
          <a:p>
            <a:r>
              <a:rPr lang="en-US" sz="2400" b="1" dirty="0"/>
              <a:t>Tinea corporis</a:t>
            </a:r>
            <a:r>
              <a:rPr lang="en-US" sz="2400" dirty="0"/>
              <a:t> is called </a:t>
            </a:r>
            <a:r>
              <a:rPr lang="en-US" sz="2400" b="1" dirty="0"/>
              <a:t>ringworm</a:t>
            </a:r>
            <a:r>
              <a:rPr lang="en-US" sz="2400" dirty="0"/>
              <a:t>. Tineas on other parts of the body have names associated with the affected body part.</a:t>
            </a:r>
          </a:p>
          <a:p>
            <a:endParaRPr lang="en-US" sz="2400" dirty="0"/>
          </a:p>
        </p:txBody>
      </p:sp>
    </p:spTree>
    <p:extLst>
      <p:ext uri="{BB962C8B-B14F-4D97-AF65-F5344CB8AC3E}">
        <p14:creationId xmlns:p14="http://schemas.microsoft.com/office/powerpoint/2010/main" val="329674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3554" name="Picture 2" descr="Image result for Aspergillosis">
            <a:extLst>
              <a:ext uri="{FF2B5EF4-FFF2-40B4-BE49-F238E27FC236}">
                <a16:creationId xmlns:a16="http://schemas.microsoft.com/office/drawing/2014/main" id="{45323AB7-63DF-40CE-82E1-40B797C8F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94" r="14765"/>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C3F724-1EA6-4F3C-8D74-9CD9F8928F65}"/>
              </a:ext>
            </a:extLst>
          </p:cNvPr>
          <p:cNvSpPr>
            <a:spLocks noGrp="1"/>
          </p:cNvSpPr>
          <p:nvPr>
            <p:ph type="title"/>
          </p:nvPr>
        </p:nvSpPr>
        <p:spPr>
          <a:xfrm>
            <a:off x="655320" y="365125"/>
            <a:ext cx="5120114" cy="1692794"/>
          </a:xfrm>
        </p:spPr>
        <p:txBody>
          <a:bodyPr>
            <a:normAutofit/>
          </a:bodyPr>
          <a:lstStyle/>
          <a:p>
            <a:r>
              <a:rPr lang="en-US"/>
              <a:t>Mycoses of the Skin (Fungal Infection)</a:t>
            </a:r>
          </a:p>
        </p:txBody>
      </p:sp>
      <p:sp>
        <p:nvSpPr>
          <p:cNvPr id="3" name="Content Placeholder 2">
            <a:extLst>
              <a:ext uri="{FF2B5EF4-FFF2-40B4-BE49-F238E27FC236}">
                <a16:creationId xmlns:a16="http://schemas.microsoft.com/office/drawing/2014/main" id="{0A98CEC1-58F5-4058-A494-F279C6668750}"/>
              </a:ext>
            </a:extLst>
          </p:cNvPr>
          <p:cNvSpPr>
            <a:spLocks noGrp="1"/>
          </p:cNvSpPr>
          <p:nvPr>
            <p:ph idx="1"/>
          </p:nvPr>
        </p:nvSpPr>
        <p:spPr>
          <a:xfrm>
            <a:off x="655321" y="2575034"/>
            <a:ext cx="5120113" cy="3462228"/>
          </a:xfrm>
        </p:spPr>
        <p:txBody>
          <a:bodyPr>
            <a:normAutofit lnSpcReduction="10000"/>
          </a:bodyPr>
          <a:lstStyle/>
          <a:p>
            <a:r>
              <a:rPr lang="en-US" sz="2400" b="1" dirty="0"/>
              <a:t>Aspergillosis</a:t>
            </a:r>
            <a:r>
              <a:rPr lang="en-US" sz="2400" dirty="0"/>
              <a:t> is a fungal disease caused by molds of the genus </a:t>
            </a:r>
            <a:r>
              <a:rPr lang="en-US" sz="2400" i="1" dirty="0"/>
              <a:t>Aspergillus</a:t>
            </a:r>
            <a:r>
              <a:rPr lang="en-US" sz="2400" dirty="0"/>
              <a:t>. Primary cutaneous aspergillosis enters through a break in the skin, such as the site of an injury or a surgical wound; it is a common hospital-acquired infection. In secondary cutaneous aspergillosis, the fungus enters via the respiratory system and disseminates systemically, manifesting in lesions on the skin.</a:t>
            </a:r>
          </a:p>
          <a:p>
            <a:pPr marL="0" indent="0">
              <a:buNone/>
            </a:pPr>
            <a:endParaRPr lang="en-US" sz="2400" dirty="0"/>
          </a:p>
        </p:txBody>
      </p:sp>
    </p:spTree>
    <p:extLst>
      <p:ext uri="{BB962C8B-B14F-4D97-AF65-F5344CB8AC3E}">
        <p14:creationId xmlns:p14="http://schemas.microsoft.com/office/powerpoint/2010/main" val="9218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animal&#10;&#10;Description generated with very high confidence">
            <a:extLst>
              <a:ext uri="{FF2B5EF4-FFF2-40B4-BE49-F238E27FC236}">
                <a16:creationId xmlns:a16="http://schemas.microsoft.com/office/drawing/2014/main" id="{9420BAFD-2BFB-41A4-92B0-36559C3E5C96}"/>
              </a:ext>
            </a:extLst>
          </p:cNvPr>
          <p:cNvPicPr>
            <a:picLocks noChangeAspect="1"/>
          </p:cNvPicPr>
          <p:nvPr/>
        </p:nvPicPr>
        <p:blipFill>
          <a:blip r:embed="rId2"/>
          <a:stretch>
            <a:fillRect/>
          </a:stretch>
        </p:blipFill>
        <p:spPr>
          <a:xfrm>
            <a:off x="5608319" y="1894693"/>
            <a:ext cx="5614835" cy="2915395"/>
          </a:xfrm>
          <a:prstGeom prst="rect">
            <a:avLst/>
          </a:prstGeom>
          <a:effectLst/>
        </p:spPr>
      </p:pic>
      <p:sp>
        <p:nvSpPr>
          <p:cNvPr id="2" name="Title 1">
            <a:extLst>
              <a:ext uri="{FF2B5EF4-FFF2-40B4-BE49-F238E27FC236}">
                <a16:creationId xmlns:a16="http://schemas.microsoft.com/office/drawing/2014/main" id="{E7C3F724-1EA6-4F3C-8D74-9CD9F8928F65}"/>
              </a:ext>
            </a:extLst>
          </p:cNvPr>
          <p:cNvSpPr>
            <a:spLocks noGrp="1"/>
          </p:cNvSpPr>
          <p:nvPr>
            <p:ph type="title"/>
          </p:nvPr>
        </p:nvSpPr>
        <p:spPr>
          <a:xfrm>
            <a:off x="648929" y="629266"/>
            <a:ext cx="3505495" cy="1622321"/>
          </a:xfrm>
        </p:spPr>
        <p:txBody>
          <a:bodyPr>
            <a:normAutofit/>
          </a:bodyPr>
          <a:lstStyle/>
          <a:p>
            <a:r>
              <a:rPr lang="en-US" sz="3700"/>
              <a:t>Mycoses of the Skin (Fungal Infection)</a:t>
            </a:r>
          </a:p>
        </p:txBody>
      </p:sp>
      <p:sp>
        <p:nvSpPr>
          <p:cNvPr id="3" name="Content Placeholder 2">
            <a:extLst>
              <a:ext uri="{FF2B5EF4-FFF2-40B4-BE49-F238E27FC236}">
                <a16:creationId xmlns:a16="http://schemas.microsoft.com/office/drawing/2014/main" id="{0A98CEC1-58F5-4058-A494-F279C6668750}"/>
              </a:ext>
            </a:extLst>
          </p:cNvPr>
          <p:cNvSpPr>
            <a:spLocks noGrp="1"/>
          </p:cNvSpPr>
          <p:nvPr>
            <p:ph idx="1"/>
          </p:nvPr>
        </p:nvSpPr>
        <p:spPr>
          <a:xfrm>
            <a:off x="648931" y="2438400"/>
            <a:ext cx="3505494" cy="3785419"/>
          </a:xfrm>
        </p:spPr>
        <p:txBody>
          <a:bodyPr>
            <a:normAutofit/>
          </a:bodyPr>
          <a:lstStyle/>
          <a:p>
            <a:r>
              <a:rPr lang="en-US" sz="2000"/>
              <a:t>The most common subcutaneous mycosis is </a:t>
            </a:r>
            <a:r>
              <a:rPr lang="en-US" sz="2000" b="1"/>
              <a:t>sporotrichosis</a:t>
            </a:r>
            <a:r>
              <a:rPr lang="en-US" sz="2000"/>
              <a:t> (rose gardener’s disease), caused by </a:t>
            </a:r>
            <a:r>
              <a:rPr lang="en-US" sz="2000" i="1"/>
              <a:t>Sporothrix schenkii.</a:t>
            </a:r>
            <a:endParaRPr lang="en-US" sz="2000"/>
          </a:p>
          <a:p>
            <a:pPr marL="0" indent="0">
              <a:buNone/>
            </a:pPr>
            <a:endParaRPr lang="en-US" sz="2000"/>
          </a:p>
        </p:txBody>
      </p:sp>
    </p:spTree>
    <p:extLst>
      <p:ext uri="{BB962C8B-B14F-4D97-AF65-F5344CB8AC3E}">
        <p14:creationId xmlns:p14="http://schemas.microsoft.com/office/powerpoint/2010/main" val="64154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F41F67-0117-4798-BDBE-804CFB696526}"/>
              </a:ext>
            </a:extLst>
          </p:cNvPr>
          <p:cNvPicPr>
            <a:picLocks noChangeAspect="1"/>
          </p:cNvPicPr>
          <p:nvPr/>
        </p:nvPicPr>
        <p:blipFill rotWithShape="1">
          <a:blip r:embed="rId2">
            <a:extLst>
              <a:ext uri="{28A0092B-C50C-407E-A947-70E740481C1C}">
                <a14:useLocalDpi xmlns:a14="http://schemas.microsoft.com/office/drawing/2010/main" val="0"/>
              </a:ext>
            </a:extLst>
          </a:blip>
          <a:srcRect l="3545" r="4094"/>
          <a:stretch/>
        </p:blipFill>
        <p:spPr>
          <a:xfrm>
            <a:off x="7552266" y="10"/>
            <a:ext cx="4639733" cy="6857990"/>
          </a:xfrm>
          <a:prstGeom prst="rect">
            <a:avLst/>
          </a:prstGeom>
        </p:spPr>
      </p:pic>
      <p:sp>
        <p:nvSpPr>
          <p:cNvPr id="16" name="Rectangle 15">
            <a:extLst>
              <a:ext uri="{FF2B5EF4-FFF2-40B4-BE49-F238E27FC236}">
                <a16:creationId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AA7878-5D4A-4C09-A1E4-BE200D988BCB}"/>
              </a:ext>
            </a:extLst>
          </p:cNvPr>
          <p:cNvSpPr>
            <a:spLocks noGrp="1"/>
          </p:cNvSpPr>
          <p:nvPr>
            <p:ph type="title"/>
          </p:nvPr>
        </p:nvSpPr>
        <p:spPr>
          <a:xfrm>
            <a:off x="838200" y="87993"/>
            <a:ext cx="6254496" cy="715530"/>
          </a:xfrm>
        </p:spPr>
        <p:txBody>
          <a:bodyPr>
            <a:normAutofit/>
          </a:bodyPr>
          <a:lstStyle/>
          <a:p>
            <a:r>
              <a:rPr lang="en-US" b="1" dirty="0">
                <a:solidFill>
                  <a:schemeClr val="bg1"/>
                </a:solidFill>
              </a:rPr>
              <a:t>Normal Flora</a:t>
            </a:r>
          </a:p>
        </p:txBody>
      </p:sp>
      <p:sp>
        <p:nvSpPr>
          <p:cNvPr id="3" name="Content Placeholder 2">
            <a:extLst>
              <a:ext uri="{FF2B5EF4-FFF2-40B4-BE49-F238E27FC236}">
                <a16:creationId xmlns:a16="http://schemas.microsoft.com/office/drawing/2014/main" id="{4FB20299-9D10-442D-873D-90C74ED473C6}"/>
              </a:ext>
            </a:extLst>
          </p:cNvPr>
          <p:cNvSpPr>
            <a:spLocks noGrp="1"/>
          </p:cNvSpPr>
          <p:nvPr>
            <p:ph idx="1"/>
          </p:nvPr>
        </p:nvSpPr>
        <p:spPr>
          <a:xfrm>
            <a:off x="838200" y="988291"/>
            <a:ext cx="6254496" cy="5193053"/>
          </a:xfrm>
        </p:spPr>
        <p:txBody>
          <a:bodyPr>
            <a:normAutofit/>
          </a:bodyPr>
          <a:lstStyle/>
          <a:p>
            <a:r>
              <a:rPr lang="en-US" sz="2400" dirty="0">
                <a:solidFill>
                  <a:schemeClr val="bg1"/>
                </a:solidFill>
              </a:rPr>
              <a:t>Our normal flora consists of all of the many different kinds of microbes that inhabit our body!</a:t>
            </a:r>
          </a:p>
          <a:p>
            <a:endParaRPr lang="en-US" sz="2400" dirty="0">
              <a:solidFill>
                <a:schemeClr val="bg1"/>
              </a:solidFill>
            </a:endParaRPr>
          </a:p>
          <a:p>
            <a:r>
              <a:rPr lang="en-US" sz="2400" dirty="0">
                <a:solidFill>
                  <a:schemeClr val="bg1"/>
                </a:solidFill>
              </a:rPr>
              <a:t>Normal Flora Inhabit Our…</a:t>
            </a:r>
          </a:p>
          <a:p>
            <a:pPr lvl="1"/>
            <a:r>
              <a:rPr lang="en-US" sz="2000" dirty="0">
                <a:solidFill>
                  <a:schemeClr val="bg1"/>
                </a:solidFill>
              </a:rPr>
              <a:t>Skin</a:t>
            </a:r>
          </a:p>
          <a:p>
            <a:pPr lvl="1"/>
            <a:r>
              <a:rPr lang="en-US" sz="2000" dirty="0">
                <a:solidFill>
                  <a:schemeClr val="bg1"/>
                </a:solidFill>
              </a:rPr>
              <a:t>Nose</a:t>
            </a:r>
          </a:p>
          <a:p>
            <a:pPr lvl="1"/>
            <a:r>
              <a:rPr lang="en-US" sz="2000" dirty="0">
                <a:solidFill>
                  <a:schemeClr val="bg1"/>
                </a:solidFill>
              </a:rPr>
              <a:t>Eyes</a:t>
            </a:r>
          </a:p>
          <a:p>
            <a:pPr lvl="1"/>
            <a:r>
              <a:rPr lang="en-US" sz="2000" dirty="0">
                <a:solidFill>
                  <a:schemeClr val="bg1"/>
                </a:solidFill>
              </a:rPr>
              <a:t>Mouth</a:t>
            </a:r>
          </a:p>
          <a:p>
            <a:pPr lvl="1"/>
            <a:r>
              <a:rPr lang="en-US" sz="2000" dirty="0">
                <a:solidFill>
                  <a:schemeClr val="bg1"/>
                </a:solidFill>
              </a:rPr>
              <a:t>Throat</a:t>
            </a:r>
          </a:p>
          <a:p>
            <a:pPr lvl="1"/>
            <a:r>
              <a:rPr lang="en-US" sz="2000" dirty="0">
                <a:solidFill>
                  <a:schemeClr val="bg1"/>
                </a:solidFill>
              </a:rPr>
              <a:t>GI Tract (stomach, intestines, etc.)</a:t>
            </a:r>
          </a:p>
          <a:p>
            <a:pPr lvl="1"/>
            <a:r>
              <a:rPr lang="en-US" sz="2000" dirty="0">
                <a:solidFill>
                  <a:schemeClr val="bg1"/>
                </a:solidFill>
              </a:rPr>
              <a:t>Respiratory Tract</a:t>
            </a:r>
          </a:p>
          <a:p>
            <a:pPr lvl="1"/>
            <a:r>
              <a:rPr lang="en-US" sz="2000" dirty="0">
                <a:solidFill>
                  <a:schemeClr val="bg1"/>
                </a:solidFill>
              </a:rPr>
              <a:t>Urinary Tract</a:t>
            </a:r>
          </a:p>
          <a:p>
            <a:pPr lvl="1"/>
            <a:r>
              <a:rPr lang="en-US" sz="2000" dirty="0">
                <a:solidFill>
                  <a:schemeClr val="bg1"/>
                </a:solidFill>
              </a:rPr>
              <a:t>Reproductive Tract</a:t>
            </a:r>
            <a:endParaRPr lang="en-US" sz="2400" dirty="0">
              <a:solidFill>
                <a:schemeClr val="bg1"/>
              </a:solidFill>
            </a:endParaRPr>
          </a:p>
        </p:txBody>
      </p:sp>
    </p:spTree>
    <p:extLst>
      <p:ext uri="{BB962C8B-B14F-4D97-AF65-F5344CB8AC3E}">
        <p14:creationId xmlns:p14="http://schemas.microsoft.com/office/powerpoint/2010/main" val="256389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7454F-0E1A-4BC0-BAF1-1C506AC9D764}"/>
              </a:ext>
            </a:extLst>
          </p:cNvPr>
          <p:cNvPicPr>
            <a:picLocks noChangeAspect="1"/>
          </p:cNvPicPr>
          <p:nvPr/>
        </p:nvPicPr>
        <p:blipFill rotWithShape="1">
          <a:blip r:embed="rId2"/>
          <a:srcRect l="2749" r="239" b="2"/>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E7C3F724-1EA6-4F3C-8D74-9CD9F8928F65}"/>
              </a:ext>
            </a:extLst>
          </p:cNvPr>
          <p:cNvSpPr>
            <a:spLocks noGrp="1"/>
          </p:cNvSpPr>
          <p:nvPr>
            <p:ph type="title"/>
          </p:nvPr>
        </p:nvSpPr>
        <p:spPr>
          <a:xfrm>
            <a:off x="838200" y="365125"/>
            <a:ext cx="10515600" cy="1325563"/>
          </a:xfrm>
        </p:spPr>
        <p:txBody>
          <a:bodyPr>
            <a:normAutofit/>
          </a:bodyPr>
          <a:lstStyle/>
          <a:p>
            <a:r>
              <a:rPr lang="en-US" dirty="0"/>
              <a:t>Mycoses of the Skin (Fungal Infection)</a:t>
            </a:r>
          </a:p>
        </p:txBody>
      </p:sp>
      <p:sp>
        <p:nvSpPr>
          <p:cNvPr id="3" name="Content Placeholder 2">
            <a:extLst>
              <a:ext uri="{FF2B5EF4-FFF2-40B4-BE49-F238E27FC236}">
                <a16:creationId xmlns:a16="http://schemas.microsoft.com/office/drawing/2014/main" id="{0A98CEC1-58F5-4058-A494-F279C6668750}"/>
              </a:ext>
            </a:extLst>
          </p:cNvPr>
          <p:cNvSpPr>
            <a:spLocks noGrp="1"/>
          </p:cNvSpPr>
          <p:nvPr>
            <p:ph idx="1"/>
          </p:nvPr>
        </p:nvSpPr>
        <p:spPr>
          <a:xfrm>
            <a:off x="838200" y="1825625"/>
            <a:ext cx="3797807" cy="4351338"/>
          </a:xfrm>
        </p:spPr>
        <p:txBody>
          <a:bodyPr>
            <a:normAutofit lnSpcReduction="10000"/>
          </a:bodyPr>
          <a:lstStyle/>
          <a:p>
            <a:r>
              <a:rPr lang="en-US" sz="3200" dirty="0"/>
              <a:t>Yeasts of the genus </a:t>
            </a:r>
            <a:r>
              <a:rPr lang="en-US" sz="3200" i="1" dirty="0"/>
              <a:t>Candida</a:t>
            </a:r>
            <a:r>
              <a:rPr lang="en-US" sz="3200" dirty="0"/>
              <a:t> can cause opportunistic infections of the skin called </a:t>
            </a:r>
            <a:r>
              <a:rPr lang="en-US" sz="3200" b="1" dirty="0"/>
              <a:t>candidiasis</a:t>
            </a:r>
            <a:r>
              <a:rPr lang="en-US" sz="3200" dirty="0"/>
              <a:t>, producing </a:t>
            </a:r>
            <a:r>
              <a:rPr lang="en-US" sz="3200" b="1" dirty="0" err="1"/>
              <a:t>intertrigo</a:t>
            </a:r>
            <a:r>
              <a:rPr lang="en-US" sz="3200" dirty="0"/>
              <a:t>, localized rashes, or yellowing of the nails.</a:t>
            </a:r>
          </a:p>
          <a:p>
            <a:pPr marL="0" indent="0">
              <a:buNone/>
            </a:pPr>
            <a:endParaRPr lang="en-US" sz="3200" dirty="0"/>
          </a:p>
        </p:txBody>
      </p:sp>
    </p:spTree>
    <p:extLst>
      <p:ext uri="{BB962C8B-B14F-4D97-AF65-F5344CB8AC3E}">
        <p14:creationId xmlns:p14="http://schemas.microsoft.com/office/powerpoint/2010/main" val="587365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Image result for Acanthamoeba">
            <a:extLst>
              <a:ext uri="{FF2B5EF4-FFF2-40B4-BE49-F238E27FC236}">
                <a16:creationId xmlns:a16="http://schemas.microsoft.com/office/drawing/2014/main" id="{1A507912-BE36-4431-8E5A-1EBCD2FF4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657"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92F576-EDB1-4BDC-AAFA-401E749CA53A}"/>
              </a:ext>
            </a:extLst>
          </p:cNvPr>
          <p:cNvSpPr>
            <a:spLocks noGrp="1"/>
          </p:cNvSpPr>
          <p:nvPr>
            <p:ph type="title"/>
          </p:nvPr>
        </p:nvSpPr>
        <p:spPr>
          <a:xfrm>
            <a:off x="648929" y="629266"/>
            <a:ext cx="3651467" cy="1676603"/>
          </a:xfrm>
        </p:spPr>
        <p:txBody>
          <a:bodyPr>
            <a:normAutofit/>
          </a:bodyPr>
          <a:lstStyle/>
          <a:p>
            <a:r>
              <a:rPr lang="en-US" sz="3700"/>
              <a:t>Parasitic Infections of the Skin and Eyes</a:t>
            </a:r>
          </a:p>
        </p:txBody>
      </p:sp>
      <p:sp>
        <p:nvSpPr>
          <p:cNvPr id="3" name="Content Placeholder 2">
            <a:extLst>
              <a:ext uri="{FF2B5EF4-FFF2-40B4-BE49-F238E27FC236}">
                <a16:creationId xmlns:a16="http://schemas.microsoft.com/office/drawing/2014/main" id="{7EF33E0F-2A92-4A1B-AA76-E7458584DDA2}"/>
              </a:ext>
            </a:extLst>
          </p:cNvPr>
          <p:cNvSpPr>
            <a:spLocks noGrp="1"/>
          </p:cNvSpPr>
          <p:nvPr>
            <p:ph idx="1"/>
          </p:nvPr>
        </p:nvSpPr>
        <p:spPr>
          <a:xfrm>
            <a:off x="648931" y="2438400"/>
            <a:ext cx="3651466" cy="3785419"/>
          </a:xfrm>
        </p:spPr>
        <p:txBody>
          <a:bodyPr>
            <a:normAutofit/>
          </a:bodyPr>
          <a:lstStyle/>
          <a:p>
            <a:r>
              <a:rPr lang="en-US" sz="1800"/>
              <a:t>The protozoan </a:t>
            </a:r>
            <a:r>
              <a:rPr lang="en-US" sz="1800" i="1"/>
              <a:t>Acanthamoeba causes </a:t>
            </a:r>
            <a:r>
              <a:rPr lang="en-US" sz="1800" b="1" i="1"/>
              <a:t>Acanthamoeba</a:t>
            </a:r>
            <a:r>
              <a:rPr lang="en-US" sz="1800" b="1"/>
              <a:t> keratitis</a:t>
            </a:r>
            <a:r>
              <a:rPr lang="en-US" sz="1800"/>
              <a:t> </a:t>
            </a:r>
          </a:p>
          <a:p>
            <a:r>
              <a:rPr lang="en-US" sz="1800"/>
              <a:t>It is a parasitic infection of the eye that often results from…</a:t>
            </a:r>
          </a:p>
          <a:p>
            <a:pPr marL="914400" lvl="1" indent="-457200">
              <a:buFont typeface="+mj-lt"/>
              <a:buAutoNum type="arabicPeriod"/>
            </a:pPr>
            <a:r>
              <a:rPr lang="en-US" sz="1800"/>
              <a:t>improper disinfection of contact lenses </a:t>
            </a:r>
          </a:p>
          <a:p>
            <a:pPr marL="914400" lvl="1" indent="-457200">
              <a:buFont typeface="+mj-lt"/>
              <a:buAutoNum type="arabicPeriod"/>
            </a:pPr>
            <a:r>
              <a:rPr lang="en-US" sz="1800"/>
              <a:t>swimming while wearing contact lenses.</a:t>
            </a:r>
          </a:p>
          <a:p>
            <a:pPr marL="0" indent="0">
              <a:buNone/>
            </a:pPr>
            <a:endParaRPr lang="en-US" sz="1800"/>
          </a:p>
        </p:txBody>
      </p:sp>
    </p:spTree>
    <p:extLst>
      <p:ext uri="{BB962C8B-B14F-4D97-AF65-F5344CB8AC3E}">
        <p14:creationId xmlns:p14="http://schemas.microsoft.com/office/powerpoint/2010/main" val="62003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nimal&#10;&#10;Description generated with high confidence">
            <a:extLst>
              <a:ext uri="{FF2B5EF4-FFF2-40B4-BE49-F238E27FC236}">
                <a16:creationId xmlns:a16="http://schemas.microsoft.com/office/drawing/2014/main" id="{8EC8CBDD-49B5-45D9-815C-A0F3CD00E4B1}"/>
              </a:ext>
            </a:extLst>
          </p:cNvPr>
          <p:cNvPicPr>
            <a:picLocks noChangeAspect="1"/>
          </p:cNvPicPr>
          <p:nvPr/>
        </p:nvPicPr>
        <p:blipFill rotWithShape="1">
          <a:blip r:embed="rId2"/>
          <a:srcRect l="3149" r="3855" b="1"/>
          <a:stretch/>
        </p:blipFill>
        <p:spPr>
          <a:xfrm>
            <a:off x="4636008" y="640082"/>
            <a:ext cx="6916329" cy="5577837"/>
          </a:xfrm>
          <a:prstGeom prst="rect">
            <a:avLst/>
          </a:prstGeom>
          <a:effectLst/>
        </p:spPr>
      </p:pic>
      <p:sp>
        <p:nvSpPr>
          <p:cNvPr id="4" name="AutoShape 2" descr="Image result for Loa Loa worms">
            <a:extLst>
              <a:ext uri="{FF2B5EF4-FFF2-40B4-BE49-F238E27FC236}">
                <a16:creationId xmlns:a16="http://schemas.microsoft.com/office/drawing/2014/main" id="{8EA835ED-7618-4C4A-B78E-9A24501398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92F576-EDB1-4BDC-AAFA-401E749CA53A}"/>
              </a:ext>
            </a:extLst>
          </p:cNvPr>
          <p:cNvSpPr>
            <a:spLocks noGrp="1"/>
          </p:cNvSpPr>
          <p:nvPr>
            <p:ph type="title"/>
          </p:nvPr>
        </p:nvSpPr>
        <p:spPr>
          <a:xfrm>
            <a:off x="648929" y="629266"/>
            <a:ext cx="3667039" cy="1676603"/>
          </a:xfrm>
        </p:spPr>
        <p:txBody>
          <a:bodyPr>
            <a:normAutofit/>
          </a:bodyPr>
          <a:lstStyle/>
          <a:p>
            <a:r>
              <a:rPr lang="en-US" sz="3700"/>
              <a:t>Parasitic Infections of the Skin and Eyes</a:t>
            </a:r>
          </a:p>
        </p:txBody>
      </p:sp>
      <p:sp>
        <p:nvSpPr>
          <p:cNvPr id="3" name="Content Placeholder 2">
            <a:extLst>
              <a:ext uri="{FF2B5EF4-FFF2-40B4-BE49-F238E27FC236}">
                <a16:creationId xmlns:a16="http://schemas.microsoft.com/office/drawing/2014/main" id="{7EF33E0F-2A92-4A1B-AA76-E7458584DDA2}"/>
              </a:ext>
            </a:extLst>
          </p:cNvPr>
          <p:cNvSpPr>
            <a:spLocks noGrp="1"/>
          </p:cNvSpPr>
          <p:nvPr>
            <p:ph idx="1"/>
          </p:nvPr>
        </p:nvSpPr>
        <p:spPr>
          <a:xfrm>
            <a:off x="648930" y="2438400"/>
            <a:ext cx="3667037" cy="3785419"/>
          </a:xfrm>
        </p:spPr>
        <p:txBody>
          <a:bodyPr>
            <a:normAutofit/>
          </a:bodyPr>
          <a:lstStyle/>
          <a:p>
            <a:r>
              <a:rPr lang="en-US" sz="1800"/>
              <a:t>The helminth </a:t>
            </a:r>
            <a:r>
              <a:rPr lang="en-US" sz="1800" i="1"/>
              <a:t>Loa Loa</a:t>
            </a:r>
            <a:r>
              <a:rPr lang="en-US" sz="1800"/>
              <a:t> is a parasitic worm that causes Loiases. </a:t>
            </a:r>
          </a:p>
          <a:p>
            <a:r>
              <a:rPr lang="en-US" sz="1800" b="1"/>
              <a:t>Loiasis</a:t>
            </a:r>
            <a:r>
              <a:rPr lang="en-US" sz="1800"/>
              <a:t>, or eye worm, is a disease endemic to Africa that is caused by parasitic Loa Loa worms that infect the subcutaneous tissue of the skin and eyes. </a:t>
            </a:r>
          </a:p>
          <a:p>
            <a:r>
              <a:rPr lang="en-US" sz="1800"/>
              <a:t>It is transmitted by deer fly vectors.</a:t>
            </a:r>
          </a:p>
          <a:p>
            <a:endParaRPr lang="en-US" sz="1800"/>
          </a:p>
        </p:txBody>
      </p:sp>
    </p:spTree>
    <p:extLst>
      <p:ext uri="{BB962C8B-B14F-4D97-AF65-F5344CB8AC3E}">
        <p14:creationId xmlns:p14="http://schemas.microsoft.com/office/powerpoint/2010/main" val="97343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08DB-61E0-49AD-965E-5E087C100F65}"/>
              </a:ext>
            </a:extLst>
          </p:cNvPr>
          <p:cNvSpPr>
            <a:spLocks noGrp="1"/>
          </p:cNvSpPr>
          <p:nvPr>
            <p:ph type="title"/>
          </p:nvPr>
        </p:nvSpPr>
        <p:spPr>
          <a:xfrm>
            <a:off x="1" y="18255"/>
            <a:ext cx="12192000" cy="737119"/>
          </a:xfrm>
          <a:solidFill>
            <a:srgbClr val="7030A0">
              <a:alpha val="10000"/>
            </a:srgbClr>
          </a:solidFill>
        </p:spPr>
        <p:txBody>
          <a:bodyPr/>
          <a:lstStyle/>
          <a:p>
            <a:pPr algn="ctr"/>
            <a:r>
              <a:rPr lang="en-US" dirty="0"/>
              <a:t>The Flu</a:t>
            </a:r>
          </a:p>
        </p:txBody>
      </p:sp>
      <p:sp>
        <p:nvSpPr>
          <p:cNvPr id="3" name="Content Placeholder 2">
            <a:extLst>
              <a:ext uri="{FF2B5EF4-FFF2-40B4-BE49-F238E27FC236}">
                <a16:creationId xmlns:a16="http://schemas.microsoft.com/office/drawing/2014/main" id="{C9431990-86B0-4056-A52F-9D7AEA226BEE}"/>
              </a:ext>
            </a:extLst>
          </p:cNvPr>
          <p:cNvSpPr>
            <a:spLocks noGrp="1"/>
          </p:cNvSpPr>
          <p:nvPr>
            <p:ph idx="1"/>
          </p:nvPr>
        </p:nvSpPr>
        <p:spPr>
          <a:xfrm>
            <a:off x="838200" y="944217"/>
            <a:ext cx="7003774" cy="5232746"/>
          </a:xfrm>
        </p:spPr>
        <p:txBody>
          <a:bodyPr/>
          <a:lstStyle/>
          <a:p>
            <a:r>
              <a:rPr lang="en-US" dirty="0"/>
              <a:t>Influenza is caused by the Influenza viruses.</a:t>
            </a:r>
          </a:p>
          <a:p>
            <a:r>
              <a:rPr lang="en-US" dirty="0"/>
              <a:t>Influenza and can be prevented with vaccines that are made up of an inactivated form of the virus. </a:t>
            </a:r>
          </a:p>
          <a:p>
            <a:pPr marL="0" indent="0">
              <a:buNone/>
            </a:pPr>
            <a:endParaRPr lang="en-US" dirty="0"/>
          </a:p>
        </p:txBody>
      </p:sp>
      <p:pic>
        <p:nvPicPr>
          <p:cNvPr id="5" name="Picture 4">
            <a:extLst>
              <a:ext uri="{FF2B5EF4-FFF2-40B4-BE49-F238E27FC236}">
                <a16:creationId xmlns:a16="http://schemas.microsoft.com/office/drawing/2014/main" id="{49B46325-8E3D-483E-A3FF-EE3F7BAE5ED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5164" y="2802835"/>
            <a:ext cx="5865704" cy="3903559"/>
          </a:xfrm>
          <a:prstGeom prst="rect">
            <a:avLst/>
          </a:prstGeom>
        </p:spPr>
      </p:pic>
      <p:pic>
        <p:nvPicPr>
          <p:cNvPr id="9" name="Picture 8">
            <a:extLst>
              <a:ext uri="{FF2B5EF4-FFF2-40B4-BE49-F238E27FC236}">
                <a16:creationId xmlns:a16="http://schemas.microsoft.com/office/drawing/2014/main" id="{C6418CD2-B952-49BA-80A6-D71C10D8B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832" y="1296194"/>
            <a:ext cx="4867275" cy="5410200"/>
          </a:xfrm>
          <a:prstGeom prst="rect">
            <a:avLst/>
          </a:prstGeom>
        </p:spPr>
      </p:pic>
    </p:spTree>
    <p:extLst>
      <p:ext uri="{BB962C8B-B14F-4D97-AF65-F5344CB8AC3E}">
        <p14:creationId xmlns:p14="http://schemas.microsoft.com/office/powerpoint/2010/main" val="180685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155AC2A-D58E-4614-88FD-022BB75FBBB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385" b="-3"/>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C68AA7CD-1CB8-468A-BB5D-803DD729D8D8}"/>
              </a:ext>
            </a:extLst>
          </p:cNvPr>
          <p:cNvSpPr>
            <a:spLocks noGrp="1"/>
          </p:cNvSpPr>
          <p:nvPr>
            <p:ph type="title"/>
          </p:nvPr>
        </p:nvSpPr>
        <p:spPr>
          <a:xfrm>
            <a:off x="648929" y="629266"/>
            <a:ext cx="3667039" cy="1676603"/>
          </a:xfrm>
        </p:spPr>
        <p:txBody>
          <a:bodyPr>
            <a:normAutofit/>
          </a:bodyPr>
          <a:lstStyle/>
          <a:p>
            <a:r>
              <a:rPr lang="en-US" sz="3300" b="1">
                <a:solidFill>
                  <a:schemeClr val="bg1"/>
                </a:solidFill>
              </a:rPr>
              <a:t>Bacterial</a:t>
            </a:r>
            <a:r>
              <a:rPr lang="en-US" sz="3300">
                <a:solidFill>
                  <a:schemeClr val="bg1"/>
                </a:solidFill>
              </a:rPr>
              <a:t> </a:t>
            </a:r>
            <a:r>
              <a:rPr lang="en-US" sz="3300" b="1">
                <a:solidFill>
                  <a:schemeClr val="bg1"/>
                </a:solidFill>
              </a:rPr>
              <a:t>pneumonia</a:t>
            </a:r>
          </a:p>
        </p:txBody>
      </p:sp>
      <p:sp>
        <p:nvSpPr>
          <p:cNvPr id="3" name="Content Placeholder 2">
            <a:extLst>
              <a:ext uri="{FF2B5EF4-FFF2-40B4-BE49-F238E27FC236}">
                <a16:creationId xmlns:a16="http://schemas.microsoft.com/office/drawing/2014/main" id="{5BD0C74F-8654-4DEA-A1B2-F58F74C0DDB6}"/>
              </a:ext>
            </a:extLst>
          </p:cNvPr>
          <p:cNvSpPr>
            <a:spLocks noGrp="1"/>
          </p:cNvSpPr>
          <p:nvPr>
            <p:ph idx="1"/>
          </p:nvPr>
        </p:nvSpPr>
        <p:spPr>
          <a:xfrm>
            <a:off x="648931" y="2438401"/>
            <a:ext cx="3667036" cy="3779520"/>
          </a:xfrm>
        </p:spPr>
        <p:txBody>
          <a:bodyPr>
            <a:normAutofit fontScale="92500" lnSpcReduction="10000"/>
          </a:bodyPr>
          <a:lstStyle/>
          <a:p>
            <a:r>
              <a:rPr lang="en-US" b="1" dirty="0">
                <a:solidFill>
                  <a:schemeClr val="bg1"/>
                </a:solidFill>
              </a:rPr>
              <a:t>Bacterial</a:t>
            </a:r>
            <a:r>
              <a:rPr lang="en-US" dirty="0">
                <a:solidFill>
                  <a:schemeClr val="bg1"/>
                </a:solidFill>
              </a:rPr>
              <a:t> </a:t>
            </a:r>
            <a:r>
              <a:rPr lang="en-US" b="1" dirty="0">
                <a:solidFill>
                  <a:schemeClr val="bg1"/>
                </a:solidFill>
              </a:rPr>
              <a:t>pneumonia</a:t>
            </a:r>
            <a:r>
              <a:rPr lang="en-US" dirty="0">
                <a:solidFill>
                  <a:schemeClr val="bg1"/>
                </a:solidFill>
              </a:rPr>
              <a:t> results from infections that cause inflammation and fluid accumulation in the alveoli of the lungs. </a:t>
            </a:r>
          </a:p>
          <a:p>
            <a:r>
              <a:rPr lang="en-US" dirty="0">
                <a:solidFill>
                  <a:schemeClr val="bg1"/>
                </a:solidFill>
              </a:rPr>
              <a:t>It is most commonly caused by </a:t>
            </a:r>
            <a:r>
              <a:rPr lang="en-US" i="1" dirty="0">
                <a:solidFill>
                  <a:schemeClr val="bg1"/>
                </a:solidFill>
              </a:rPr>
              <a:t>S. pneumoniae</a:t>
            </a:r>
            <a:r>
              <a:rPr lang="en-US" dirty="0">
                <a:solidFill>
                  <a:schemeClr val="bg1"/>
                </a:solidFill>
              </a:rPr>
              <a:t> or </a:t>
            </a:r>
            <a:r>
              <a:rPr lang="en-US" i="1" dirty="0">
                <a:solidFill>
                  <a:schemeClr val="bg1"/>
                </a:solidFill>
              </a:rPr>
              <a:t>H. influenzae</a:t>
            </a:r>
            <a:r>
              <a:rPr lang="en-US" dirty="0">
                <a:solidFill>
                  <a:schemeClr val="bg1"/>
                </a:solidFill>
              </a:rPr>
              <a:t>. </a:t>
            </a:r>
          </a:p>
        </p:txBody>
      </p:sp>
      <p:sp>
        <p:nvSpPr>
          <p:cNvPr id="6" name="TextBox 5">
            <a:extLst>
              <a:ext uri="{FF2B5EF4-FFF2-40B4-BE49-F238E27FC236}">
                <a16:creationId xmlns:a16="http://schemas.microsoft.com/office/drawing/2014/main" id="{47467D80-3DC6-4C51-9A15-F7D3F01A9CF6}"/>
              </a:ext>
            </a:extLst>
          </p:cNvPr>
          <p:cNvSpPr txBox="1"/>
          <p:nvPr/>
        </p:nvSpPr>
        <p:spPr>
          <a:xfrm>
            <a:off x="9245296" y="601786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commons.wikimedia.org/wiki/File:Blausen_0994_Pneumonia.pn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E030DE-5FF8-4AA7-B964-F5749D29237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897" r="11165"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6B30CEC3-6389-46FF-B1A2-6AB10E9F080E}"/>
              </a:ext>
            </a:extLst>
          </p:cNvPr>
          <p:cNvSpPr>
            <a:spLocks noGrp="1"/>
          </p:cNvSpPr>
          <p:nvPr>
            <p:ph type="title"/>
          </p:nvPr>
        </p:nvSpPr>
        <p:spPr>
          <a:xfrm>
            <a:off x="655320" y="365125"/>
            <a:ext cx="5120114" cy="1692794"/>
          </a:xfrm>
        </p:spPr>
        <p:txBody>
          <a:bodyPr>
            <a:normAutofit/>
          </a:bodyPr>
          <a:lstStyle/>
          <a:p>
            <a:r>
              <a:rPr lang="en-US" b="1"/>
              <a:t>Tuberculosis</a:t>
            </a:r>
            <a:r>
              <a:rPr lang="en-US"/>
              <a:t> (TB)</a:t>
            </a:r>
          </a:p>
        </p:txBody>
      </p:sp>
      <p:sp>
        <p:nvSpPr>
          <p:cNvPr id="3" name="Content Placeholder 2">
            <a:extLst>
              <a:ext uri="{FF2B5EF4-FFF2-40B4-BE49-F238E27FC236}">
                <a16:creationId xmlns:a16="http://schemas.microsoft.com/office/drawing/2014/main" id="{674D5136-0609-4D2E-A059-117C63A5EE60}"/>
              </a:ext>
            </a:extLst>
          </p:cNvPr>
          <p:cNvSpPr>
            <a:spLocks noGrp="1"/>
          </p:cNvSpPr>
          <p:nvPr>
            <p:ph idx="1"/>
          </p:nvPr>
        </p:nvSpPr>
        <p:spPr>
          <a:xfrm>
            <a:off x="655321" y="2575033"/>
            <a:ext cx="5440679" cy="4082905"/>
          </a:xfrm>
        </p:spPr>
        <p:txBody>
          <a:bodyPr>
            <a:normAutofit lnSpcReduction="10000"/>
          </a:bodyPr>
          <a:lstStyle/>
          <a:p>
            <a:r>
              <a:rPr lang="en-US" sz="3200" b="1" dirty="0"/>
              <a:t>Tuberculosis</a:t>
            </a:r>
            <a:r>
              <a:rPr lang="en-US" sz="3200" dirty="0"/>
              <a:t> (TB) is caused by </a:t>
            </a:r>
            <a:r>
              <a:rPr lang="en-US" sz="3200" i="1" dirty="0"/>
              <a:t>Mycobacterium tuberculosis</a:t>
            </a:r>
            <a:r>
              <a:rPr lang="en-US" sz="3200" dirty="0"/>
              <a:t>. </a:t>
            </a:r>
          </a:p>
          <a:p>
            <a:r>
              <a:rPr lang="en-US" sz="3200" dirty="0"/>
              <a:t>Infection leads to the production of protective </a:t>
            </a:r>
            <a:r>
              <a:rPr lang="en-US" sz="3200" b="1" dirty="0"/>
              <a:t>tubercles</a:t>
            </a:r>
            <a:r>
              <a:rPr lang="en-US" sz="3200" dirty="0"/>
              <a:t> in the alveoli and calcified </a:t>
            </a:r>
            <a:r>
              <a:rPr lang="en-US" sz="3200" b="1" dirty="0" err="1"/>
              <a:t>Ghon</a:t>
            </a:r>
            <a:r>
              <a:rPr lang="en-US" sz="3200" b="1" dirty="0"/>
              <a:t> complexes</a:t>
            </a:r>
            <a:r>
              <a:rPr lang="en-US" sz="3200" dirty="0"/>
              <a:t> that can harbor the bacteria for a long time. </a:t>
            </a:r>
          </a:p>
          <a:p>
            <a:pPr marL="0" indent="0">
              <a:buNone/>
            </a:pPr>
            <a:endParaRPr lang="en-US" sz="3200" dirty="0"/>
          </a:p>
        </p:txBody>
      </p:sp>
      <p:sp>
        <p:nvSpPr>
          <p:cNvPr id="10" name="TextBox 9">
            <a:extLst>
              <a:ext uri="{FF2B5EF4-FFF2-40B4-BE49-F238E27FC236}">
                <a16:creationId xmlns:a16="http://schemas.microsoft.com/office/drawing/2014/main" id="{F1E4301E-4E85-44A1-967A-B76D74477402}"/>
              </a:ext>
            </a:extLst>
          </p:cNvPr>
          <p:cNvSpPr txBox="1"/>
          <p:nvPr/>
        </p:nvSpPr>
        <p:spPr>
          <a:xfrm>
            <a:off x="10005183" y="6657945"/>
            <a:ext cx="218681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www.flickr.com/photos/niaid/5149398656/"/>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2.0/"/>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592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38ABA-25B9-4C1C-9FBD-0CE832A3A5F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293"/>
          <a:stretch/>
        </p:blipFill>
        <p:spPr>
          <a:xfrm>
            <a:off x="20" y="10"/>
            <a:ext cx="4639713" cy="6857990"/>
          </a:xfrm>
          <a:prstGeom prst="rect">
            <a:avLst/>
          </a:prstGeom>
        </p:spPr>
      </p:pic>
      <p:sp>
        <p:nvSpPr>
          <p:cNvPr id="11" name="Rectangle 10">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7F89FF-B969-4743-A587-E25BAE64FD17}"/>
              </a:ext>
            </a:extLst>
          </p:cNvPr>
          <p:cNvSpPr>
            <a:spLocks noGrp="1"/>
          </p:cNvSpPr>
          <p:nvPr>
            <p:ph type="title"/>
          </p:nvPr>
        </p:nvSpPr>
        <p:spPr>
          <a:xfrm>
            <a:off x="5069940" y="365124"/>
            <a:ext cx="6172200" cy="1828800"/>
          </a:xfrm>
        </p:spPr>
        <p:txBody>
          <a:bodyPr>
            <a:normAutofit/>
          </a:bodyPr>
          <a:lstStyle/>
          <a:p>
            <a:r>
              <a:rPr lang="en-US" b="1">
                <a:solidFill>
                  <a:schemeClr val="bg1"/>
                </a:solidFill>
              </a:rPr>
              <a:t>Pertussis (whooping cough)</a:t>
            </a:r>
            <a:r>
              <a:rPr lang="en-US">
                <a:solidFill>
                  <a:schemeClr val="bg1"/>
                </a:solidFill>
              </a:rPr>
              <a:t> </a:t>
            </a:r>
          </a:p>
        </p:txBody>
      </p:sp>
      <p:sp>
        <p:nvSpPr>
          <p:cNvPr id="3" name="Content Placeholder 2">
            <a:extLst>
              <a:ext uri="{FF2B5EF4-FFF2-40B4-BE49-F238E27FC236}">
                <a16:creationId xmlns:a16="http://schemas.microsoft.com/office/drawing/2014/main" id="{82660361-1100-4169-B464-39485ED93A5C}"/>
              </a:ext>
            </a:extLst>
          </p:cNvPr>
          <p:cNvSpPr>
            <a:spLocks noGrp="1"/>
          </p:cNvSpPr>
          <p:nvPr>
            <p:ph idx="1"/>
          </p:nvPr>
        </p:nvSpPr>
        <p:spPr>
          <a:xfrm>
            <a:off x="5069940" y="2322576"/>
            <a:ext cx="6172200" cy="3858768"/>
          </a:xfrm>
        </p:spPr>
        <p:txBody>
          <a:bodyPr>
            <a:normAutofit/>
          </a:bodyPr>
          <a:lstStyle/>
          <a:p>
            <a:r>
              <a:rPr lang="en-US" sz="2400" b="1">
                <a:solidFill>
                  <a:schemeClr val="bg1"/>
                </a:solidFill>
              </a:rPr>
              <a:t>Pertussis (whooping cough)</a:t>
            </a:r>
            <a:r>
              <a:rPr lang="en-US" sz="2400">
                <a:solidFill>
                  <a:schemeClr val="bg1"/>
                </a:solidFill>
              </a:rPr>
              <a:t> is caused by </a:t>
            </a:r>
            <a:r>
              <a:rPr lang="en-US" sz="2400" i="1">
                <a:solidFill>
                  <a:schemeClr val="bg1"/>
                </a:solidFill>
              </a:rPr>
              <a:t>Bordetella pertussis</a:t>
            </a:r>
            <a:r>
              <a:rPr lang="en-US" sz="2400">
                <a:solidFill>
                  <a:schemeClr val="bg1"/>
                </a:solidFill>
              </a:rPr>
              <a:t>. Mucus accumulation in the lungs leads to prolonged severe coughing episodes (whooping cough) that facilitate transmission. Despite an available vaccine, outbreaks are still common.</a:t>
            </a:r>
          </a:p>
          <a:p>
            <a:endParaRPr lang="en-US" sz="2400">
              <a:solidFill>
                <a:schemeClr val="bg1"/>
              </a:solidFill>
            </a:endParaRPr>
          </a:p>
        </p:txBody>
      </p:sp>
    </p:spTree>
    <p:extLst>
      <p:ext uri="{BB962C8B-B14F-4D97-AF65-F5344CB8AC3E}">
        <p14:creationId xmlns:p14="http://schemas.microsoft.com/office/powerpoint/2010/main" val="33618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picture containing indoor, table, sitting, remote&#10;&#10;Description generated with very high confidence">
            <a:extLst>
              <a:ext uri="{FF2B5EF4-FFF2-40B4-BE49-F238E27FC236}">
                <a16:creationId xmlns:a16="http://schemas.microsoft.com/office/drawing/2014/main" id="{606C4283-429D-4CD7-A6B7-4EDF9459FA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71" r="2008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6DA68AD8-3849-427C-9E0A-88D754511C56}"/>
              </a:ext>
            </a:extLst>
          </p:cNvPr>
          <p:cNvSpPr>
            <a:spLocks noGrp="1"/>
          </p:cNvSpPr>
          <p:nvPr>
            <p:ph type="title"/>
          </p:nvPr>
        </p:nvSpPr>
        <p:spPr>
          <a:xfrm>
            <a:off x="655320" y="365125"/>
            <a:ext cx="5120114" cy="1692794"/>
          </a:xfrm>
        </p:spPr>
        <p:txBody>
          <a:bodyPr>
            <a:normAutofit/>
          </a:bodyPr>
          <a:lstStyle/>
          <a:p>
            <a:r>
              <a:rPr lang="en-US" b="1" dirty="0"/>
              <a:t>Legionnaires disease</a:t>
            </a:r>
            <a:endParaRPr lang="en-US" dirty="0"/>
          </a:p>
        </p:txBody>
      </p:sp>
      <p:sp>
        <p:nvSpPr>
          <p:cNvPr id="3" name="Content Placeholder 2">
            <a:extLst>
              <a:ext uri="{FF2B5EF4-FFF2-40B4-BE49-F238E27FC236}">
                <a16:creationId xmlns:a16="http://schemas.microsoft.com/office/drawing/2014/main" id="{96F28DAD-8EE1-4F11-B07F-AFF783F07C33}"/>
              </a:ext>
            </a:extLst>
          </p:cNvPr>
          <p:cNvSpPr>
            <a:spLocks noGrp="1"/>
          </p:cNvSpPr>
          <p:nvPr>
            <p:ph idx="1"/>
          </p:nvPr>
        </p:nvSpPr>
        <p:spPr>
          <a:xfrm>
            <a:off x="655321" y="2575034"/>
            <a:ext cx="5120113" cy="3462228"/>
          </a:xfrm>
        </p:spPr>
        <p:txBody>
          <a:bodyPr>
            <a:normAutofit fontScale="92500"/>
          </a:bodyPr>
          <a:lstStyle/>
          <a:p>
            <a:r>
              <a:rPr lang="en-US" b="1" dirty="0"/>
              <a:t>Legionnaires disease</a:t>
            </a:r>
            <a:r>
              <a:rPr lang="en-US" dirty="0"/>
              <a:t> is caused by infection from environmental reservoirs of the </a:t>
            </a:r>
            <a:r>
              <a:rPr lang="en-US" i="1" dirty="0"/>
              <a:t>Legionella pneumophila</a:t>
            </a:r>
            <a:r>
              <a:rPr lang="en-US" dirty="0"/>
              <a:t> bacterium. </a:t>
            </a:r>
          </a:p>
          <a:p>
            <a:r>
              <a:rPr lang="en-US" dirty="0"/>
              <a:t>The bacterium is endocytic within macrophages and infection can lead to pneumonia, particularly among immunocompromised individuals.</a:t>
            </a:r>
          </a:p>
          <a:p>
            <a:endParaRPr lang="en-US" dirty="0"/>
          </a:p>
        </p:txBody>
      </p:sp>
      <p:sp>
        <p:nvSpPr>
          <p:cNvPr id="6" name="TextBox 5">
            <a:extLst>
              <a:ext uri="{FF2B5EF4-FFF2-40B4-BE49-F238E27FC236}">
                <a16:creationId xmlns:a16="http://schemas.microsoft.com/office/drawing/2014/main" id="{7A91E0CF-B480-4944-B088-C0AFE85CE7E7}"/>
              </a:ext>
            </a:extLst>
          </p:cNvPr>
          <p:cNvSpPr txBox="1"/>
          <p:nvPr/>
        </p:nvSpPr>
        <p:spPr>
          <a:xfrm>
            <a:off x="9872134"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3" tooltip="http://environmentalsciences.jacobspublishers.com/"/>
              </a:rPr>
              <a:t>This Photo</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 by </a:t>
            </a:r>
            <a:r>
              <a:rPr kumimoji="0" lang="en-US" sz="700" b="0" i="0" u="none" strike="noStrike" kern="1200" cap="none" spc="0" normalizeH="0" baseline="0" noProof="0" dirty="0" err="1">
                <a:ln>
                  <a:noFill/>
                </a:ln>
                <a:solidFill>
                  <a:srgbClr val="FFFFFF"/>
                </a:solidFill>
                <a:effectLst/>
                <a:uLnTx/>
                <a:uFillTx/>
                <a:latin typeface="Calibri" panose="020F0502020204030204"/>
                <a:ea typeface="+mn-ea"/>
                <a:cs typeface="+mn-cs"/>
              </a:rPr>
              <a:t>Unknon</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 Author is licensed under </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4" tooltip="https://creativecommons.org/licenses/by-nc/4.0/"/>
              </a:rPr>
              <a:t>CC BY-NC</a:t>
            </a:r>
            <a:endPar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872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4918-DDDB-4483-A7E3-7ECD9713A851}"/>
              </a:ext>
            </a:extLst>
          </p:cNvPr>
          <p:cNvSpPr>
            <a:spLocks noGrp="1"/>
          </p:cNvSpPr>
          <p:nvPr>
            <p:ph type="title"/>
          </p:nvPr>
        </p:nvSpPr>
        <p:spPr/>
        <p:txBody>
          <a:bodyPr>
            <a:normAutofit/>
          </a:bodyPr>
          <a:lstStyle/>
          <a:p>
            <a:r>
              <a:rPr lang="en-US" dirty="0"/>
              <a:t>Respiratory Mycoses</a:t>
            </a:r>
          </a:p>
        </p:txBody>
      </p:sp>
      <p:sp>
        <p:nvSpPr>
          <p:cNvPr id="3" name="Content Placeholder 2">
            <a:extLst>
              <a:ext uri="{FF2B5EF4-FFF2-40B4-BE49-F238E27FC236}">
                <a16:creationId xmlns:a16="http://schemas.microsoft.com/office/drawing/2014/main" id="{E12DA0BD-B867-4C21-9527-26ED1F2D1740}"/>
              </a:ext>
            </a:extLst>
          </p:cNvPr>
          <p:cNvSpPr>
            <a:spLocks noGrp="1"/>
          </p:cNvSpPr>
          <p:nvPr>
            <p:ph idx="1"/>
          </p:nvPr>
        </p:nvSpPr>
        <p:spPr/>
        <p:txBody>
          <a:bodyPr/>
          <a:lstStyle/>
          <a:p>
            <a:r>
              <a:rPr lang="en-US" dirty="0"/>
              <a:t>Fungal pathogens are easy to kill in healthy individuals. </a:t>
            </a:r>
          </a:p>
          <a:p>
            <a:r>
              <a:rPr lang="en-US" dirty="0"/>
              <a:t>However, on rare occasions or in immunocompromised patients, the inhalation of fungal spores can cause disease. </a:t>
            </a:r>
          </a:p>
        </p:txBody>
      </p:sp>
      <p:pic>
        <p:nvPicPr>
          <p:cNvPr id="7" name="Picture 6">
            <a:extLst>
              <a:ext uri="{FF2B5EF4-FFF2-40B4-BE49-F238E27FC236}">
                <a16:creationId xmlns:a16="http://schemas.microsoft.com/office/drawing/2014/main" id="{457A54D6-68D0-4919-88CC-1383005EC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926" y="3429000"/>
            <a:ext cx="5715000" cy="3219450"/>
          </a:xfrm>
          <a:prstGeom prst="rect">
            <a:avLst/>
          </a:prstGeom>
        </p:spPr>
      </p:pic>
    </p:spTree>
    <p:extLst>
      <p:ext uri="{BB962C8B-B14F-4D97-AF65-F5344CB8AC3E}">
        <p14:creationId xmlns:p14="http://schemas.microsoft.com/office/powerpoint/2010/main" val="334308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nimal&#10;&#10;Description generated with very high confidence">
            <a:extLst>
              <a:ext uri="{FF2B5EF4-FFF2-40B4-BE49-F238E27FC236}">
                <a16:creationId xmlns:a16="http://schemas.microsoft.com/office/drawing/2014/main" id="{581CBA86-1048-4204-BA29-D35517E5001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4207"/>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1F6ED489-0C5E-4F43-84E3-1A20E40228DC}"/>
              </a:ext>
            </a:extLst>
          </p:cNvPr>
          <p:cNvSpPr>
            <a:spLocks noGrp="1"/>
          </p:cNvSpPr>
          <p:nvPr>
            <p:ph type="title"/>
          </p:nvPr>
        </p:nvSpPr>
        <p:spPr>
          <a:xfrm>
            <a:off x="648929" y="629266"/>
            <a:ext cx="6586491" cy="1676603"/>
          </a:xfrm>
        </p:spPr>
        <p:txBody>
          <a:bodyPr>
            <a:normAutofit/>
          </a:bodyPr>
          <a:lstStyle/>
          <a:p>
            <a:r>
              <a:rPr lang="en-US" b="1" dirty="0"/>
              <a:t>Aspergillosis</a:t>
            </a:r>
          </a:p>
        </p:txBody>
      </p:sp>
      <p:sp>
        <p:nvSpPr>
          <p:cNvPr id="3" name="Content Placeholder 2">
            <a:extLst>
              <a:ext uri="{FF2B5EF4-FFF2-40B4-BE49-F238E27FC236}">
                <a16:creationId xmlns:a16="http://schemas.microsoft.com/office/drawing/2014/main" id="{D3E1FB3B-C23C-44D4-ADD3-B80856F74141}"/>
              </a:ext>
            </a:extLst>
          </p:cNvPr>
          <p:cNvSpPr>
            <a:spLocks noGrp="1"/>
          </p:cNvSpPr>
          <p:nvPr>
            <p:ph idx="1"/>
          </p:nvPr>
        </p:nvSpPr>
        <p:spPr>
          <a:xfrm>
            <a:off x="648930" y="2438400"/>
            <a:ext cx="6586489" cy="3785419"/>
          </a:xfrm>
        </p:spPr>
        <p:txBody>
          <a:bodyPr>
            <a:normAutofit fontScale="92500" lnSpcReduction="20000"/>
          </a:bodyPr>
          <a:lstStyle/>
          <a:p>
            <a:r>
              <a:rPr lang="en-US" sz="3600" b="1" dirty="0"/>
              <a:t>Aspergillosis</a:t>
            </a:r>
            <a:r>
              <a:rPr lang="en-US" sz="3600" dirty="0"/>
              <a:t>, caused by the common soil fungus </a:t>
            </a:r>
            <a:r>
              <a:rPr lang="en-US" sz="3600" i="1" dirty="0"/>
              <a:t>Aspergillus</a:t>
            </a:r>
            <a:r>
              <a:rPr lang="en-US" sz="3600" dirty="0"/>
              <a:t>, infects immunocompromised people. </a:t>
            </a:r>
          </a:p>
          <a:p>
            <a:r>
              <a:rPr lang="en-US" sz="3600" dirty="0"/>
              <a:t>Hyphal balls may impede lung function and hyphal growth into tissues can cause damage. </a:t>
            </a:r>
          </a:p>
          <a:p>
            <a:r>
              <a:rPr lang="en-US" sz="3600" dirty="0"/>
              <a:t>Disseminated forms can lead to death.</a:t>
            </a:r>
          </a:p>
          <a:p>
            <a:endParaRPr lang="en-US" sz="3600" dirty="0"/>
          </a:p>
        </p:txBody>
      </p:sp>
      <p:sp>
        <p:nvSpPr>
          <p:cNvPr id="6" name="TextBox 5">
            <a:extLst>
              <a:ext uri="{FF2B5EF4-FFF2-40B4-BE49-F238E27FC236}">
                <a16:creationId xmlns:a16="http://schemas.microsoft.com/office/drawing/2014/main" id="{98C40A51-E2C8-4CC4-A856-D7CC5A5FBD1A}"/>
              </a:ext>
            </a:extLst>
          </p:cNvPr>
          <p:cNvSpPr txBox="1"/>
          <p:nvPr/>
        </p:nvSpPr>
        <p:spPr>
          <a:xfrm>
            <a:off x="9884957"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flickr.com/photos/pulmonary_pathology/4864421686/"/>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2.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121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2CE86A1-EC3D-495E-9151-5F54584EC1F7}"/>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cxnSp>
        <p:nvCxnSpPr>
          <p:cNvPr id="18" name="Straight Connector 17">
            <a:extLst>
              <a:ext uri="{FF2B5EF4-FFF2-40B4-BE49-F238E27FC236}">
                <a16:creationId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0A025C5-D681-4615-8817-BE546538F46B}"/>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Other Areas of the Body Should NOT Contain Flora.</a:t>
            </a:r>
          </a:p>
        </p:txBody>
      </p:sp>
      <p:sp>
        <p:nvSpPr>
          <p:cNvPr id="3" name="Content Placeholder 2">
            <a:extLst>
              <a:ext uri="{FF2B5EF4-FFF2-40B4-BE49-F238E27FC236}">
                <a16:creationId xmlns:a16="http://schemas.microsoft.com/office/drawing/2014/main" id="{3614F510-E4E2-4FE1-8DF5-E16142BF24C2}"/>
              </a:ext>
            </a:extLst>
          </p:cNvPr>
          <p:cNvSpPr>
            <a:spLocks noGrp="1"/>
          </p:cNvSpPr>
          <p:nvPr>
            <p:ph idx="1"/>
          </p:nvPr>
        </p:nvSpPr>
        <p:spPr>
          <a:xfrm>
            <a:off x="4989547" y="624469"/>
            <a:ext cx="6897654" cy="5731726"/>
          </a:xfrm>
        </p:spPr>
        <p:txBody>
          <a:bodyPr anchor="ctr">
            <a:normAutofit/>
          </a:bodyPr>
          <a:lstStyle/>
          <a:p>
            <a:pPr marL="0" indent="0">
              <a:buNone/>
            </a:pPr>
            <a:r>
              <a:rPr lang="en-US" sz="3600" b="1" dirty="0">
                <a:solidFill>
                  <a:srgbClr val="FFFFFF"/>
                </a:solidFill>
              </a:rPr>
              <a:t>Anatomical sites in the body including</a:t>
            </a:r>
          </a:p>
          <a:p>
            <a:pPr marL="0" indent="0">
              <a:buNone/>
            </a:pPr>
            <a:endParaRPr lang="en-US" sz="3600" b="1" dirty="0">
              <a:solidFill>
                <a:srgbClr val="FFFFFF"/>
              </a:solidFill>
            </a:endParaRPr>
          </a:p>
          <a:p>
            <a:r>
              <a:rPr lang="en-US" sz="3600" dirty="0">
                <a:solidFill>
                  <a:srgbClr val="FFFFFF"/>
                </a:solidFill>
              </a:rPr>
              <a:t>Organs</a:t>
            </a:r>
          </a:p>
          <a:p>
            <a:r>
              <a:rPr lang="en-US" sz="3600" dirty="0">
                <a:solidFill>
                  <a:srgbClr val="FFFFFF"/>
                </a:solidFill>
              </a:rPr>
              <a:t>Blood</a:t>
            </a:r>
          </a:p>
          <a:p>
            <a:r>
              <a:rPr lang="en-US" sz="3600" dirty="0">
                <a:solidFill>
                  <a:srgbClr val="FFFFFF"/>
                </a:solidFill>
              </a:rPr>
              <a:t>Urine</a:t>
            </a:r>
          </a:p>
          <a:p>
            <a:r>
              <a:rPr lang="en-US" sz="3600" dirty="0">
                <a:solidFill>
                  <a:srgbClr val="FFFFFF"/>
                </a:solidFill>
              </a:rPr>
              <a:t>Lymphatic Fluid</a:t>
            </a:r>
          </a:p>
          <a:p>
            <a:r>
              <a:rPr lang="en-US" sz="3600" dirty="0">
                <a:solidFill>
                  <a:srgbClr val="FFFFFF"/>
                </a:solidFill>
              </a:rPr>
              <a:t>Cerebral Spinal Fluid</a:t>
            </a:r>
          </a:p>
        </p:txBody>
      </p:sp>
      <p:sp>
        <p:nvSpPr>
          <p:cNvPr id="6" name="TextBox 5">
            <a:extLst>
              <a:ext uri="{FF2B5EF4-FFF2-40B4-BE49-F238E27FC236}">
                <a16:creationId xmlns:a16="http://schemas.microsoft.com/office/drawing/2014/main" id="{F51B4BE5-94F9-42D6-9A26-3FD32227A403}"/>
              </a:ext>
            </a:extLst>
          </p:cNvPr>
          <p:cNvSpPr txBox="1"/>
          <p:nvPr/>
        </p:nvSpPr>
        <p:spPr>
          <a:xfrm>
            <a:off x="9884958"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orangesdms.wikispaces.com/Red+Blood+Cells+-+R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4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7DFAA0-D2EA-49AE-9272-75B22D4C58A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65" r="2964" b="-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2B1D4F77-A17C-43D7-B7FA-545148E4E93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594805" y="640263"/>
            <a:ext cx="3759240" cy="1344975"/>
          </a:xfrm>
        </p:spPr>
        <p:txBody>
          <a:bodyPr>
            <a:normAutofit/>
          </a:bodyPr>
          <a:lstStyle/>
          <a:p>
            <a:r>
              <a:rPr lang="en-US" sz="3700"/>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594110" y="2121763"/>
            <a:ext cx="3764826" cy="3773010"/>
          </a:xfrm>
        </p:spPr>
        <p:txBody>
          <a:bodyPr>
            <a:normAutofit fontScale="92500" lnSpcReduction="10000"/>
          </a:bodyPr>
          <a:lstStyle/>
          <a:p>
            <a:r>
              <a:rPr lang="en-US" sz="2400" dirty="0"/>
              <a:t>Diseases Caused by </a:t>
            </a:r>
            <a:r>
              <a:rPr lang="en-US" sz="2400" b="1" dirty="0"/>
              <a:t>Bacterial Pathogens </a:t>
            </a:r>
            <a:r>
              <a:rPr lang="en-US" sz="2400" dirty="0"/>
              <a:t>include:</a:t>
            </a:r>
          </a:p>
          <a:p>
            <a:pPr lvl="1"/>
            <a:r>
              <a:rPr lang="en-US" dirty="0"/>
              <a:t>​Gonorrhea is associated with symptoms of urethritis. If left untreated, it can progress to epididymitis, salpingitis, and pelvic inflammatory disease and enter the bloodstream to infect other sites in the body.</a:t>
            </a:r>
          </a:p>
        </p:txBody>
      </p:sp>
    </p:spTree>
    <p:extLst>
      <p:ext uri="{BB962C8B-B14F-4D97-AF65-F5344CB8AC3E}">
        <p14:creationId xmlns:p14="http://schemas.microsoft.com/office/powerpoint/2010/main" val="165884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indoor, table, bowl&#10;&#10;Description generated with high confidence">
            <a:extLst>
              <a:ext uri="{FF2B5EF4-FFF2-40B4-BE49-F238E27FC236}">
                <a16:creationId xmlns:a16="http://schemas.microsoft.com/office/drawing/2014/main" id="{FF7DFAA0-D2EA-49AE-9272-75B22D4C58A8}"/>
              </a:ext>
            </a:extLst>
          </p:cNvPr>
          <p:cNvPicPr>
            <a:picLocks noChangeAspect="1"/>
          </p:cNvPicPr>
          <p:nvPr/>
        </p:nvPicPr>
        <p:blipFill rotWithShape="1">
          <a:blip r:embed="rId2">
            <a:extLst>
              <a:ext uri="{28A0092B-C50C-407E-A947-70E740481C1C}">
                <a14:useLocalDpi xmlns:a14="http://schemas.microsoft.com/office/drawing/2010/main" val="0"/>
              </a:ext>
            </a:extLst>
          </a:blip>
          <a:srcRect l="14749" r="17597"/>
          <a:stretch/>
        </p:blipFill>
        <p:spPr>
          <a:xfrm>
            <a:off x="20" y="10"/>
            <a:ext cx="4639713" cy="6857990"/>
          </a:xfrm>
          <a:prstGeom prst="rect">
            <a:avLst/>
          </a:prstGeom>
        </p:spPr>
      </p:pic>
      <p:sp>
        <p:nvSpPr>
          <p:cNvPr id="15" name="Rectangle 14">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5069940" y="365124"/>
            <a:ext cx="6172200" cy="1828800"/>
          </a:xfrm>
        </p:spPr>
        <p:txBody>
          <a:bodyPr>
            <a:normAutofit/>
          </a:bodyPr>
          <a:lstStyle/>
          <a:p>
            <a:r>
              <a:rPr lang="en-US">
                <a:solidFill>
                  <a:schemeClr val="bg1"/>
                </a:solidFill>
              </a:rPr>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5069940" y="2322576"/>
            <a:ext cx="6172200" cy="3858768"/>
          </a:xfrm>
        </p:spPr>
        <p:txBody>
          <a:bodyPr>
            <a:normAutofit/>
          </a:bodyPr>
          <a:lstStyle/>
          <a:p>
            <a:r>
              <a:rPr lang="en-US" sz="2400">
                <a:solidFill>
                  <a:schemeClr val="bg1"/>
                </a:solidFill>
              </a:rPr>
              <a:t>Diseases Caused by </a:t>
            </a:r>
            <a:r>
              <a:rPr lang="en-US" sz="2400" b="1">
                <a:solidFill>
                  <a:schemeClr val="bg1"/>
                </a:solidFill>
              </a:rPr>
              <a:t>Bacterial Pathogens </a:t>
            </a:r>
            <a:r>
              <a:rPr lang="en-US" sz="2400">
                <a:solidFill>
                  <a:schemeClr val="bg1"/>
                </a:solidFill>
              </a:rPr>
              <a:t>include:</a:t>
            </a:r>
          </a:p>
          <a:p>
            <a:pPr lvl="1"/>
            <a:r>
              <a:rPr lang="en-US">
                <a:solidFill>
                  <a:schemeClr val="bg1"/>
                </a:solidFill>
              </a:rPr>
              <a:t>​Chlamydia is the most commonly reported STI and is caused by C. trachomatis. Most infections are asymptomatic or involve pain with discharge. Chlamydia can lead to pelvic inflammatory disease or sterility if left untreated. </a:t>
            </a:r>
          </a:p>
          <a:p>
            <a:pPr lvl="1"/>
            <a:r>
              <a:rPr lang="en-US">
                <a:solidFill>
                  <a:schemeClr val="bg1"/>
                </a:solidFill>
              </a:rPr>
              <a:t>Syphilis is caused by T. pallidum which is associated with a painless hard chancre lesion on genitalia. </a:t>
            </a:r>
          </a:p>
        </p:txBody>
      </p:sp>
    </p:spTree>
    <p:extLst>
      <p:ext uri="{BB962C8B-B14F-4D97-AF65-F5344CB8AC3E}">
        <p14:creationId xmlns:p14="http://schemas.microsoft.com/office/powerpoint/2010/main" val="29262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0" y="1"/>
            <a:ext cx="12192000" cy="526774"/>
          </a:xfrm>
          <a:solidFill>
            <a:schemeClr val="accent1">
              <a:lumMod val="40000"/>
              <a:lumOff val="60000"/>
            </a:schemeClr>
          </a:solidFill>
        </p:spPr>
        <p:txBody>
          <a:bodyPr>
            <a:normAutofit fontScale="90000"/>
          </a:bodyPr>
          <a:lstStyle/>
          <a:p>
            <a:pPr algn="ctr"/>
            <a:r>
              <a:rPr lang="en-US" dirty="0"/>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0" y="526775"/>
            <a:ext cx="12192000" cy="1273314"/>
          </a:xfrm>
        </p:spPr>
        <p:txBody>
          <a:bodyPr>
            <a:normAutofit fontScale="92500" lnSpcReduction="10000"/>
          </a:bodyPr>
          <a:lstStyle/>
          <a:p>
            <a:r>
              <a:rPr lang="en-US" sz="3200" dirty="0"/>
              <a:t>Diseases Caused by </a:t>
            </a:r>
            <a:r>
              <a:rPr lang="en-US" sz="3200" b="1" dirty="0"/>
              <a:t>Bacterial Pathogens </a:t>
            </a:r>
            <a:r>
              <a:rPr lang="en-US" sz="3200" dirty="0"/>
              <a:t>include:</a:t>
            </a:r>
          </a:p>
          <a:p>
            <a:pPr lvl="1"/>
            <a:r>
              <a:rPr lang="en-US" sz="3200" dirty="0"/>
              <a:t>Syphilis is caused by T. pallidum which is associated with a painless hard chancre lesion on genitalia. </a:t>
            </a:r>
          </a:p>
        </p:txBody>
      </p:sp>
      <p:pic>
        <p:nvPicPr>
          <p:cNvPr id="5" name="Picture 4">
            <a:extLst>
              <a:ext uri="{FF2B5EF4-FFF2-40B4-BE49-F238E27FC236}">
                <a16:creationId xmlns:a16="http://schemas.microsoft.com/office/drawing/2014/main" id="{55B57C76-3EBC-4B4E-8792-B3E156C6AB0D}"/>
              </a:ext>
            </a:extLst>
          </p:cNvPr>
          <p:cNvPicPr>
            <a:picLocks noChangeAspect="1"/>
          </p:cNvPicPr>
          <p:nvPr/>
        </p:nvPicPr>
        <p:blipFill>
          <a:blip r:embed="rId2"/>
          <a:stretch>
            <a:fillRect/>
          </a:stretch>
        </p:blipFill>
        <p:spPr>
          <a:xfrm>
            <a:off x="1606730" y="1800089"/>
            <a:ext cx="8978540" cy="5057911"/>
          </a:xfrm>
          <a:prstGeom prst="rect">
            <a:avLst/>
          </a:prstGeom>
        </p:spPr>
      </p:pic>
    </p:spTree>
    <p:extLst>
      <p:ext uri="{BB962C8B-B14F-4D97-AF65-F5344CB8AC3E}">
        <p14:creationId xmlns:p14="http://schemas.microsoft.com/office/powerpoint/2010/main" val="263355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flower&#10;&#10;Description generated with high confidence">
            <a:extLst>
              <a:ext uri="{FF2B5EF4-FFF2-40B4-BE49-F238E27FC236}">
                <a16:creationId xmlns:a16="http://schemas.microsoft.com/office/drawing/2014/main" id="{5DFD30CF-6FF0-402C-AE15-08EDCAB077E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114" r="5919"/>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648929" y="629266"/>
            <a:ext cx="5127031" cy="1676603"/>
          </a:xfrm>
        </p:spPr>
        <p:txBody>
          <a:bodyPr>
            <a:normAutofit/>
          </a:bodyPr>
          <a:lstStyle/>
          <a:p>
            <a:r>
              <a:rPr lang="en-US" dirty="0"/>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648930" y="2438400"/>
            <a:ext cx="5127029" cy="3785419"/>
          </a:xfrm>
        </p:spPr>
        <p:txBody>
          <a:bodyPr>
            <a:normAutofit fontScale="92500" lnSpcReduction="10000"/>
          </a:bodyPr>
          <a:lstStyle/>
          <a:p>
            <a:r>
              <a:rPr lang="en-US" sz="3600" dirty="0"/>
              <a:t>Diseases Caused by </a:t>
            </a:r>
            <a:r>
              <a:rPr lang="en-US" sz="3600" b="1" dirty="0"/>
              <a:t>Viral Pathogens</a:t>
            </a:r>
          </a:p>
          <a:p>
            <a:pPr lvl="1"/>
            <a:r>
              <a:rPr lang="en-US" sz="3600" b="1" dirty="0"/>
              <a:t>Genital herpes </a:t>
            </a:r>
            <a:r>
              <a:rPr lang="en-US" sz="3600" dirty="0"/>
              <a:t>is usually caused by HSV-2 (although HSV-1 can also be responsible) and may cause the development of infectious, potentially recurrent vesicles</a:t>
            </a:r>
          </a:p>
          <a:p>
            <a:pPr marL="0" indent="0">
              <a:buNone/>
            </a:pPr>
            <a:endParaRPr lang="en-US" sz="3600" dirty="0"/>
          </a:p>
        </p:txBody>
      </p:sp>
    </p:spTree>
    <p:extLst>
      <p:ext uri="{BB962C8B-B14F-4D97-AF65-F5344CB8AC3E}">
        <p14:creationId xmlns:p14="http://schemas.microsoft.com/office/powerpoint/2010/main" val="248262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FD30CF-6FF0-402C-AE15-08EDCAB077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69510" y="10"/>
            <a:ext cx="5943591" cy="6857990"/>
          </a:xfrm>
          <a:prstGeom prst="rect">
            <a:avLst/>
          </a:prstGeom>
          <a:effectLst/>
        </p:spPr>
      </p:pic>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648929" y="629266"/>
            <a:ext cx="5127031" cy="1676603"/>
          </a:xfrm>
        </p:spPr>
        <p:txBody>
          <a:bodyPr>
            <a:normAutofit/>
          </a:bodyPr>
          <a:lstStyle/>
          <a:p>
            <a:r>
              <a:rPr lang="en-US" dirty="0"/>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648930" y="2438400"/>
            <a:ext cx="5127029" cy="3785419"/>
          </a:xfrm>
        </p:spPr>
        <p:txBody>
          <a:bodyPr>
            <a:normAutofit fontScale="85000" lnSpcReduction="20000"/>
          </a:bodyPr>
          <a:lstStyle/>
          <a:p>
            <a:r>
              <a:rPr lang="en-US" sz="3600" dirty="0"/>
              <a:t>Diseases Caused by </a:t>
            </a:r>
            <a:r>
              <a:rPr lang="en-US" sz="3600" b="1" dirty="0"/>
              <a:t>Viral Pathogens</a:t>
            </a:r>
          </a:p>
          <a:p>
            <a:pPr lvl="1"/>
            <a:r>
              <a:rPr lang="en-US" sz="3600" b="1" dirty="0"/>
              <a:t>Human papillomaviruses (HPV) </a:t>
            </a:r>
            <a:r>
              <a:rPr lang="en-US" sz="3600" dirty="0"/>
              <a:t>are the most common sexually transmitted viruses and include strains that cause genital warts as well as strains that cause cervical cancer.</a:t>
            </a:r>
          </a:p>
          <a:p>
            <a:pPr marL="0" indent="0">
              <a:buNone/>
            </a:pPr>
            <a:endParaRPr lang="en-US" sz="3600" dirty="0"/>
          </a:p>
        </p:txBody>
      </p:sp>
      <p:sp>
        <p:nvSpPr>
          <p:cNvPr id="4" name="TextBox 3">
            <a:extLst>
              <a:ext uri="{FF2B5EF4-FFF2-40B4-BE49-F238E27FC236}">
                <a16:creationId xmlns:a16="http://schemas.microsoft.com/office/drawing/2014/main" id="{A1247633-49CD-4D06-B973-34D7AA327B74}"/>
              </a:ext>
            </a:extLst>
          </p:cNvPr>
          <p:cNvSpPr txBox="1"/>
          <p:nvPr/>
        </p:nvSpPr>
        <p:spPr>
          <a:xfrm>
            <a:off x="6169510" y="6858000"/>
            <a:ext cx="594359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ped203health3.wikispaces.com/Sexually+Transmitted+Disease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106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A8A0E8-2DA3-4759-B436-4E540352BE0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76" r="-2" b="-2"/>
          <a:stretch/>
        </p:blipFill>
        <p:spPr>
          <a:xfrm>
            <a:off x="7552266" y="10"/>
            <a:ext cx="4639733" cy="6857990"/>
          </a:xfrm>
          <a:prstGeom prst="rect">
            <a:avLst/>
          </a:prstGeom>
        </p:spPr>
      </p:pic>
      <p:sp>
        <p:nvSpPr>
          <p:cNvPr id="15" name="Rectangle 10">
            <a:extLst>
              <a:ext uri="{FF2B5EF4-FFF2-40B4-BE49-F238E27FC236}">
                <a16:creationId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38200" y="365125"/>
            <a:ext cx="6254496" cy="1828800"/>
          </a:xfrm>
        </p:spPr>
        <p:txBody>
          <a:bodyPr>
            <a:normAutofit/>
          </a:bodyPr>
          <a:lstStyle/>
          <a:p>
            <a:r>
              <a:rPr lang="en-US">
                <a:solidFill>
                  <a:schemeClr val="bg1"/>
                </a:solidFill>
              </a:rPr>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838200" y="2322576"/>
            <a:ext cx="6254496" cy="3858768"/>
          </a:xfrm>
        </p:spPr>
        <p:txBody>
          <a:bodyPr>
            <a:normAutofit/>
          </a:bodyPr>
          <a:lstStyle/>
          <a:p>
            <a:r>
              <a:rPr lang="en-US" sz="2400" b="1">
                <a:solidFill>
                  <a:schemeClr val="bg1"/>
                </a:solidFill>
              </a:rPr>
              <a:t>H. pylori -</a:t>
            </a:r>
            <a:endParaRPr lang="en-US" sz="2400">
              <a:solidFill>
                <a:schemeClr val="bg1"/>
              </a:solidFill>
            </a:endParaRPr>
          </a:p>
          <a:p>
            <a:r>
              <a:rPr lang="en-US" sz="2400" b="1">
                <a:solidFill>
                  <a:schemeClr val="bg1"/>
                </a:solidFill>
              </a:rPr>
              <a:t>Hepatitis -</a:t>
            </a:r>
            <a:endParaRPr lang="en-US" sz="2400">
              <a:solidFill>
                <a:schemeClr val="bg1"/>
              </a:solidFill>
            </a:endParaRPr>
          </a:p>
          <a:p>
            <a:r>
              <a:rPr lang="en-US" sz="2400" b="1">
                <a:solidFill>
                  <a:schemeClr val="bg1"/>
                </a:solidFill>
              </a:rPr>
              <a:t>ascariasis -</a:t>
            </a:r>
          </a:p>
          <a:p>
            <a:r>
              <a:rPr lang="en-US" sz="2400" b="1">
                <a:solidFill>
                  <a:schemeClr val="bg1"/>
                </a:solidFill>
              </a:rPr>
              <a:t>hookworm infection </a:t>
            </a:r>
            <a:r>
              <a:rPr lang="en-US" sz="2400">
                <a:solidFill>
                  <a:schemeClr val="bg1"/>
                </a:solidFill>
              </a:rPr>
              <a:t>– </a:t>
            </a:r>
          </a:p>
          <a:p>
            <a:r>
              <a:rPr lang="en-US" sz="2400" b="1">
                <a:solidFill>
                  <a:schemeClr val="bg1"/>
                </a:solidFill>
              </a:rPr>
              <a:t>trichinosis</a:t>
            </a:r>
            <a:r>
              <a:rPr lang="en-US" sz="2400">
                <a:solidFill>
                  <a:schemeClr val="bg1"/>
                </a:solidFill>
              </a:rPr>
              <a:t> -</a:t>
            </a:r>
          </a:p>
        </p:txBody>
      </p:sp>
      <p:sp>
        <p:nvSpPr>
          <p:cNvPr id="6" name="TextBox 5">
            <a:extLst>
              <a:ext uri="{FF2B5EF4-FFF2-40B4-BE49-F238E27FC236}">
                <a16:creationId xmlns:a16="http://schemas.microsoft.com/office/drawing/2014/main" id="{0E441CDD-E0E1-4CFE-BA41-137FD9A63260}"/>
              </a:ext>
            </a:extLst>
          </p:cNvPr>
          <p:cNvSpPr txBox="1"/>
          <p:nvPr/>
        </p:nvSpPr>
        <p:spPr>
          <a:xfrm>
            <a:off x="9884957"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commons.wikimedia.org/wiki/File:Digestive-system-for-kids.pn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53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0576B0-CD8C-4661-95C8-A9F2CE7CD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3324"/>
            <a:ext cx="4724288" cy="6861324"/>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FF60E2B-3919-423C-B1FF-56CDE66811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rawing of a cartoon character&#10;&#10;Description generated with high confidence">
            <a:extLst>
              <a:ext uri="{FF2B5EF4-FFF2-40B4-BE49-F238E27FC236}">
                <a16:creationId xmlns:a16="http://schemas.microsoft.com/office/drawing/2014/main" id="{5D200E60-FF0A-47FB-B9E4-DB41CD57E0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467" y="691838"/>
            <a:ext cx="6274296" cy="5474323"/>
          </a:xfrm>
          <a:prstGeom prst="rect">
            <a:avLst/>
          </a:prstGeom>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222550" y="1122363"/>
            <a:ext cx="3308130" cy="2387600"/>
          </a:xfrm>
        </p:spPr>
        <p:txBody>
          <a:bodyPr vert="horz" lIns="91440" tIns="45720" rIns="91440" bIns="45720" rtlCol="0" anchor="b">
            <a:normAutofit/>
          </a:bodyPr>
          <a:lstStyle/>
          <a:p>
            <a:r>
              <a:rPr lang="en-US" sz="4700" kern="1200">
                <a:solidFill>
                  <a:schemeClr val="bg1"/>
                </a:solidFill>
                <a:latin typeface="+mj-lt"/>
                <a:ea typeface="+mj-ea"/>
                <a:cs typeface="+mj-cs"/>
              </a:rPr>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8222549" y="3602038"/>
            <a:ext cx="3308131" cy="1655762"/>
          </a:xfrm>
        </p:spPr>
        <p:txBody>
          <a:bodyPr vert="horz" lIns="91440" tIns="45720" rIns="91440" bIns="45720" rtlCol="0">
            <a:normAutofit/>
          </a:bodyPr>
          <a:lstStyle/>
          <a:p>
            <a:pPr marL="0" indent="0">
              <a:buNone/>
            </a:pPr>
            <a:r>
              <a:rPr lang="en-US" sz="4000" b="1" kern="1200" dirty="0">
                <a:solidFill>
                  <a:schemeClr val="bg1"/>
                </a:solidFill>
                <a:latin typeface="+mn-lt"/>
                <a:ea typeface="+mn-ea"/>
                <a:cs typeface="+mn-cs"/>
              </a:rPr>
              <a:t>H. pylori </a:t>
            </a:r>
            <a:r>
              <a:rPr lang="en-US" sz="2400" b="1" kern="1200" dirty="0">
                <a:solidFill>
                  <a:schemeClr val="bg1"/>
                </a:solidFill>
                <a:latin typeface="+mn-lt"/>
                <a:ea typeface="+mn-ea"/>
                <a:cs typeface="+mn-cs"/>
              </a:rPr>
              <a:t>= </a:t>
            </a:r>
            <a:r>
              <a:rPr lang="en-US" sz="2400" kern="1200" dirty="0">
                <a:solidFill>
                  <a:schemeClr val="bg1"/>
                </a:solidFill>
                <a:latin typeface="+mn-lt"/>
                <a:ea typeface="+mn-ea"/>
                <a:cs typeface="+mn-cs"/>
              </a:rPr>
              <a:t>associated with peptic ulcers.</a:t>
            </a:r>
          </a:p>
        </p:txBody>
      </p:sp>
    </p:spTree>
    <p:extLst>
      <p:ext uri="{BB962C8B-B14F-4D97-AF65-F5344CB8AC3E}">
        <p14:creationId xmlns:p14="http://schemas.microsoft.com/office/powerpoint/2010/main" val="380908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3AC2C2C-41C5-4A5C-BB2E-7A812408C5A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97286" y="1311965"/>
            <a:ext cx="7394714" cy="5546035"/>
          </a:xfrm>
          <a:prstGeom prst="rect">
            <a:avLst/>
          </a:prstGeom>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9452" y="223457"/>
            <a:ext cx="11996531" cy="724564"/>
          </a:xfrm>
          <a:solidFill>
            <a:schemeClr val="accent5">
              <a:lumMod val="50000"/>
            </a:schemeClr>
          </a:solidFill>
          <a:ln w="76200">
            <a:solidFill>
              <a:schemeClr val="bg1"/>
            </a:solidFill>
          </a:ln>
        </p:spPr>
        <p:txBody>
          <a:bodyPr>
            <a:normAutofit/>
          </a:bodyPr>
          <a:lstStyle/>
          <a:p>
            <a:pPr algn="ctr"/>
            <a:r>
              <a:rPr lang="en-US" dirty="0"/>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405246" y="1311965"/>
            <a:ext cx="3986795" cy="5322578"/>
          </a:xfrm>
          <a:ln w="76200">
            <a:solidFill>
              <a:schemeClr val="bg1"/>
            </a:solidFill>
          </a:ln>
        </p:spPr>
        <p:txBody>
          <a:bodyPr>
            <a:normAutofit/>
          </a:bodyPr>
          <a:lstStyle/>
          <a:p>
            <a:r>
              <a:rPr lang="en-US" sz="3200" b="1" dirty="0"/>
              <a:t>Hepatitis = </a:t>
            </a:r>
            <a:r>
              <a:rPr lang="en-US" sz="3200" dirty="0"/>
              <a:t>caused by the hepatitis viruses A, B, C, D, and E.</a:t>
            </a:r>
          </a:p>
          <a:p>
            <a:pPr marL="0" indent="0">
              <a:buNone/>
            </a:pPr>
            <a:endParaRPr lang="en-US" sz="3200" dirty="0"/>
          </a:p>
          <a:p>
            <a:r>
              <a:rPr lang="en-US" sz="3200" dirty="0"/>
              <a:t>The hepatitis viruses differ in their modes of transmission, treatment, and potential for chronic infection.</a:t>
            </a:r>
          </a:p>
        </p:txBody>
      </p:sp>
    </p:spTree>
    <p:extLst>
      <p:ext uri="{BB962C8B-B14F-4D97-AF65-F5344CB8AC3E}">
        <p14:creationId xmlns:p14="http://schemas.microsoft.com/office/powerpoint/2010/main" val="2998230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orm on the ground&#10;&#10;Description generated with high confidence">
            <a:extLst>
              <a:ext uri="{FF2B5EF4-FFF2-40B4-BE49-F238E27FC236}">
                <a16:creationId xmlns:a16="http://schemas.microsoft.com/office/drawing/2014/main" id="{0A6313DC-80E8-4F92-8576-1D6813D7C5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46631" y="3318513"/>
            <a:ext cx="8858982" cy="3144938"/>
          </a:xfrm>
          <a:prstGeom prst="rect">
            <a:avLst/>
          </a:prstGeom>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33002" y="448253"/>
            <a:ext cx="10520702" cy="1325563"/>
          </a:xfrm>
        </p:spPr>
        <p:txBody>
          <a:bodyPr>
            <a:normAutofit/>
          </a:bodyPr>
          <a:lstStyle/>
          <a:p>
            <a:r>
              <a:rPr lang="en-US" dirty="0"/>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479401" y="1647486"/>
            <a:ext cx="11227904" cy="1582732"/>
          </a:xfrm>
        </p:spPr>
        <p:txBody>
          <a:bodyPr>
            <a:normAutofit/>
          </a:bodyPr>
          <a:lstStyle/>
          <a:p>
            <a:r>
              <a:rPr lang="en-US" sz="2400" b="1" dirty="0"/>
              <a:t>ascariasis </a:t>
            </a:r>
            <a:r>
              <a:rPr lang="en-US" sz="2400" dirty="0"/>
              <a:t>- Ascaris lumbricoides eggs are transmitted through contaminated food or water and hatch in the intestine.   Juvenile larvae travel to the lungs and then to the pharynx, where they are swallowed and returned to the intestines to mature. These nematode roundworms cause ascariasis.</a:t>
            </a:r>
          </a:p>
        </p:txBody>
      </p:sp>
    </p:spTree>
    <p:extLst>
      <p:ext uri="{BB962C8B-B14F-4D97-AF65-F5344CB8AC3E}">
        <p14:creationId xmlns:p14="http://schemas.microsoft.com/office/powerpoint/2010/main" val="2280075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E656FC7-D521-417D-B155-913E1648A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578" y="483410"/>
            <a:ext cx="4935970" cy="3603258"/>
          </a:xfrm>
          <a:prstGeom prst="rect">
            <a:avLst/>
          </a:prstGeom>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33002" y="448253"/>
            <a:ext cx="4508215" cy="1325563"/>
          </a:xfrm>
        </p:spPr>
        <p:txBody>
          <a:bodyPr>
            <a:normAutofit/>
          </a:bodyPr>
          <a:lstStyle/>
          <a:p>
            <a:pPr algn="ctr"/>
            <a:r>
              <a:rPr lang="en-US" dirty="0"/>
              <a:t>Diseases of the </a:t>
            </a:r>
            <a:br>
              <a:rPr lang="en-US" dirty="0"/>
            </a:br>
            <a:r>
              <a:rPr lang="en-US" dirty="0"/>
              <a:t>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6393805" y="4363277"/>
            <a:ext cx="5254856" cy="2276061"/>
          </a:xfrm>
        </p:spPr>
        <p:txBody>
          <a:bodyPr>
            <a:normAutofit/>
          </a:bodyPr>
          <a:lstStyle/>
          <a:p>
            <a:r>
              <a:rPr lang="en-US" sz="2000" b="1" dirty="0"/>
              <a:t>hookworm infection </a:t>
            </a:r>
            <a:r>
              <a:rPr lang="en-US" sz="2000" dirty="0"/>
              <a:t>- </a:t>
            </a:r>
            <a:r>
              <a:rPr lang="en-US" sz="2000" dirty="0" err="1"/>
              <a:t>Necator</a:t>
            </a:r>
            <a:r>
              <a:rPr lang="en-US" sz="2000" dirty="0"/>
              <a:t> </a:t>
            </a:r>
            <a:r>
              <a:rPr lang="en-US" sz="2000" dirty="0" err="1"/>
              <a:t>americanus</a:t>
            </a:r>
            <a:r>
              <a:rPr lang="en-US" sz="2000" dirty="0"/>
              <a:t> and </a:t>
            </a:r>
            <a:r>
              <a:rPr lang="en-US" sz="2000" dirty="0" err="1"/>
              <a:t>Ancylostoma</a:t>
            </a:r>
            <a:r>
              <a:rPr lang="en-US" sz="2000" dirty="0"/>
              <a:t> </a:t>
            </a:r>
            <a:r>
              <a:rPr lang="en-US" sz="2000" dirty="0" err="1"/>
              <a:t>doudenale</a:t>
            </a:r>
            <a:r>
              <a:rPr lang="en-US" sz="2000" dirty="0"/>
              <a:t> cause hookworm infection when larvae penetrate the skin from soil contaminated by dog or cat feces. </a:t>
            </a:r>
          </a:p>
          <a:p>
            <a:r>
              <a:rPr lang="en-US" sz="2000" dirty="0"/>
              <a:t>They travel to the lungs and are then swallowed to mature in the intestines.</a:t>
            </a:r>
          </a:p>
        </p:txBody>
      </p:sp>
      <p:pic>
        <p:nvPicPr>
          <p:cNvPr id="7" name="Picture 6" descr="A picture containing indoor, sitting&#10;&#10;Description generated with very high confidence">
            <a:extLst>
              <a:ext uri="{FF2B5EF4-FFF2-40B4-BE49-F238E27FC236}">
                <a16:creationId xmlns:a16="http://schemas.microsoft.com/office/drawing/2014/main" id="{A0BD0D0B-C021-4E51-92CC-0B8D32117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03" y="2026657"/>
            <a:ext cx="4383090" cy="4383090"/>
          </a:xfrm>
          <a:prstGeom prst="rect">
            <a:avLst/>
          </a:prstGeom>
        </p:spPr>
      </p:pic>
    </p:spTree>
    <p:extLst>
      <p:ext uri="{BB962C8B-B14F-4D97-AF65-F5344CB8AC3E}">
        <p14:creationId xmlns:p14="http://schemas.microsoft.com/office/powerpoint/2010/main" val="3161779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0E1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panose="02000000000000000000" pitchFamily="2" charset="0"/>
              <a:ea typeface="+mn-ea"/>
              <a:cs typeface="+mn-cs"/>
            </a:endParaRPr>
          </a:p>
        </p:txBody>
      </p:sp>
      <p:pic>
        <p:nvPicPr>
          <p:cNvPr id="6" name="Picture 5" descr="A coral in the dark&#10;&#10;Description generated with high confidence">
            <a:extLst>
              <a:ext uri="{FF2B5EF4-FFF2-40B4-BE49-F238E27FC236}">
                <a16:creationId xmlns:a16="http://schemas.microsoft.com/office/drawing/2014/main" id="{FD6CAD47-6836-4E85-942B-581F78AE8ED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20744" y="1508176"/>
            <a:ext cx="4007904" cy="4007904"/>
          </a:xfrm>
          <a:prstGeom prst="rect">
            <a:avLst/>
          </a:prstGeom>
        </p:spPr>
      </p:pic>
      <p:cxnSp>
        <p:nvCxnSpPr>
          <p:cNvPr id="14" name="Straight Connector 13">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6AA7878-5D4A-4C09-A1E4-BE200D988BCB}"/>
              </a:ext>
            </a:extLst>
          </p:cNvPr>
          <p:cNvSpPr>
            <a:spLocks noGrp="1"/>
          </p:cNvSpPr>
          <p:nvPr>
            <p:ph type="title"/>
          </p:nvPr>
        </p:nvSpPr>
        <p:spPr>
          <a:xfrm>
            <a:off x="7129489" y="76516"/>
            <a:ext cx="5062511" cy="1499616"/>
          </a:xfrm>
        </p:spPr>
        <p:txBody>
          <a:bodyPr>
            <a:normAutofit/>
          </a:bodyPr>
          <a:lstStyle/>
          <a:p>
            <a:r>
              <a:rPr lang="en-US" b="1" i="1" dirty="0">
                <a:solidFill>
                  <a:srgbClr val="002060"/>
                </a:solidFill>
                <a:latin typeface="AR CENA" panose="02000000000000000000" pitchFamily="2" charset="0"/>
              </a:rPr>
              <a:t>INFECTIONS</a:t>
            </a:r>
          </a:p>
        </p:txBody>
      </p:sp>
      <p:sp>
        <p:nvSpPr>
          <p:cNvPr id="3" name="Content Placeholder 2">
            <a:extLst>
              <a:ext uri="{FF2B5EF4-FFF2-40B4-BE49-F238E27FC236}">
                <a16:creationId xmlns:a16="http://schemas.microsoft.com/office/drawing/2014/main" id="{4FB20299-9D10-442D-873D-90C74ED473C6}"/>
              </a:ext>
            </a:extLst>
          </p:cNvPr>
          <p:cNvSpPr>
            <a:spLocks noGrp="1"/>
          </p:cNvSpPr>
          <p:nvPr>
            <p:ph idx="1"/>
          </p:nvPr>
        </p:nvSpPr>
        <p:spPr>
          <a:xfrm>
            <a:off x="762000" y="661841"/>
            <a:ext cx="5678673" cy="5534318"/>
          </a:xfrm>
        </p:spPr>
        <p:txBody>
          <a:bodyPr>
            <a:normAutofit/>
          </a:bodyPr>
          <a:lstStyle/>
          <a:p>
            <a:r>
              <a:rPr lang="en-US" sz="3600" dirty="0">
                <a:solidFill>
                  <a:srgbClr val="FFFFFF"/>
                </a:solidFill>
                <a:latin typeface="AR CENA" panose="02000000000000000000" pitchFamily="2" charset="0"/>
              </a:rPr>
              <a:t>The colonization of our body by normal flora (in the “usual areas” they inhabit) is </a:t>
            </a:r>
            <a:r>
              <a:rPr lang="en-US" sz="3600" b="1" dirty="0">
                <a:solidFill>
                  <a:srgbClr val="FFFFFF"/>
                </a:solidFill>
                <a:latin typeface="AR CENA" panose="02000000000000000000" pitchFamily="2" charset="0"/>
              </a:rPr>
              <a:t>NOT </a:t>
            </a:r>
            <a:r>
              <a:rPr lang="en-US" sz="3600" dirty="0">
                <a:solidFill>
                  <a:srgbClr val="FFFFFF"/>
                </a:solidFill>
                <a:latin typeface="AR CENA" panose="02000000000000000000" pitchFamily="2" charset="0"/>
              </a:rPr>
              <a:t>considered an "infection". </a:t>
            </a:r>
          </a:p>
          <a:p>
            <a:endParaRPr lang="en-US" sz="3600" dirty="0">
              <a:solidFill>
                <a:srgbClr val="FFFFFF"/>
              </a:solidFill>
              <a:latin typeface="AR CENA" panose="02000000000000000000" pitchFamily="2" charset="0"/>
            </a:endParaRPr>
          </a:p>
          <a:p>
            <a:r>
              <a:rPr lang="en-US" sz="3600" dirty="0">
                <a:solidFill>
                  <a:srgbClr val="FFFFFF"/>
                </a:solidFill>
                <a:latin typeface="AR CENA" panose="02000000000000000000" pitchFamily="2" charset="0"/>
              </a:rPr>
              <a:t>However, if bacteria that are considered normal flora in one area of the body colonize an area of the body they should NOT be in, THIS </a:t>
            </a:r>
            <a:r>
              <a:rPr lang="en-US" sz="3600" b="1" dirty="0">
                <a:solidFill>
                  <a:srgbClr val="FFFFFF"/>
                </a:solidFill>
                <a:latin typeface="AR CENA" panose="02000000000000000000" pitchFamily="2" charset="0"/>
              </a:rPr>
              <a:t>IS</a:t>
            </a:r>
            <a:r>
              <a:rPr lang="en-US" sz="3600" dirty="0">
                <a:solidFill>
                  <a:srgbClr val="FFFFFF"/>
                </a:solidFill>
                <a:latin typeface="AR CENA" panose="02000000000000000000" pitchFamily="2" charset="0"/>
              </a:rPr>
              <a:t> AN INFECTION!</a:t>
            </a:r>
          </a:p>
          <a:p>
            <a:endParaRPr lang="en-US" sz="3600" dirty="0">
              <a:solidFill>
                <a:srgbClr val="FFFFFF"/>
              </a:solidFill>
              <a:latin typeface="AR CENA" panose="02000000000000000000" pitchFamily="2" charset="0"/>
            </a:endParaRPr>
          </a:p>
          <a:p>
            <a:endParaRPr lang="en-US" sz="3600" dirty="0">
              <a:solidFill>
                <a:srgbClr val="FFFFFF"/>
              </a:solidFill>
              <a:latin typeface="AR CENA" panose="02000000000000000000" pitchFamily="2" charset="0"/>
            </a:endParaRPr>
          </a:p>
          <a:p>
            <a:endParaRPr lang="en-US" sz="3600" dirty="0">
              <a:solidFill>
                <a:srgbClr val="FFFFFF"/>
              </a:solidFill>
              <a:latin typeface="AR CENA" panose="02000000000000000000" pitchFamily="2" charset="0"/>
            </a:endParaRPr>
          </a:p>
        </p:txBody>
      </p:sp>
      <p:sp>
        <p:nvSpPr>
          <p:cNvPr id="7" name="TextBox 6">
            <a:extLst>
              <a:ext uri="{FF2B5EF4-FFF2-40B4-BE49-F238E27FC236}">
                <a16:creationId xmlns:a16="http://schemas.microsoft.com/office/drawing/2014/main" id="{2A81FA1A-8714-458F-B2FD-2D297EC68F2F}"/>
              </a:ext>
            </a:extLst>
          </p:cNvPr>
          <p:cNvSpPr txBox="1"/>
          <p:nvPr/>
        </p:nvSpPr>
        <p:spPr>
          <a:xfrm>
            <a:off x="9086715" y="5316025"/>
            <a:ext cx="214193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hlinkClick r:id="rId3" tooltip="https://www.tools-of-life.at/wissen/gesunder-darm/darm-und-immunsystem/"/>
              </a:rPr>
              <a:t>This Photo</a:t>
            </a: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hlinkClick r:id="rId4"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endParaRPr>
          </a:p>
        </p:txBody>
      </p:sp>
    </p:spTree>
    <p:extLst>
      <p:ext uri="{BB962C8B-B14F-4D97-AF65-F5344CB8AC3E}">
        <p14:creationId xmlns:p14="http://schemas.microsoft.com/office/powerpoint/2010/main" val="1070495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vertebrate, worm, animal, cup&#10;&#10;Description generated with very high confidence">
            <a:extLst>
              <a:ext uri="{FF2B5EF4-FFF2-40B4-BE49-F238E27FC236}">
                <a16:creationId xmlns:a16="http://schemas.microsoft.com/office/drawing/2014/main" id="{746FD190-B032-48AF-96CA-4DC9562D67D6}"/>
              </a:ext>
            </a:extLst>
          </p:cNvPr>
          <p:cNvPicPr>
            <a:picLocks noChangeAspect="1"/>
          </p:cNvPicPr>
          <p:nvPr/>
        </p:nvPicPr>
        <p:blipFill rotWithShape="1">
          <a:blip r:embed="rId2">
            <a:extLst>
              <a:ext uri="{28A0092B-C50C-407E-A947-70E740481C1C}">
                <a14:useLocalDpi xmlns:a14="http://schemas.microsoft.com/office/drawing/2010/main" val="0"/>
              </a:ext>
            </a:extLst>
          </a:blip>
          <a:srcRect r="-2" b="5169"/>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648929" y="629266"/>
            <a:ext cx="3651467" cy="1676603"/>
          </a:xfrm>
        </p:spPr>
        <p:txBody>
          <a:bodyPr>
            <a:normAutofit/>
          </a:bodyPr>
          <a:lstStyle/>
          <a:p>
            <a:r>
              <a:rPr lang="en-US" sz="3700"/>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318052" y="2438400"/>
            <a:ext cx="3982345" cy="3785419"/>
          </a:xfrm>
        </p:spPr>
        <p:txBody>
          <a:bodyPr>
            <a:normAutofit lnSpcReduction="10000"/>
          </a:bodyPr>
          <a:lstStyle/>
          <a:p>
            <a:r>
              <a:rPr lang="en-US" b="1" dirty="0"/>
              <a:t>trichinosis</a:t>
            </a:r>
            <a:r>
              <a:rPr lang="en-US" dirty="0"/>
              <a:t> - Trichinella spp. is transmitted through undercooked meat. Larvae in the meat emerge from cysts and mature in the large intestine. They can migrate to the muscles and form new cysts, causing trichinosis.​</a:t>
            </a:r>
          </a:p>
        </p:txBody>
      </p:sp>
    </p:spTree>
    <p:extLst>
      <p:ext uri="{BB962C8B-B14F-4D97-AF65-F5344CB8AC3E}">
        <p14:creationId xmlns:p14="http://schemas.microsoft.com/office/powerpoint/2010/main" val="1561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Image result for lymphatic system">
            <a:extLst>
              <a:ext uri="{FF2B5EF4-FFF2-40B4-BE49-F238E27FC236}">
                <a16:creationId xmlns:a16="http://schemas.microsoft.com/office/drawing/2014/main" id="{B081D106-F442-4C7F-ADC9-26177DC62C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85" r="988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5B7392-D8B1-4847-B273-835707C169B1}"/>
              </a:ext>
            </a:extLst>
          </p:cNvPr>
          <p:cNvSpPr>
            <a:spLocks noGrp="1"/>
          </p:cNvSpPr>
          <p:nvPr>
            <p:ph type="title"/>
          </p:nvPr>
        </p:nvSpPr>
        <p:spPr>
          <a:xfrm>
            <a:off x="4965430" y="629268"/>
            <a:ext cx="6586491" cy="1286160"/>
          </a:xfrm>
        </p:spPr>
        <p:txBody>
          <a:bodyPr anchor="b">
            <a:normAutofit/>
          </a:bodyPr>
          <a:lstStyle/>
          <a:p>
            <a:r>
              <a:rPr lang="en-US" sz="4100"/>
              <a:t>Diseases of the Lymphatic and Circulatory Systems</a:t>
            </a:r>
          </a:p>
        </p:txBody>
      </p:sp>
      <p:sp>
        <p:nvSpPr>
          <p:cNvPr id="3" name="Content Placeholder 2">
            <a:extLst>
              <a:ext uri="{FF2B5EF4-FFF2-40B4-BE49-F238E27FC236}">
                <a16:creationId xmlns:a16="http://schemas.microsoft.com/office/drawing/2014/main" id="{409E1484-8938-4C46-8B79-BEF3D815E358}"/>
              </a:ext>
            </a:extLst>
          </p:cNvPr>
          <p:cNvSpPr>
            <a:spLocks noGrp="1"/>
          </p:cNvSpPr>
          <p:nvPr>
            <p:ph idx="1"/>
          </p:nvPr>
        </p:nvSpPr>
        <p:spPr>
          <a:xfrm>
            <a:off x="4965431" y="2438400"/>
            <a:ext cx="6586489" cy="3785419"/>
          </a:xfrm>
        </p:spPr>
        <p:txBody>
          <a:bodyPr>
            <a:normAutofit/>
          </a:bodyPr>
          <a:lstStyle/>
          <a:p>
            <a:r>
              <a:rPr lang="en-US" sz="2000"/>
              <a:t>The circulatory system moves blood throughout the body and has no normal microbiota.</a:t>
            </a:r>
          </a:p>
          <a:p>
            <a:r>
              <a:rPr lang="en-US" sz="2000"/>
              <a:t>The lymphatic system moves fluids from the interstitial spaces of tissues toward the circulatory system and filters the lymph. </a:t>
            </a:r>
          </a:p>
          <a:p>
            <a:r>
              <a:rPr lang="en-US" sz="2000"/>
              <a:t>It also has no normal microbiota.</a:t>
            </a:r>
          </a:p>
          <a:p>
            <a:r>
              <a:rPr lang="en-US" sz="2000"/>
              <a:t>The circulatory and lymphatic systems are home to many components of the host immune defenses.</a:t>
            </a:r>
          </a:p>
        </p:txBody>
      </p:sp>
    </p:spTree>
    <p:extLst>
      <p:ext uri="{BB962C8B-B14F-4D97-AF65-F5344CB8AC3E}">
        <p14:creationId xmlns:p14="http://schemas.microsoft.com/office/powerpoint/2010/main" val="182132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animal, invertebrate, arthropod&#10;&#10;Description generated with very high confidence">
            <a:extLst>
              <a:ext uri="{FF2B5EF4-FFF2-40B4-BE49-F238E27FC236}">
                <a16:creationId xmlns:a16="http://schemas.microsoft.com/office/drawing/2014/main" id="{377949DA-167B-49EC-8EE7-DCF8D3B350B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674"/>
          <a:stretch/>
        </p:blipFill>
        <p:spPr>
          <a:xfrm>
            <a:off x="5775959" y="10"/>
            <a:ext cx="6571840" cy="6857990"/>
          </a:xfrm>
          <a:prstGeom prst="rect">
            <a:avLst/>
          </a:prstGeom>
          <a:effectLst/>
        </p:spPr>
      </p:pic>
      <p:sp>
        <p:nvSpPr>
          <p:cNvPr id="2" name="Title 1">
            <a:extLst>
              <a:ext uri="{FF2B5EF4-FFF2-40B4-BE49-F238E27FC236}">
                <a16:creationId xmlns:a16="http://schemas.microsoft.com/office/drawing/2014/main" id="{195B7392-D8B1-4847-B273-835707C169B1}"/>
              </a:ext>
            </a:extLst>
          </p:cNvPr>
          <p:cNvSpPr>
            <a:spLocks noGrp="1"/>
          </p:cNvSpPr>
          <p:nvPr>
            <p:ph type="title"/>
          </p:nvPr>
        </p:nvSpPr>
        <p:spPr>
          <a:xfrm>
            <a:off x="0" y="231701"/>
            <a:ext cx="5775959" cy="1676603"/>
          </a:xfrm>
          <a:solidFill>
            <a:schemeClr val="tx1"/>
          </a:solidFill>
        </p:spPr>
        <p:txBody>
          <a:bodyPr>
            <a:normAutofit/>
          </a:bodyPr>
          <a:lstStyle/>
          <a:p>
            <a:pPr algn="ctr"/>
            <a:r>
              <a:rPr lang="en-US" dirty="0">
                <a:solidFill>
                  <a:schemeClr val="bg1"/>
                </a:solidFill>
              </a:rPr>
              <a:t>What is the Lymphatic System?</a:t>
            </a:r>
          </a:p>
        </p:txBody>
      </p:sp>
      <p:sp>
        <p:nvSpPr>
          <p:cNvPr id="3" name="Content Placeholder 2">
            <a:extLst>
              <a:ext uri="{FF2B5EF4-FFF2-40B4-BE49-F238E27FC236}">
                <a16:creationId xmlns:a16="http://schemas.microsoft.com/office/drawing/2014/main" id="{409E1484-8938-4C46-8B79-BEF3D815E358}"/>
              </a:ext>
            </a:extLst>
          </p:cNvPr>
          <p:cNvSpPr>
            <a:spLocks noGrp="1"/>
          </p:cNvSpPr>
          <p:nvPr>
            <p:ph idx="1"/>
          </p:nvPr>
        </p:nvSpPr>
        <p:spPr>
          <a:xfrm>
            <a:off x="0" y="2438400"/>
            <a:ext cx="5775959" cy="3785419"/>
          </a:xfrm>
        </p:spPr>
        <p:txBody>
          <a:bodyPr>
            <a:normAutofit/>
          </a:bodyPr>
          <a:lstStyle/>
          <a:p>
            <a:r>
              <a:rPr lang="en-US" sz="2000" dirty="0">
                <a:solidFill>
                  <a:schemeClr val="bg1"/>
                </a:solidFill>
              </a:rPr>
              <a:t>The lymphatic system encompasses a network of vessels, glands, and organs located throughout the body. </a:t>
            </a:r>
          </a:p>
          <a:p>
            <a:r>
              <a:rPr lang="en-US" sz="2000" dirty="0">
                <a:solidFill>
                  <a:schemeClr val="bg1"/>
                </a:solidFill>
              </a:rPr>
              <a:t>Functioning as part of the immune system, it also transports fluids, fats, proteins, and other substances in the body. </a:t>
            </a:r>
          </a:p>
          <a:p>
            <a:r>
              <a:rPr lang="en-US" sz="2000" dirty="0">
                <a:solidFill>
                  <a:schemeClr val="bg1"/>
                </a:solidFill>
              </a:rPr>
              <a:t>Lymph nodes (a.k.a. glands) filter the lymph fluid. </a:t>
            </a:r>
          </a:p>
          <a:p>
            <a:r>
              <a:rPr lang="en-US" sz="2000" dirty="0">
                <a:solidFill>
                  <a:schemeClr val="bg1"/>
                </a:solidFill>
              </a:rPr>
              <a:t>Foreign bodies such as bacteria and viruses are processed in the lymph nodes to generate an immune response to fight infection.</a:t>
            </a:r>
          </a:p>
        </p:txBody>
      </p:sp>
    </p:spTree>
    <p:extLst>
      <p:ext uri="{BB962C8B-B14F-4D97-AF65-F5344CB8AC3E}">
        <p14:creationId xmlns:p14="http://schemas.microsoft.com/office/powerpoint/2010/main" val="152049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screenshot of a cell phone&#10;&#10;Description generated with high confidence">
            <a:extLst>
              <a:ext uri="{FF2B5EF4-FFF2-40B4-BE49-F238E27FC236}">
                <a16:creationId xmlns:a16="http://schemas.microsoft.com/office/drawing/2014/main" id="{D3723AD4-14CB-4E3F-A015-1FD820F24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671" y="122515"/>
            <a:ext cx="7569840" cy="4731150"/>
          </a:xfrm>
          <a:prstGeom prst="rect">
            <a:avLst/>
          </a:prstGeom>
        </p:spPr>
      </p:pic>
      <p:sp>
        <p:nvSpPr>
          <p:cNvPr id="2" name="Title 1">
            <a:extLst>
              <a:ext uri="{FF2B5EF4-FFF2-40B4-BE49-F238E27FC236}">
                <a16:creationId xmlns:a16="http://schemas.microsoft.com/office/drawing/2014/main" id="{B46800D4-62F6-49D1-9C24-79F77E98FABF}"/>
              </a:ext>
            </a:extLst>
          </p:cNvPr>
          <p:cNvSpPr>
            <a:spLocks noGrp="1"/>
          </p:cNvSpPr>
          <p:nvPr>
            <p:ph type="title"/>
          </p:nvPr>
        </p:nvSpPr>
        <p:spPr>
          <a:xfrm>
            <a:off x="4412973" y="5301918"/>
            <a:ext cx="7109695" cy="1325563"/>
          </a:xfrm>
        </p:spPr>
        <p:txBody>
          <a:bodyPr>
            <a:normAutofit/>
          </a:bodyPr>
          <a:lstStyle/>
          <a:p>
            <a:r>
              <a:rPr lang="en-US" dirty="0"/>
              <a:t>Infections of the circulatory system</a:t>
            </a:r>
          </a:p>
        </p:txBody>
      </p:sp>
      <p:sp>
        <p:nvSpPr>
          <p:cNvPr id="3" name="Content Placeholder 2">
            <a:extLst>
              <a:ext uri="{FF2B5EF4-FFF2-40B4-BE49-F238E27FC236}">
                <a16:creationId xmlns:a16="http://schemas.microsoft.com/office/drawing/2014/main" id="{01E1FE0A-2FFF-4DD4-AB0C-5C98F5CFEF67}"/>
              </a:ext>
            </a:extLst>
          </p:cNvPr>
          <p:cNvSpPr>
            <a:spLocks noGrp="1"/>
          </p:cNvSpPr>
          <p:nvPr>
            <p:ph idx="1"/>
          </p:nvPr>
        </p:nvSpPr>
        <p:spPr>
          <a:xfrm>
            <a:off x="515245" y="457200"/>
            <a:ext cx="3483088" cy="7633272"/>
          </a:xfrm>
        </p:spPr>
        <p:txBody>
          <a:bodyPr>
            <a:normAutofit/>
          </a:bodyPr>
          <a:lstStyle/>
          <a:p>
            <a:r>
              <a:rPr lang="en-US" sz="2400" dirty="0"/>
              <a:t>Infections of the circulatory system may occur after a break in the skin barrier or they may enter the bloodstream at the site of a localized infection. </a:t>
            </a:r>
          </a:p>
          <a:p>
            <a:r>
              <a:rPr lang="en-US" sz="2400" dirty="0"/>
              <a:t>Pathogens or toxins in the bloodstream can spread rapidly throughout the body and can provoke systemic and sometimes fatal inflammatory responses such as SIRS, sepsis, and endocarditis.</a:t>
            </a:r>
          </a:p>
          <a:p>
            <a:endParaRPr lang="en-US" sz="2400" dirty="0"/>
          </a:p>
        </p:txBody>
      </p:sp>
    </p:spTree>
    <p:extLst>
      <p:ext uri="{BB962C8B-B14F-4D97-AF65-F5344CB8AC3E}">
        <p14:creationId xmlns:p14="http://schemas.microsoft.com/office/powerpoint/2010/main" val="1143765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760F5-24BB-46B5-8B11-14485F1CA0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62270" y="187502"/>
            <a:ext cx="10392189" cy="6452666"/>
          </a:xfrm>
          <a:prstGeom prst="rect">
            <a:avLst/>
          </a:prstGeom>
        </p:spPr>
      </p:pic>
      <p:sp>
        <p:nvSpPr>
          <p:cNvPr id="2" name="Title 1">
            <a:extLst>
              <a:ext uri="{FF2B5EF4-FFF2-40B4-BE49-F238E27FC236}">
                <a16:creationId xmlns:a16="http://schemas.microsoft.com/office/drawing/2014/main" id="{B46800D4-62F6-49D1-9C24-79F77E98FABF}"/>
              </a:ext>
            </a:extLst>
          </p:cNvPr>
          <p:cNvSpPr>
            <a:spLocks noGrp="1"/>
          </p:cNvSpPr>
          <p:nvPr>
            <p:ph type="title"/>
          </p:nvPr>
        </p:nvSpPr>
        <p:spPr>
          <a:xfrm>
            <a:off x="0" y="0"/>
            <a:ext cx="4164496" cy="1252330"/>
          </a:xfrm>
          <a:solidFill>
            <a:schemeClr val="bg1">
              <a:alpha val="63000"/>
            </a:schemeClr>
          </a:solidFill>
        </p:spPr>
        <p:txBody>
          <a:bodyPr>
            <a:normAutofit fontScale="90000"/>
          </a:bodyPr>
          <a:lstStyle/>
          <a:p>
            <a:pPr algn="ctr"/>
            <a:r>
              <a:rPr lang="en-US" dirty="0"/>
              <a:t>Infections of the Circulatory System</a:t>
            </a:r>
          </a:p>
        </p:txBody>
      </p:sp>
    </p:spTree>
    <p:extLst>
      <p:ext uri="{BB962C8B-B14F-4D97-AF65-F5344CB8AC3E}">
        <p14:creationId xmlns:p14="http://schemas.microsoft.com/office/powerpoint/2010/main" val="897433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2290" name="Picture 2" descr="Trypanosomal chancre on shoulder with lymphangitis">
            <a:extLst>
              <a:ext uri="{FF2B5EF4-FFF2-40B4-BE49-F238E27FC236}">
                <a16:creationId xmlns:a16="http://schemas.microsoft.com/office/drawing/2014/main" id="{7F55A2D1-03D0-4C4A-9E72-3DE8FA7817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3" t="-14190" r="29609" b="6694"/>
          <a:stretch/>
        </p:blipFill>
        <p:spPr bwMode="auto">
          <a:xfrm>
            <a:off x="5223529" y="-1123112"/>
            <a:ext cx="6313150" cy="798111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62C4AB-DE2F-4A3E-9187-AE84F293233F}"/>
              </a:ext>
            </a:extLst>
          </p:cNvPr>
          <p:cNvSpPr>
            <a:spLocks noGrp="1"/>
          </p:cNvSpPr>
          <p:nvPr>
            <p:ph type="title"/>
          </p:nvPr>
        </p:nvSpPr>
        <p:spPr>
          <a:xfrm>
            <a:off x="655320" y="365125"/>
            <a:ext cx="5120114" cy="1692794"/>
          </a:xfrm>
        </p:spPr>
        <p:txBody>
          <a:bodyPr>
            <a:normAutofit/>
          </a:bodyPr>
          <a:lstStyle/>
          <a:p>
            <a:r>
              <a:rPr lang="en-US" dirty="0"/>
              <a:t>Infections of the lymphatic system</a:t>
            </a:r>
          </a:p>
        </p:txBody>
      </p:sp>
      <p:sp>
        <p:nvSpPr>
          <p:cNvPr id="3" name="Content Placeholder 2">
            <a:extLst>
              <a:ext uri="{FF2B5EF4-FFF2-40B4-BE49-F238E27FC236}">
                <a16:creationId xmlns:a16="http://schemas.microsoft.com/office/drawing/2014/main" id="{2EBD1D00-12A9-454D-80E1-ECF5B0F575E3}"/>
              </a:ext>
            </a:extLst>
          </p:cNvPr>
          <p:cNvSpPr>
            <a:spLocks noGrp="1"/>
          </p:cNvSpPr>
          <p:nvPr>
            <p:ph idx="1"/>
          </p:nvPr>
        </p:nvSpPr>
        <p:spPr>
          <a:xfrm>
            <a:off x="655321" y="2575033"/>
            <a:ext cx="5120113" cy="3845639"/>
          </a:xfrm>
        </p:spPr>
        <p:txBody>
          <a:bodyPr>
            <a:normAutofit fontScale="92500" lnSpcReduction="10000"/>
          </a:bodyPr>
          <a:lstStyle/>
          <a:p>
            <a:pPr marL="0" indent="0">
              <a:buNone/>
            </a:pPr>
            <a:r>
              <a:rPr lang="en-US" sz="3200" dirty="0"/>
              <a:t>Infections of the lymphatic system can cause lymphangitis and lymphadenitis.</a:t>
            </a:r>
          </a:p>
          <a:p>
            <a:r>
              <a:rPr lang="en-US" sz="3200" dirty="0"/>
              <a:t>Lymphangitis is defined as an inflammation of the lymphatic pathways. </a:t>
            </a:r>
          </a:p>
          <a:p>
            <a:r>
              <a:rPr lang="en-US" sz="3200" dirty="0"/>
              <a:t>It is caused by infection near the end of the lymphatic pathway. </a:t>
            </a:r>
          </a:p>
          <a:p>
            <a:endParaRPr lang="en-US" sz="3200" dirty="0"/>
          </a:p>
        </p:txBody>
      </p:sp>
    </p:spTree>
    <p:extLst>
      <p:ext uri="{BB962C8B-B14F-4D97-AF65-F5344CB8AC3E}">
        <p14:creationId xmlns:p14="http://schemas.microsoft.com/office/powerpoint/2010/main" val="282772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340" name="Picture 4" descr="Image result for blood-brain barrier">
            <a:extLst>
              <a:ext uri="{FF2B5EF4-FFF2-40B4-BE49-F238E27FC236}">
                <a16:creationId xmlns:a16="http://schemas.microsoft.com/office/drawing/2014/main" id="{F3C58941-F761-4E18-A203-D0CF0FDC1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3" r="-723" b="-11473"/>
          <a:stretch/>
        </p:blipFill>
        <p:spPr bwMode="auto">
          <a:xfrm>
            <a:off x="4636008" y="640082"/>
            <a:ext cx="7434072" cy="621791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C5E9D7-59AF-42EE-A2F8-4504526A7B66}"/>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Diseases of the Nervous System</a:t>
            </a:r>
          </a:p>
        </p:txBody>
      </p:sp>
      <p:sp>
        <p:nvSpPr>
          <p:cNvPr id="3" name="Content Placeholder 2">
            <a:extLst>
              <a:ext uri="{FF2B5EF4-FFF2-40B4-BE49-F238E27FC236}">
                <a16:creationId xmlns:a16="http://schemas.microsoft.com/office/drawing/2014/main" id="{49378999-9653-49A0-8329-40DA2D1CE337}"/>
              </a:ext>
            </a:extLst>
          </p:cNvPr>
          <p:cNvSpPr>
            <a:spLocks noGrp="1"/>
          </p:cNvSpPr>
          <p:nvPr>
            <p:ph idx="1"/>
          </p:nvPr>
        </p:nvSpPr>
        <p:spPr>
          <a:xfrm>
            <a:off x="648931" y="2438401"/>
            <a:ext cx="3667036" cy="3779520"/>
          </a:xfrm>
        </p:spPr>
        <p:txBody>
          <a:bodyPr>
            <a:normAutofit/>
          </a:bodyPr>
          <a:lstStyle/>
          <a:p>
            <a:r>
              <a:rPr lang="en-US" dirty="0">
                <a:solidFill>
                  <a:schemeClr val="bg1"/>
                </a:solidFill>
              </a:rPr>
              <a:t>Since the blood-brain barrier keeps most microbes from being able to enter the brain from the blood stream, there is no normal microbiota in the CNS.</a:t>
            </a:r>
          </a:p>
        </p:txBody>
      </p:sp>
    </p:spTree>
    <p:extLst>
      <p:ext uri="{BB962C8B-B14F-4D97-AF65-F5344CB8AC3E}">
        <p14:creationId xmlns:p14="http://schemas.microsoft.com/office/powerpoint/2010/main" val="2624422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434" name="Picture 2" descr="Related image">
            <a:extLst>
              <a:ext uri="{FF2B5EF4-FFF2-40B4-BE49-F238E27FC236}">
                <a16:creationId xmlns:a16="http://schemas.microsoft.com/office/drawing/2014/main" id="{2B8FBEEA-A028-459B-8531-AC2DD2E180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43" r="9750" b="1"/>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C5E9D7-59AF-42EE-A2F8-4504526A7B66}"/>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Diseases of the Nervous System</a:t>
            </a:r>
          </a:p>
        </p:txBody>
      </p:sp>
      <p:sp>
        <p:nvSpPr>
          <p:cNvPr id="3" name="Content Placeholder 2">
            <a:extLst>
              <a:ext uri="{FF2B5EF4-FFF2-40B4-BE49-F238E27FC236}">
                <a16:creationId xmlns:a16="http://schemas.microsoft.com/office/drawing/2014/main" id="{49378999-9653-49A0-8329-40DA2D1CE337}"/>
              </a:ext>
            </a:extLst>
          </p:cNvPr>
          <p:cNvSpPr>
            <a:spLocks noGrp="1"/>
          </p:cNvSpPr>
          <p:nvPr>
            <p:ph idx="1"/>
          </p:nvPr>
        </p:nvSpPr>
        <p:spPr>
          <a:xfrm>
            <a:off x="648931" y="2438401"/>
            <a:ext cx="3667036" cy="3779520"/>
          </a:xfrm>
        </p:spPr>
        <p:txBody>
          <a:bodyPr>
            <a:normAutofit lnSpcReduction="10000"/>
          </a:bodyPr>
          <a:lstStyle/>
          <a:p>
            <a:r>
              <a:rPr lang="en-US" sz="1800" dirty="0">
                <a:solidFill>
                  <a:schemeClr val="bg1"/>
                </a:solidFill>
              </a:rPr>
              <a:t>Some pathogens have specific virulence factors that allow them to breach the blood-brain barrier.</a:t>
            </a:r>
          </a:p>
          <a:p>
            <a:r>
              <a:rPr lang="en-US" sz="1800" dirty="0">
                <a:solidFill>
                  <a:schemeClr val="bg1"/>
                </a:solidFill>
              </a:rPr>
              <a:t> Inflammation of the brain or meninges caused by infection is called encephalitis or meningitis, respectively. </a:t>
            </a:r>
          </a:p>
          <a:p>
            <a:r>
              <a:rPr lang="en-US" sz="1800" dirty="0">
                <a:solidFill>
                  <a:schemeClr val="bg1"/>
                </a:solidFill>
              </a:rPr>
              <a:t>These conditions can lead to blindness, deafness, coma, and death.</a:t>
            </a:r>
          </a:p>
          <a:p>
            <a:r>
              <a:rPr lang="en-US" sz="1800" dirty="0">
                <a:solidFill>
                  <a:schemeClr val="bg1"/>
                </a:solidFill>
              </a:rPr>
              <a:t>For example Symptoms of bacterial meningitis include fever, neck stiffness, headache, confusion, convulsions, coma, and death.</a:t>
            </a:r>
          </a:p>
          <a:p>
            <a:pPr marL="0" indent="0">
              <a:buNone/>
            </a:pPr>
            <a:endParaRPr lang="en-US" sz="1800" dirty="0">
              <a:solidFill>
                <a:schemeClr val="bg1"/>
              </a:solidFill>
            </a:endParaRPr>
          </a:p>
        </p:txBody>
      </p:sp>
      <p:sp>
        <p:nvSpPr>
          <p:cNvPr id="4" name="Rectangle 3">
            <a:extLst>
              <a:ext uri="{FF2B5EF4-FFF2-40B4-BE49-F238E27FC236}">
                <a16:creationId xmlns:a16="http://schemas.microsoft.com/office/drawing/2014/main" id="{2C48488F-B1F5-4408-ADE3-4D45ECCC78E3}"/>
              </a:ext>
            </a:extLst>
          </p:cNvPr>
          <p:cNvSpPr/>
          <p:nvPr/>
        </p:nvSpPr>
        <p:spPr>
          <a:xfrm>
            <a:off x="6847438" y="640080"/>
            <a:ext cx="31335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bacterial meningitis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46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Image result for African trypanosomiasis">
            <a:extLst>
              <a:ext uri="{FF2B5EF4-FFF2-40B4-BE49-F238E27FC236}">
                <a16:creationId xmlns:a16="http://schemas.microsoft.com/office/drawing/2014/main" id="{6AD554B6-F7C1-4B53-B2E8-CF9AB25F4A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48" r="5401" b="-1"/>
          <a:stretch/>
        </p:blipFill>
        <p:spPr bwMode="auto">
          <a:xfrm>
            <a:off x="6090612" y="10"/>
            <a:ext cx="6101387"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C5E9D7-59AF-42EE-A2F8-4504526A7B66}"/>
              </a:ext>
            </a:extLst>
          </p:cNvPr>
          <p:cNvSpPr>
            <a:spLocks noGrp="1"/>
          </p:cNvSpPr>
          <p:nvPr>
            <p:ph type="title"/>
          </p:nvPr>
        </p:nvSpPr>
        <p:spPr>
          <a:xfrm>
            <a:off x="648929" y="629266"/>
            <a:ext cx="5127031" cy="1676603"/>
          </a:xfrm>
        </p:spPr>
        <p:txBody>
          <a:bodyPr>
            <a:normAutofit/>
          </a:bodyPr>
          <a:lstStyle/>
          <a:p>
            <a:r>
              <a:rPr lang="en-US" dirty="0"/>
              <a:t>Diseases of the Nervous System</a:t>
            </a:r>
          </a:p>
        </p:txBody>
      </p:sp>
      <p:sp>
        <p:nvSpPr>
          <p:cNvPr id="3" name="Content Placeholder 2">
            <a:extLst>
              <a:ext uri="{FF2B5EF4-FFF2-40B4-BE49-F238E27FC236}">
                <a16:creationId xmlns:a16="http://schemas.microsoft.com/office/drawing/2014/main" id="{49378999-9653-49A0-8329-40DA2D1CE337}"/>
              </a:ext>
            </a:extLst>
          </p:cNvPr>
          <p:cNvSpPr>
            <a:spLocks noGrp="1"/>
          </p:cNvSpPr>
          <p:nvPr>
            <p:ph idx="1"/>
          </p:nvPr>
        </p:nvSpPr>
        <p:spPr>
          <a:xfrm>
            <a:off x="648930" y="2438400"/>
            <a:ext cx="5127029" cy="3785419"/>
          </a:xfrm>
        </p:spPr>
        <p:txBody>
          <a:bodyPr>
            <a:normAutofit/>
          </a:bodyPr>
          <a:lstStyle/>
          <a:p>
            <a:r>
              <a:rPr lang="en-US" sz="3200" dirty="0"/>
              <a:t>African trypanosomiasis is a serious but treatable disease endemic to two distinct regions in sub-Saharan Africa caused by the insect-borne hemoflagellate Trypanosoma brucei.</a:t>
            </a:r>
          </a:p>
        </p:txBody>
      </p:sp>
    </p:spTree>
    <p:extLst>
      <p:ext uri="{BB962C8B-B14F-4D97-AF65-F5344CB8AC3E}">
        <p14:creationId xmlns:p14="http://schemas.microsoft.com/office/powerpoint/2010/main" val="208815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7466B-D4AD-416D-8641-9EEE2835FFAA}"/>
              </a:ext>
            </a:extLst>
          </p:cNvPr>
          <p:cNvPicPr>
            <a:picLocks noChangeAspect="1"/>
          </p:cNvPicPr>
          <p:nvPr/>
        </p:nvPicPr>
        <p:blipFill rotWithShape="1">
          <a:blip r:embed="rId2">
            <a:extLst>
              <a:ext uri="{28A0092B-C50C-407E-A947-70E740481C1C}">
                <a14:useLocalDpi xmlns:a14="http://schemas.microsoft.com/office/drawing/2010/main" val="0"/>
              </a:ext>
            </a:extLst>
          </a:blip>
          <a:srcRect l="-1" t="-981" r="-1" b="33778"/>
          <a:stretch/>
        </p:blipFill>
        <p:spPr>
          <a:xfrm>
            <a:off x="6294120" y="-436462"/>
            <a:ext cx="5307327" cy="713333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itle 1">
            <a:extLst>
              <a:ext uri="{FF2B5EF4-FFF2-40B4-BE49-F238E27FC236}">
                <a16:creationId xmlns:a16="http://schemas.microsoft.com/office/drawing/2014/main" id="{D5AC4A34-EF2C-44A6-A092-135009419A40}"/>
              </a:ext>
            </a:extLst>
          </p:cNvPr>
          <p:cNvSpPr>
            <a:spLocks noGrp="1"/>
          </p:cNvSpPr>
          <p:nvPr>
            <p:ph type="ctrTitle"/>
          </p:nvPr>
        </p:nvSpPr>
        <p:spPr>
          <a:xfrm>
            <a:off x="675198" y="2342890"/>
            <a:ext cx="5735542" cy="3501313"/>
          </a:xfrm>
        </p:spPr>
        <p:txBody>
          <a:bodyPr anchor="t">
            <a:noAutofit/>
          </a:bodyPr>
          <a:lstStyle/>
          <a:p>
            <a:pPr algn="l"/>
            <a:r>
              <a:rPr lang="en-US" sz="8800" b="1" dirty="0">
                <a:solidFill>
                  <a:srgbClr val="C00000"/>
                </a:solidFill>
                <a:latin typeface="AR CARTER" panose="02000000000000000000" pitchFamily="2" charset="0"/>
              </a:rPr>
              <a:t>STUDY HAPPILY</a:t>
            </a:r>
            <a:br>
              <a:rPr lang="en-US" dirty="0">
                <a:latin typeface="AR CARTER" panose="02000000000000000000" pitchFamily="2" charset="0"/>
              </a:rPr>
            </a:br>
            <a:r>
              <a:rPr lang="en-US" sz="3200" i="1" dirty="0">
                <a:latin typeface="AR CARTER" panose="02000000000000000000" pitchFamily="2" charset="0"/>
              </a:rPr>
              <a:t>with </a:t>
            </a:r>
            <a:r>
              <a:rPr lang="en-US" i="1" dirty="0">
                <a:latin typeface="AR CARTER" panose="02000000000000000000" pitchFamily="2" charset="0"/>
              </a:rPr>
              <a:t>Scientist Cindy</a:t>
            </a:r>
            <a:br>
              <a:rPr lang="en-US" i="1" dirty="0">
                <a:latin typeface="AR CARTER" panose="02000000000000000000" pitchFamily="2" charset="0"/>
              </a:rPr>
            </a:br>
            <a:r>
              <a:rPr lang="en-US" i="1" dirty="0">
                <a:latin typeface="AR CARTER" panose="02000000000000000000" pitchFamily="2" charset="0"/>
              </a:rPr>
              <a:t>www.scientistcindy.com</a:t>
            </a:r>
            <a:endParaRPr lang="en-US" dirty="0">
              <a:latin typeface="AR CARTER" panose="02000000000000000000" pitchFamily="2" charset="0"/>
            </a:endParaRPr>
          </a:p>
        </p:txBody>
      </p:sp>
      <p:sp>
        <p:nvSpPr>
          <p:cNvPr id="3" name="Subtitle 2">
            <a:extLst>
              <a:ext uri="{FF2B5EF4-FFF2-40B4-BE49-F238E27FC236}">
                <a16:creationId xmlns:a16="http://schemas.microsoft.com/office/drawing/2014/main" id="{1F389BD2-9CF8-4AA3-BDBB-30CC93247EEF}"/>
              </a:ext>
            </a:extLst>
          </p:cNvPr>
          <p:cNvSpPr>
            <a:spLocks noGrp="1"/>
          </p:cNvSpPr>
          <p:nvPr>
            <p:ph type="subTitle" idx="1"/>
          </p:nvPr>
        </p:nvSpPr>
        <p:spPr>
          <a:xfrm>
            <a:off x="178904" y="487681"/>
            <a:ext cx="5459896" cy="1499975"/>
          </a:xfrm>
        </p:spPr>
        <p:txBody>
          <a:bodyPr anchor="b">
            <a:normAutofit/>
          </a:bodyPr>
          <a:lstStyle/>
          <a:p>
            <a:r>
              <a:rPr lang="en-US" sz="4000" b="1" spc="300" dirty="0">
                <a:latin typeface="AR CARTER" panose="02000000000000000000" pitchFamily="2" charset="0"/>
              </a:rPr>
              <a:t>THANK YOU FOR WATCHING!</a:t>
            </a:r>
          </a:p>
        </p:txBody>
      </p:sp>
    </p:spTree>
    <p:extLst>
      <p:ext uri="{BB962C8B-B14F-4D97-AF65-F5344CB8AC3E}">
        <p14:creationId xmlns:p14="http://schemas.microsoft.com/office/powerpoint/2010/main" val="255079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CCFF"/>
              </a:solidFill>
              <a:effectLst/>
              <a:uLnTx/>
              <a:uFillTx/>
              <a:latin typeface="AR CENA" panose="02000000000000000000" pitchFamily="2" charset="0"/>
              <a:ea typeface="+mn-ea"/>
              <a:cs typeface="+mn-cs"/>
            </a:endParaRPr>
          </a:p>
        </p:txBody>
      </p:sp>
      <p:pic>
        <p:nvPicPr>
          <p:cNvPr id="5" name="Picture 4" descr="A close up of a sign&#10;&#10;Description generated with very high confidence">
            <a:extLst>
              <a:ext uri="{FF2B5EF4-FFF2-40B4-BE49-F238E27FC236}">
                <a16:creationId xmlns:a16="http://schemas.microsoft.com/office/drawing/2014/main" id="{C603AF9A-1CA0-4D0D-BE6A-A04945DF2E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44017" y="1460118"/>
            <a:ext cx="4007904" cy="3937764"/>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77AB32-2E01-4B07-BA36-E4AEE03C796A}"/>
              </a:ext>
            </a:extLst>
          </p:cNvPr>
          <p:cNvSpPr>
            <a:spLocks noGrp="1"/>
          </p:cNvSpPr>
          <p:nvPr>
            <p:ph type="title"/>
          </p:nvPr>
        </p:nvSpPr>
        <p:spPr>
          <a:xfrm>
            <a:off x="1024129" y="585216"/>
            <a:ext cx="5062511" cy="1499616"/>
          </a:xfrm>
        </p:spPr>
        <p:txBody>
          <a:bodyPr>
            <a:normAutofit/>
          </a:bodyPr>
          <a:lstStyle/>
          <a:p>
            <a:r>
              <a:rPr lang="en-US" sz="6600" dirty="0">
                <a:solidFill>
                  <a:srgbClr val="FFCCFF"/>
                </a:solidFill>
                <a:latin typeface="AR CENA" panose="02000000000000000000" pitchFamily="2" charset="0"/>
              </a:rPr>
              <a:t>Infections</a:t>
            </a:r>
          </a:p>
        </p:txBody>
      </p:sp>
      <p:sp>
        <p:nvSpPr>
          <p:cNvPr id="3" name="Content Placeholder 2">
            <a:extLst>
              <a:ext uri="{FF2B5EF4-FFF2-40B4-BE49-F238E27FC236}">
                <a16:creationId xmlns:a16="http://schemas.microsoft.com/office/drawing/2014/main" id="{861BAC6D-1526-426E-AFE2-1A6EAF5F375B}"/>
              </a:ext>
            </a:extLst>
          </p:cNvPr>
          <p:cNvSpPr>
            <a:spLocks noGrp="1"/>
          </p:cNvSpPr>
          <p:nvPr>
            <p:ph idx="1"/>
          </p:nvPr>
        </p:nvSpPr>
        <p:spPr>
          <a:xfrm>
            <a:off x="1024129" y="2286000"/>
            <a:ext cx="5081232" cy="3931920"/>
          </a:xfrm>
        </p:spPr>
        <p:txBody>
          <a:bodyPr>
            <a:normAutofit/>
          </a:bodyPr>
          <a:lstStyle/>
          <a:p>
            <a:r>
              <a:rPr lang="en-US" sz="4400" dirty="0">
                <a:solidFill>
                  <a:srgbClr val="FFCCFF"/>
                </a:solidFill>
                <a:latin typeface="AR CENA" panose="02000000000000000000" pitchFamily="2" charset="0"/>
              </a:rPr>
              <a:t>  Infections also occur when exogenous bacteria </a:t>
            </a:r>
            <a:r>
              <a:rPr lang="en-US" sz="4000" i="1" dirty="0">
                <a:solidFill>
                  <a:srgbClr val="FFCCFF"/>
                </a:solidFill>
                <a:latin typeface="AR CENA" panose="02000000000000000000" pitchFamily="2" charset="0"/>
              </a:rPr>
              <a:t>(bacteria residing outside our bodies) </a:t>
            </a:r>
            <a:r>
              <a:rPr lang="en-US" sz="4400" dirty="0">
                <a:solidFill>
                  <a:srgbClr val="FFCCFF"/>
                </a:solidFill>
                <a:latin typeface="AR CENA" panose="02000000000000000000" pitchFamily="2" charset="0"/>
              </a:rPr>
              <a:t>infect us and cause disease.  </a:t>
            </a:r>
          </a:p>
          <a:p>
            <a:endParaRPr lang="en-US" sz="4400" dirty="0">
              <a:solidFill>
                <a:srgbClr val="FFCCFF"/>
              </a:solidFill>
              <a:latin typeface="AR CENA" panose="02000000000000000000" pitchFamily="2" charset="0"/>
            </a:endParaRPr>
          </a:p>
          <a:p>
            <a:pPr marL="0" indent="0">
              <a:buNone/>
            </a:pPr>
            <a:endParaRPr lang="en-US" sz="4400" dirty="0">
              <a:solidFill>
                <a:srgbClr val="FFCCFF"/>
              </a:solidFill>
              <a:latin typeface="AR CENA" panose="02000000000000000000" pitchFamily="2" charset="0"/>
            </a:endParaRPr>
          </a:p>
          <a:p>
            <a:endParaRPr lang="en-US" sz="4400" dirty="0">
              <a:solidFill>
                <a:srgbClr val="FFCCFF"/>
              </a:solidFill>
              <a:latin typeface="AR CENA" panose="02000000000000000000" pitchFamily="2" charset="0"/>
            </a:endParaRPr>
          </a:p>
        </p:txBody>
      </p:sp>
    </p:spTree>
    <p:extLst>
      <p:ext uri="{BB962C8B-B14F-4D97-AF65-F5344CB8AC3E}">
        <p14:creationId xmlns:p14="http://schemas.microsoft.com/office/powerpoint/2010/main" val="194883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cat&#10;&#10;Description generated with very high confidence">
            <a:extLst>
              <a:ext uri="{FF2B5EF4-FFF2-40B4-BE49-F238E27FC236}">
                <a16:creationId xmlns:a16="http://schemas.microsoft.com/office/drawing/2014/main" id="{B1C895FC-BF6B-4352-B49A-6AD97E2CB1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2444"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panose="02000000000000000000" pitchFamily="2" charset="0"/>
              <a:ea typeface="+mn-ea"/>
              <a:cs typeface="+mn-cs"/>
            </a:endParaRPr>
          </a:p>
        </p:txBody>
      </p:sp>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594805" y="640263"/>
            <a:ext cx="5221266" cy="1344975"/>
          </a:xfrm>
        </p:spPr>
        <p:txBody>
          <a:bodyPr>
            <a:normAutofit/>
          </a:bodyPr>
          <a:lstStyle/>
          <a:p>
            <a:r>
              <a:rPr lang="en-US" sz="4000" b="1" dirty="0">
                <a:latin typeface="AR CENA" panose="02000000000000000000" pitchFamily="2" charset="0"/>
              </a:rPr>
              <a:t>ZOONOTIC DISEASES</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594110" y="2121763"/>
            <a:ext cx="5235490" cy="3773010"/>
          </a:xfrm>
        </p:spPr>
        <p:txBody>
          <a:bodyPr>
            <a:normAutofit/>
          </a:bodyPr>
          <a:lstStyle/>
          <a:p>
            <a:r>
              <a:rPr lang="en-US" sz="3200" b="1" dirty="0">
                <a:latin typeface="AR CENA" panose="02000000000000000000" pitchFamily="2" charset="0"/>
              </a:rPr>
              <a:t>Zoonotic</a:t>
            </a:r>
            <a:r>
              <a:rPr lang="en-US" sz="3200" dirty="0">
                <a:latin typeface="AR CENA" panose="02000000000000000000" pitchFamily="2" charset="0"/>
              </a:rPr>
              <a:t> diseases are infectious diseases of </a:t>
            </a:r>
            <a:r>
              <a:rPr lang="en-US" sz="3200" u="sng" dirty="0">
                <a:latin typeface="AR CENA" panose="02000000000000000000" pitchFamily="2" charset="0"/>
              </a:rPr>
              <a:t>animals </a:t>
            </a:r>
            <a:r>
              <a:rPr lang="en-US" sz="3200" dirty="0">
                <a:latin typeface="AR CENA" panose="02000000000000000000" pitchFamily="2" charset="0"/>
              </a:rPr>
              <a:t>that can cause disease when transmitted to humans.</a:t>
            </a:r>
          </a:p>
          <a:p>
            <a:pPr lvl="1"/>
            <a:r>
              <a:rPr lang="en-US" sz="2800" dirty="0">
                <a:latin typeface="AR CENA" panose="02000000000000000000" pitchFamily="2" charset="0"/>
              </a:rPr>
              <a:t>Rabies </a:t>
            </a:r>
          </a:p>
          <a:p>
            <a:pPr lvl="1"/>
            <a:r>
              <a:rPr lang="en-US" sz="2800" dirty="0">
                <a:latin typeface="AR CENA" panose="02000000000000000000" pitchFamily="2" charset="0"/>
              </a:rPr>
              <a:t>Anthrax</a:t>
            </a:r>
          </a:p>
          <a:p>
            <a:pPr lvl="1"/>
            <a:r>
              <a:rPr lang="en-US" sz="2800" dirty="0">
                <a:latin typeface="AR CENA" panose="02000000000000000000" pitchFamily="2" charset="0"/>
              </a:rPr>
              <a:t>Lime Disease</a:t>
            </a:r>
          </a:p>
          <a:p>
            <a:pPr lvl="1"/>
            <a:r>
              <a:rPr lang="en-US" sz="2800" dirty="0">
                <a:latin typeface="AR CENA" panose="02000000000000000000" pitchFamily="2" charset="0"/>
              </a:rPr>
              <a:t>Trichinosis</a:t>
            </a:r>
          </a:p>
        </p:txBody>
      </p:sp>
      <p:sp>
        <p:nvSpPr>
          <p:cNvPr id="6" name="TextBox 5">
            <a:extLst>
              <a:ext uri="{FF2B5EF4-FFF2-40B4-BE49-F238E27FC236}">
                <a16:creationId xmlns:a16="http://schemas.microsoft.com/office/drawing/2014/main" id="{0D1AE3CA-F872-45F2-82DE-84493706F3B4}"/>
              </a:ext>
            </a:extLst>
          </p:cNvPr>
          <p:cNvSpPr txBox="1"/>
          <p:nvPr/>
        </p:nvSpPr>
        <p:spPr>
          <a:xfrm>
            <a:off x="10050067" y="6657945"/>
            <a:ext cx="214193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hlinkClick r:id="rId3" tooltip="http://elsecretodelosgatosfelices.com/que-puedo-hacer-si-mi-gato-me-muerde-las-manos-mientras-jugamos/"/>
              </a:rPr>
              <a:t>This Photo</a:t>
            </a: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hlinkClick r:id="rId4"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endParaRPr>
          </a:p>
        </p:txBody>
      </p:sp>
    </p:spTree>
    <p:extLst>
      <p:ext uri="{BB962C8B-B14F-4D97-AF65-F5344CB8AC3E}">
        <p14:creationId xmlns:p14="http://schemas.microsoft.com/office/powerpoint/2010/main" val="3444382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B181E26-89C4-4A14-92DE-0F4C4B0E94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37">
            <a:extLst>
              <a:ext uri="{FF2B5EF4-FFF2-40B4-BE49-F238E27FC236}">
                <a16:creationId xmlns:a16="http://schemas.microsoft.com/office/drawing/2014/main" id="{13958066-7CBD-4B89-8F46-614C4F28BC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1C895FC-BF6B-4352-B49A-6AD97E2CB1DD}"/>
              </a:ext>
            </a:extLst>
          </p:cNvPr>
          <p:cNvPicPr>
            <a:picLocks noChangeAspect="1"/>
          </p:cNvPicPr>
          <p:nvPr/>
        </p:nvPicPr>
        <p:blipFill rotWithShape="1">
          <a:blip r:embed="rId2">
            <a:extLst>
              <a:ext uri="{28A0092B-C50C-407E-A947-70E740481C1C}">
                <a14:useLocalDpi xmlns:a14="http://schemas.microsoft.com/office/drawing/2010/main" val="0"/>
              </a:ext>
            </a:extLst>
          </a:blip>
          <a:srcRect t="12063" r="2" b="12600"/>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7" name="Picture 6" descr="A close up of a fish&#10;&#10;Description generated with high confidence">
            <a:extLst>
              <a:ext uri="{FF2B5EF4-FFF2-40B4-BE49-F238E27FC236}">
                <a16:creationId xmlns:a16="http://schemas.microsoft.com/office/drawing/2014/main" id="{65541150-58AF-44D9-B9A3-6AE541FB461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687" r="-2" b="30038"/>
          <a:stretch/>
        </p:blipFill>
        <p:spPr>
          <a:xfrm>
            <a:off x="4880316" y="4387273"/>
            <a:ext cx="7311684" cy="2470728"/>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838200" y="365125"/>
            <a:ext cx="10515600" cy="1325563"/>
          </a:xfrm>
        </p:spPr>
        <p:txBody>
          <a:bodyPr>
            <a:normAutofit/>
          </a:bodyPr>
          <a:lstStyle/>
          <a:p>
            <a:pPr algn="ctr"/>
            <a:r>
              <a:rPr lang="en-US" sz="5400" b="1" i="1" dirty="0">
                <a:effectLst>
                  <a:outerShdw blurRad="38100" dist="38100" dir="2700000" algn="tl">
                    <a:srgbClr val="000000">
                      <a:alpha val="43137"/>
                    </a:srgbClr>
                  </a:outerShdw>
                </a:effectLst>
              </a:rPr>
              <a:t>Zoonotic Diseases - RABIES</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838200" y="2015406"/>
            <a:ext cx="5097779" cy="4065986"/>
          </a:xfrm>
        </p:spPr>
        <p:txBody>
          <a:bodyPr anchor="t">
            <a:normAutofit/>
          </a:bodyPr>
          <a:lstStyle/>
          <a:p>
            <a:pPr marL="0" indent="0">
              <a:buNone/>
            </a:pPr>
            <a:r>
              <a:rPr lang="en-US" sz="2000" dirty="0">
                <a:solidFill>
                  <a:schemeClr val="bg1"/>
                </a:solidFill>
              </a:rPr>
              <a:t>Rabies – you can contract rabies by being bitten by an infected animal.</a:t>
            </a:r>
          </a:p>
          <a:p>
            <a:r>
              <a:rPr lang="en-US" sz="2000" dirty="0">
                <a:solidFill>
                  <a:schemeClr val="bg1"/>
                </a:solidFill>
              </a:rPr>
              <a:t>Rabies is a viral disease that causes inflammation of the brain in humans and other mammals. </a:t>
            </a:r>
          </a:p>
          <a:p>
            <a:r>
              <a:rPr lang="en-US" sz="2000" dirty="0">
                <a:solidFill>
                  <a:schemeClr val="bg1"/>
                </a:solidFill>
              </a:rPr>
              <a:t>Early symptoms can include fever and tingling at the site of exposure. </a:t>
            </a:r>
          </a:p>
          <a:p>
            <a:r>
              <a:rPr lang="en-US" sz="2000" dirty="0">
                <a:solidFill>
                  <a:schemeClr val="bg1"/>
                </a:solidFill>
              </a:rPr>
              <a:t>Saliva from an infected animal can also transmit rabies if the saliva comes into contact with the eyes, mouth, or nose.</a:t>
            </a:r>
          </a:p>
          <a:p>
            <a:r>
              <a:rPr lang="en-US" sz="2000" dirty="0">
                <a:solidFill>
                  <a:schemeClr val="bg1"/>
                </a:solidFill>
              </a:rPr>
              <a:t>The prognosis – usually DEATH</a:t>
            </a:r>
          </a:p>
        </p:txBody>
      </p:sp>
      <p:sp>
        <p:nvSpPr>
          <p:cNvPr id="8" name="TextBox 7">
            <a:extLst>
              <a:ext uri="{FF2B5EF4-FFF2-40B4-BE49-F238E27FC236}">
                <a16:creationId xmlns:a16="http://schemas.microsoft.com/office/drawing/2014/main" id="{44272E52-B09F-4796-A4A8-ACF0FF598618}"/>
              </a:ext>
            </a:extLst>
          </p:cNvPr>
          <p:cNvSpPr txBox="1"/>
          <p:nvPr/>
        </p:nvSpPr>
        <p:spPr>
          <a:xfrm>
            <a:off x="9291782" y="4637593"/>
            <a:ext cx="2695793" cy="369332"/>
          </a:xfrm>
          <a:prstGeom prst="rect">
            <a:avLst/>
          </a:prstGeom>
          <a:solidFill>
            <a:srgbClr val="000000"/>
          </a:solidFill>
        </p:spPr>
        <p:txBody>
          <a:bodyPr wrap="squar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dobe Ming Std L" panose="02020300000000000000" pitchFamily="18" charset="-128"/>
                <a:ea typeface="Adobe Ming Std L" panose="02020300000000000000" pitchFamily="18" charset="-128"/>
                <a:cs typeface="+mn-cs"/>
              </a:rPr>
              <a:t>THE RABIES VIRUS</a:t>
            </a:r>
          </a:p>
        </p:txBody>
      </p:sp>
    </p:spTree>
    <p:extLst>
      <p:ext uri="{BB962C8B-B14F-4D97-AF65-F5344CB8AC3E}">
        <p14:creationId xmlns:p14="http://schemas.microsoft.com/office/powerpoint/2010/main" val="12236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A98BC887-4916-4227-9F48-3B078D23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9D6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9">
            <a:extLst>
              <a:ext uri="{FF2B5EF4-FFF2-40B4-BE49-F238E27FC236}">
                <a16:creationId xmlns:a16="http://schemas.microsoft.com/office/drawing/2014/main" id="{1AD6DCFA-0E71-4650-A5E4-3C20E73EB6C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3ACAA54-DCCC-4229-8E87-CB7B51838AD7}"/>
              </a:ext>
            </a:extLst>
          </p:cNvPr>
          <p:cNvPicPr>
            <a:picLocks noChangeAspect="1"/>
          </p:cNvPicPr>
          <p:nvPr/>
        </p:nvPicPr>
        <p:blipFill rotWithShape="1">
          <a:blip r:embed="rId2"/>
          <a:srcRect r="7509" b="-3"/>
          <a:stretch/>
        </p:blipFill>
        <p:spPr>
          <a:xfrm>
            <a:off x="804672" y="803049"/>
            <a:ext cx="3026664" cy="2470743"/>
          </a:xfrm>
          <a:prstGeom prst="rect">
            <a:avLst/>
          </a:prstGeom>
          <a:effectLst/>
        </p:spPr>
      </p:pic>
      <p:pic>
        <p:nvPicPr>
          <p:cNvPr id="7" name="Picture 6">
            <a:extLst>
              <a:ext uri="{FF2B5EF4-FFF2-40B4-BE49-F238E27FC236}">
                <a16:creationId xmlns:a16="http://schemas.microsoft.com/office/drawing/2014/main" id="{E27CE9E9-075E-41D3-9A94-ABD8DA06A7A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16" r="12899" b="-1"/>
          <a:stretch/>
        </p:blipFill>
        <p:spPr>
          <a:xfrm>
            <a:off x="804672" y="3461344"/>
            <a:ext cx="3026663" cy="2438400"/>
          </a:xfrm>
          <a:prstGeom prst="rect">
            <a:avLst/>
          </a:prstGeom>
        </p:spPr>
      </p:pic>
      <p:sp>
        <p:nvSpPr>
          <p:cNvPr id="6" name="TextBox 5">
            <a:extLst>
              <a:ext uri="{FF2B5EF4-FFF2-40B4-BE49-F238E27FC236}">
                <a16:creationId xmlns:a16="http://schemas.microsoft.com/office/drawing/2014/main" id="{0D1AE3CA-F872-45F2-82DE-84493706F3B4}"/>
              </a:ext>
            </a:extLst>
          </p:cNvPr>
          <p:cNvSpPr txBox="1"/>
          <p:nvPr/>
        </p:nvSpPr>
        <p:spPr>
          <a:xfrm>
            <a:off x="9751909" y="6870700"/>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elsecretodelosgatosfelices.com/que-puedo-hacer-si-mi-gato-me-muerde-las-manos-mientras-jugamos/"/>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6"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4660214" y="-287131"/>
            <a:ext cx="7578240" cy="1676603"/>
          </a:xfrm>
        </p:spPr>
        <p:txBody>
          <a:bodyPr>
            <a:normAutofit/>
          </a:bodyPr>
          <a:lstStyle/>
          <a:p>
            <a:pPr algn="ctr"/>
            <a:r>
              <a:rPr lang="en-US" b="1" dirty="0"/>
              <a:t>Zoonotic</a:t>
            </a:r>
            <a:r>
              <a:rPr lang="en-US" dirty="0"/>
              <a:t> diseases - ANTHRAX</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5187262" y="981945"/>
            <a:ext cx="6422848" cy="3785419"/>
          </a:xfrm>
        </p:spPr>
        <p:txBody>
          <a:bodyPr>
            <a:normAutofit/>
          </a:bodyPr>
          <a:lstStyle/>
          <a:p>
            <a:r>
              <a:rPr lang="en-US" sz="2000" dirty="0"/>
              <a:t>Anthrax – is contracted by handling or consuming anthrax-infected animals </a:t>
            </a:r>
            <a:r>
              <a:rPr lang="en-US" sz="2000" i="1" dirty="0"/>
              <a:t>(anthrax is found in cows, sheep and goats)</a:t>
            </a:r>
          </a:p>
          <a:p>
            <a:r>
              <a:rPr lang="en-US" sz="2000" i="1" dirty="0"/>
              <a:t>People who handle large amounts of livestock in areas where infections are common, often get vaccinated.</a:t>
            </a:r>
          </a:p>
        </p:txBody>
      </p:sp>
      <p:sp>
        <p:nvSpPr>
          <p:cNvPr id="8" name="TextBox 7">
            <a:extLst>
              <a:ext uri="{FF2B5EF4-FFF2-40B4-BE49-F238E27FC236}">
                <a16:creationId xmlns:a16="http://schemas.microsoft.com/office/drawing/2014/main" id="{39AC9C96-7511-4DDF-8A6C-472CEB15969D}"/>
              </a:ext>
            </a:extLst>
          </p:cNvPr>
          <p:cNvSpPr txBox="1"/>
          <p:nvPr/>
        </p:nvSpPr>
        <p:spPr>
          <a:xfrm>
            <a:off x="1524293" y="5699689"/>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en.wikipedia.org/wiki/Gram-positive_bacteria"/>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7"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E6ABA5-C33B-4D6A-A4A9-47ABBA873BDE}"/>
              </a:ext>
            </a:extLst>
          </p:cNvPr>
          <p:cNvSpPr/>
          <p:nvPr/>
        </p:nvSpPr>
        <p:spPr>
          <a:xfrm>
            <a:off x="5288558" y="5938375"/>
            <a:ext cx="632155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Patient Wound Photo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By Photo Credit: Content Providers(s): CDC - This media comes from the Centers for Disease Control and Prevention's Public Health Image Library (PHIL), with identification number #1934.</a:t>
            </a:r>
          </a:p>
        </p:txBody>
      </p:sp>
      <p:pic>
        <p:nvPicPr>
          <p:cNvPr id="15" name="Picture 14" descr="A picture containing grass, outdoor, mammal&#10;&#10;Description generated with very high confidence">
            <a:extLst>
              <a:ext uri="{FF2B5EF4-FFF2-40B4-BE49-F238E27FC236}">
                <a16:creationId xmlns:a16="http://schemas.microsoft.com/office/drawing/2014/main" id="{955E1990-40C4-479F-9483-19DECA593C8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920509" y="2633400"/>
            <a:ext cx="4693146" cy="3066289"/>
          </a:xfrm>
          <a:prstGeom prst="rect">
            <a:avLst/>
          </a:prstGeom>
        </p:spPr>
      </p:pic>
    </p:spTree>
    <p:extLst>
      <p:ext uri="{BB962C8B-B14F-4D97-AF65-F5344CB8AC3E}">
        <p14:creationId xmlns:p14="http://schemas.microsoft.com/office/powerpoint/2010/main" val="920552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A98BC887-4916-4227-9F48-3B078D23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9D6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9">
            <a:extLst>
              <a:ext uri="{FF2B5EF4-FFF2-40B4-BE49-F238E27FC236}">
                <a16:creationId xmlns:a16="http://schemas.microsoft.com/office/drawing/2014/main" id="{1AD6DCFA-0E71-4650-A5E4-3C20E73EB6C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4731161" y="-210228"/>
            <a:ext cx="7170316" cy="1676603"/>
          </a:xfrm>
        </p:spPr>
        <p:txBody>
          <a:bodyPr>
            <a:normAutofit/>
          </a:bodyPr>
          <a:lstStyle/>
          <a:p>
            <a:r>
              <a:rPr lang="en-US" b="1" dirty="0"/>
              <a:t>Zoonotic</a:t>
            </a:r>
            <a:r>
              <a:rPr lang="en-US" dirty="0"/>
              <a:t> diseases - ANTHRAX</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646657" y="628074"/>
            <a:ext cx="3251088" cy="4849770"/>
          </a:xfrm>
        </p:spPr>
        <p:txBody>
          <a:bodyPr>
            <a:normAutofit/>
          </a:bodyPr>
          <a:lstStyle/>
          <a:p>
            <a:r>
              <a:rPr lang="en-US" sz="2000" dirty="0"/>
              <a:t>Anthrax has been weaponized by various countries as far back as the 1930s. </a:t>
            </a:r>
          </a:p>
          <a:p>
            <a:r>
              <a:rPr lang="en-US" sz="2000" i="1" dirty="0"/>
              <a:t>This including testing the effects of anthrax on prisoners of war. </a:t>
            </a:r>
          </a:p>
          <a:p>
            <a:r>
              <a:rPr lang="en-US" sz="2000" i="1" dirty="0"/>
              <a:t>Anthrax is a favorite because the mode of infection can be inhalation, skin contact or ingestion, which makes it a weapon of choice. </a:t>
            </a:r>
          </a:p>
        </p:txBody>
      </p:sp>
      <p:sp>
        <p:nvSpPr>
          <p:cNvPr id="12" name="Rectangle 11">
            <a:extLst>
              <a:ext uri="{FF2B5EF4-FFF2-40B4-BE49-F238E27FC236}">
                <a16:creationId xmlns:a16="http://schemas.microsoft.com/office/drawing/2014/main" id="{6F61939B-53B7-4A21-A7EF-BF4D03CA580A}"/>
              </a:ext>
            </a:extLst>
          </p:cNvPr>
          <p:cNvSpPr/>
          <p:nvPr/>
        </p:nvSpPr>
        <p:spPr>
          <a:xfrm>
            <a:off x="5443727" y="5727038"/>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0080"/>
                </a:solidFill>
                <a:effectLst/>
                <a:uLnTx/>
                <a:uFillTx/>
                <a:latin typeface="Arial" panose="020B0604020202020204" pitchFamily="34" charset="0"/>
                <a:ea typeface="+mn-ea"/>
                <a:cs typeface="+mn-cs"/>
                <a:hlinkClick r:id="rId2" tooltip="Colin Powell"/>
              </a:rPr>
              <a:t>Colin Powell</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giving a presentation to the </a:t>
            </a:r>
            <a:r>
              <a:rPr kumimoji="0" lang="en-US" sz="1800" b="0" i="0" u="none" strike="noStrike" kern="1200" cap="none" spc="0" normalizeH="0" baseline="0" noProof="0" dirty="0">
                <a:ln>
                  <a:noFill/>
                </a:ln>
                <a:solidFill>
                  <a:srgbClr val="0B0080"/>
                </a:solidFill>
                <a:effectLst/>
                <a:uLnTx/>
                <a:uFillTx/>
                <a:latin typeface="Arial" panose="020B0604020202020204" pitchFamily="34" charset="0"/>
                <a:ea typeface="+mn-ea"/>
                <a:cs typeface="+mn-cs"/>
                <a:hlinkClick r:id="rId3" tooltip="United Nations Security Council"/>
              </a:rPr>
              <a:t>United Nations Security Council</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holding a model vial of anthrax</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https://upload.wikimedia.org/wikipedia/commons/1/12/Powell-anthrax-vial.jpg">
            <a:extLst>
              <a:ext uri="{FF2B5EF4-FFF2-40B4-BE49-F238E27FC236}">
                <a16:creationId xmlns:a16="http://schemas.microsoft.com/office/drawing/2014/main" id="{7925B1EA-A4E2-4E9B-8E07-FB61D9213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727" y="1231870"/>
            <a:ext cx="5547360" cy="38560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95DA18-D40C-4358-9298-928BE7CAEF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8067" y="4604139"/>
            <a:ext cx="3599873" cy="1667941"/>
          </a:xfrm>
          <a:prstGeom prst="rect">
            <a:avLst/>
          </a:prstGeom>
        </p:spPr>
      </p:pic>
      <p:sp>
        <p:nvSpPr>
          <p:cNvPr id="11" name="TextBox 10">
            <a:extLst>
              <a:ext uri="{FF2B5EF4-FFF2-40B4-BE49-F238E27FC236}">
                <a16:creationId xmlns:a16="http://schemas.microsoft.com/office/drawing/2014/main" id="{AFCE763B-1A91-4C99-939C-966ABF1E16DA}"/>
              </a:ext>
            </a:extLst>
          </p:cNvPr>
          <p:cNvSpPr txBox="1"/>
          <p:nvPr/>
        </p:nvSpPr>
        <p:spPr>
          <a:xfrm>
            <a:off x="551503" y="6875700"/>
            <a:ext cx="35998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en.wikipedia.org/wiki/Biological_warfar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7"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16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picture containing acarine, invertebrate, arthropod, animal&#10;&#10;Description generated with very high confidence">
            <a:extLst>
              <a:ext uri="{FF2B5EF4-FFF2-40B4-BE49-F238E27FC236}">
                <a16:creationId xmlns:a16="http://schemas.microsoft.com/office/drawing/2014/main" id="{D77CD157-26E7-4D25-90B9-465A37E258A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186" r="7240" b="1"/>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648929" y="629266"/>
            <a:ext cx="3667039" cy="1676603"/>
          </a:xfrm>
        </p:spPr>
        <p:txBody>
          <a:bodyPr>
            <a:normAutofit/>
          </a:bodyPr>
          <a:lstStyle/>
          <a:p>
            <a:r>
              <a:rPr lang="en-US" sz="3600" b="1" dirty="0">
                <a:solidFill>
                  <a:schemeClr val="bg1"/>
                </a:solidFill>
              </a:rPr>
              <a:t>Zoonotic</a:t>
            </a:r>
            <a:r>
              <a:rPr lang="en-US" sz="3600" dirty="0">
                <a:solidFill>
                  <a:schemeClr val="bg1"/>
                </a:solidFill>
              </a:rPr>
              <a:t> diseases - Lime Disease (</a:t>
            </a:r>
            <a:r>
              <a:rPr lang="en-US" sz="3600" b="1" dirty="0">
                <a:solidFill>
                  <a:schemeClr val="bg1"/>
                </a:solidFill>
              </a:rPr>
              <a:t>Lyme </a:t>
            </a:r>
            <a:r>
              <a:rPr lang="en-US" sz="3600" b="1" dirty="0" err="1">
                <a:solidFill>
                  <a:schemeClr val="bg1"/>
                </a:solidFill>
              </a:rPr>
              <a:t>Borreli</a:t>
            </a:r>
            <a:r>
              <a:rPr lang="en-US" sz="3600" b="1" dirty="0">
                <a:solidFill>
                  <a:schemeClr val="bg1"/>
                </a:solidFill>
              </a:rPr>
              <a:t>)</a:t>
            </a:r>
            <a:endParaRPr lang="en-US" sz="3600" dirty="0">
              <a:solidFill>
                <a:schemeClr val="bg1"/>
              </a:solidFill>
            </a:endParaRP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648931" y="2438401"/>
            <a:ext cx="3667036" cy="3779520"/>
          </a:xfrm>
        </p:spPr>
        <p:txBody>
          <a:bodyPr>
            <a:normAutofit/>
          </a:bodyPr>
          <a:lstStyle/>
          <a:p>
            <a:r>
              <a:rPr lang="en-US" sz="1800" dirty="0">
                <a:solidFill>
                  <a:schemeClr val="bg1"/>
                </a:solidFill>
              </a:rPr>
              <a:t>Lime Disease – contracted if bitten by an infected tick</a:t>
            </a:r>
          </a:p>
          <a:p>
            <a:r>
              <a:rPr lang="en-US" sz="1800" dirty="0">
                <a:solidFill>
                  <a:schemeClr val="bg1"/>
                </a:solidFill>
              </a:rPr>
              <a:t>Caused by the bacterium Borrelia burgdorferi.</a:t>
            </a:r>
          </a:p>
          <a:p>
            <a:r>
              <a:rPr lang="en-US" sz="1800" dirty="0">
                <a:solidFill>
                  <a:schemeClr val="bg1"/>
                </a:solidFill>
              </a:rPr>
              <a:t>Primarily transmitted by </a:t>
            </a:r>
            <a:r>
              <a:rPr lang="en-US" sz="1800" dirty="0" err="1">
                <a:solidFill>
                  <a:schemeClr val="bg1"/>
                </a:solidFill>
              </a:rPr>
              <a:t>Ixodes</a:t>
            </a:r>
            <a:r>
              <a:rPr lang="en-US" sz="1800" dirty="0">
                <a:solidFill>
                  <a:schemeClr val="bg1"/>
                </a:solidFill>
              </a:rPr>
              <a:t> ticks, also known as deer ticks or black-legged ticks. </a:t>
            </a:r>
          </a:p>
          <a:p>
            <a:endParaRPr lang="en-US" sz="1800" dirty="0">
              <a:solidFill>
                <a:schemeClr val="bg1"/>
              </a:solidFill>
            </a:endParaRPr>
          </a:p>
          <a:p>
            <a:r>
              <a:rPr lang="en-US" sz="1800" dirty="0">
                <a:solidFill>
                  <a:schemeClr val="bg1"/>
                </a:solidFill>
              </a:rPr>
              <a:t>Medication‎: ‎Doxycycline, ‎amoxicillin‎, ‎cefuroxime</a:t>
            </a:r>
          </a:p>
        </p:txBody>
      </p:sp>
      <p:sp>
        <p:nvSpPr>
          <p:cNvPr id="12" name="TextBox 11">
            <a:extLst>
              <a:ext uri="{FF2B5EF4-FFF2-40B4-BE49-F238E27FC236}">
                <a16:creationId xmlns:a16="http://schemas.microsoft.com/office/drawing/2014/main" id="{DD6056AD-0C4F-4E66-9D52-B5DCE5680A7E}"/>
              </a:ext>
            </a:extLst>
          </p:cNvPr>
          <p:cNvSpPr txBox="1"/>
          <p:nvPr/>
        </p:nvSpPr>
        <p:spPr>
          <a:xfrm>
            <a:off x="9112247" y="6017865"/>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endangerednj.blogspot.com/2014/06/deer-ticks-and-lyme-disease-season.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400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7CD157-26E7-4D25-90B9-465A37E258A5}"/>
              </a:ext>
            </a:extLst>
          </p:cNvPr>
          <p:cNvPicPr>
            <a:picLocks noChangeAspect="1"/>
          </p:cNvPicPr>
          <p:nvPr/>
        </p:nvPicPr>
        <p:blipFill rotWithShape="1">
          <a:blip r:embed="rId2">
            <a:extLst>
              <a:ext uri="{28A0092B-C50C-407E-A947-70E740481C1C}">
                <a14:useLocalDpi xmlns:a14="http://schemas.microsoft.com/office/drawing/2010/main" val="0"/>
              </a:ext>
            </a:extLst>
          </a:blip>
          <a:srcRect l="7002" r="1" b="1"/>
          <a:stretch/>
        </p:blipFill>
        <p:spPr>
          <a:xfrm>
            <a:off x="5449455" y="1302006"/>
            <a:ext cx="6102882" cy="4921813"/>
          </a:xfrm>
          <a:prstGeom prst="rect">
            <a:avLst/>
          </a:prstGeom>
          <a:effectLst/>
        </p:spPr>
      </p:pic>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667402" y="128989"/>
            <a:ext cx="11044307" cy="1173017"/>
          </a:xfrm>
        </p:spPr>
        <p:txBody>
          <a:bodyPr>
            <a:normAutofit/>
          </a:bodyPr>
          <a:lstStyle/>
          <a:p>
            <a:pPr algn="ctr"/>
            <a:r>
              <a:rPr lang="en-US" sz="3700" b="1" dirty="0"/>
              <a:t>Zoonotic</a:t>
            </a:r>
            <a:r>
              <a:rPr lang="en-US" sz="3700" dirty="0"/>
              <a:t> diseases - Lime Disease (</a:t>
            </a:r>
            <a:r>
              <a:rPr lang="en-US" sz="3700" b="1" dirty="0"/>
              <a:t>Lyme </a:t>
            </a:r>
            <a:r>
              <a:rPr lang="en-US" sz="3700" b="1" dirty="0" err="1"/>
              <a:t>Borreli</a:t>
            </a:r>
            <a:r>
              <a:rPr lang="en-US" sz="3700" b="1" dirty="0"/>
              <a:t>)</a:t>
            </a:r>
            <a:endParaRPr lang="en-US" sz="3700" dirty="0"/>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304800" y="1200727"/>
            <a:ext cx="5003756" cy="5451702"/>
          </a:xfrm>
        </p:spPr>
        <p:txBody>
          <a:bodyPr>
            <a:normAutofit fontScale="92500"/>
          </a:bodyPr>
          <a:lstStyle/>
          <a:p>
            <a:pPr marL="0" indent="0">
              <a:buNone/>
            </a:pPr>
            <a:r>
              <a:rPr lang="en-US" sz="2400" b="1" dirty="0"/>
              <a:t>Early Signs and Symptoms</a:t>
            </a:r>
          </a:p>
          <a:p>
            <a:r>
              <a:rPr lang="en-US" sz="2400" dirty="0"/>
              <a:t>ERYTHEMA MIGRANS – A type of rash associated with lime disease that typically does not itch and is not painful but appears red and grows in size.</a:t>
            </a:r>
          </a:p>
          <a:p>
            <a:r>
              <a:rPr lang="en-US" sz="2400" dirty="0"/>
              <a:t>Flu-like symptoms (fever, headache, fatigue).</a:t>
            </a:r>
          </a:p>
          <a:p>
            <a:pPr marL="0" indent="0">
              <a:buNone/>
            </a:pPr>
            <a:r>
              <a:rPr lang="en-US" sz="2400" b="1" dirty="0"/>
              <a:t>Late Signs and Symptoms (</a:t>
            </a:r>
            <a:r>
              <a:rPr lang="en-US" sz="2400" dirty="0"/>
              <a:t>If left untreated)</a:t>
            </a:r>
          </a:p>
          <a:p>
            <a:r>
              <a:rPr lang="en-US" sz="2400" dirty="0"/>
              <a:t>Joint pain</a:t>
            </a:r>
          </a:p>
          <a:p>
            <a:r>
              <a:rPr lang="en-US" sz="2400" dirty="0"/>
              <a:t>Heart palpitations</a:t>
            </a:r>
          </a:p>
          <a:p>
            <a:r>
              <a:rPr lang="en-US" sz="2400" dirty="0"/>
              <a:t>Paralysis to portions of the face</a:t>
            </a:r>
          </a:p>
          <a:p>
            <a:r>
              <a:rPr lang="en-US" sz="2400" dirty="0"/>
              <a:t>Fatigue </a:t>
            </a:r>
          </a:p>
          <a:p>
            <a:r>
              <a:rPr lang="en-US" sz="2400" dirty="0"/>
              <a:t>Memory problems</a:t>
            </a:r>
          </a:p>
        </p:txBody>
      </p:sp>
      <p:sp>
        <p:nvSpPr>
          <p:cNvPr id="4" name="Rectangle 3">
            <a:extLst>
              <a:ext uri="{FF2B5EF4-FFF2-40B4-BE49-F238E27FC236}">
                <a16:creationId xmlns:a16="http://schemas.microsoft.com/office/drawing/2014/main" id="{02DF49ED-E2AB-495E-8D93-B3ED46C50AA0}"/>
              </a:ext>
            </a:extLst>
          </p:cNvPr>
          <p:cNvSpPr/>
          <p:nvPr/>
        </p:nvSpPr>
        <p:spPr>
          <a:xfrm>
            <a:off x="7155348" y="6283097"/>
            <a:ext cx="23020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ERYTHEMA MIGRANS </a:t>
            </a:r>
          </a:p>
        </p:txBody>
      </p:sp>
    </p:spTree>
    <p:extLst>
      <p:ext uri="{BB962C8B-B14F-4D97-AF65-F5344CB8AC3E}">
        <p14:creationId xmlns:p14="http://schemas.microsoft.com/office/powerpoint/2010/main" val="1840731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generated with high confidence">
            <a:extLst>
              <a:ext uri="{FF2B5EF4-FFF2-40B4-BE49-F238E27FC236}">
                <a16:creationId xmlns:a16="http://schemas.microsoft.com/office/drawing/2014/main" id="{090F22B0-044F-476B-BDDE-2D8F9E62A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72" y="972635"/>
            <a:ext cx="5126736" cy="5126736"/>
          </a:xfrm>
          <a:prstGeom prst="rect">
            <a:avLst/>
          </a:prstGeom>
        </p:spPr>
      </p:pic>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6392598" y="640263"/>
            <a:ext cx="5221266" cy="1344975"/>
          </a:xfrm>
        </p:spPr>
        <p:txBody>
          <a:bodyPr>
            <a:normAutofit/>
          </a:bodyPr>
          <a:lstStyle/>
          <a:p>
            <a:pPr algn="ctr"/>
            <a:r>
              <a:rPr lang="en-US" sz="4000" b="1" dirty="0">
                <a:solidFill>
                  <a:schemeClr val="bg1"/>
                </a:solidFill>
              </a:rPr>
              <a:t>Zoonotic</a:t>
            </a:r>
            <a:r>
              <a:rPr lang="en-US" sz="4000" dirty="0">
                <a:solidFill>
                  <a:schemeClr val="bg1"/>
                </a:solidFill>
              </a:rPr>
              <a:t> diseases - Trichinosis</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6391903" y="2121763"/>
            <a:ext cx="5235490" cy="3773010"/>
          </a:xfrm>
        </p:spPr>
        <p:txBody>
          <a:bodyPr>
            <a:normAutofit/>
          </a:bodyPr>
          <a:lstStyle/>
          <a:p>
            <a:r>
              <a:rPr lang="en-US" sz="2000" dirty="0">
                <a:solidFill>
                  <a:schemeClr val="bg1"/>
                </a:solidFill>
              </a:rPr>
              <a:t>Trichinosis – can be contracted by consuming undercooked pork from a </a:t>
            </a:r>
            <a:r>
              <a:rPr lang="en-US" sz="2000" dirty="0" err="1">
                <a:solidFill>
                  <a:schemeClr val="bg1"/>
                </a:solidFill>
              </a:rPr>
              <a:t>trichinellosis</a:t>
            </a:r>
            <a:r>
              <a:rPr lang="en-US" sz="2000" dirty="0">
                <a:solidFill>
                  <a:schemeClr val="bg1"/>
                </a:solidFill>
              </a:rPr>
              <a:t>-infected pig.</a:t>
            </a:r>
          </a:p>
          <a:p>
            <a:r>
              <a:rPr lang="en-US" sz="2000" dirty="0">
                <a:solidFill>
                  <a:schemeClr val="bg1"/>
                </a:solidFill>
              </a:rPr>
              <a:t>Trichinosis is caused by an infection by the parasitic worm, trichinella spiralis. </a:t>
            </a:r>
          </a:p>
          <a:p>
            <a:endParaRPr lang="en-US" sz="2000" dirty="0">
              <a:solidFill>
                <a:schemeClr val="bg1"/>
              </a:solidFill>
            </a:endParaRPr>
          </a:p>
          <a:p>
            <a:endParaRPr lang="en-US" sz="2000" dirty="0">
              <a:solidFill>
                <a:schemeClr val="bg1"/>
              </a:solidFill>
            </a:endParaRPr>
          </a:p>
        </p:txBody>
      </p:sp>
      <p:sp>
        <p:nvSpPr>
          <p:cNvPr id="19" name="Rectangle 18">
            <a:extLst>
              <a:ext uri="{FF2B5EF4-FFF2-40B4-BE49-F238E27FC236}">
                <a16:creationId xmlns:a16="http://schemas.microsoft.com/office/drawing/2014/main" id="{F98E82CF-940F-4BF4-88AC-E95D45E6A6CA}"/>
              </a:ext>
            </a:extLst>
          </p:cNvPr>
          <p:cNvSpPr/>
          <p:nvPr/>
        </p:nvSpPr>
        <p:spPr>
          <a:xfrm>
            <a:off x="1887882" y="273885"/>
            <a:ext cx="21724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Roboto"/>
                <a:ea typeface="+mn-ea"/>
                <a:cs typeface="+mn-cs"/>
              </a:rPr>
              <a:t>Trichinella</a:t>
            </a:r>
            <a:r>
              <a:rPr kumimoji="0" lang="en-US" sz="1800" b="0" i="0" u="none" strike="noStrike" kern="1200" cap="none" spc="0" normalizeH="0" baseline="0" noProof="0" dirty="0">
                <a:ln>
                  <a:noFill/>
                </a:ln>
                <a:solidFill>
                  <a:srgbClr val="222222"/>
                </a:solidFill>
                <a:effectLst/>
                <a:uLnTx/>
                <a:uFillTx/>
                <a:latin typeface="Roboto"/>
                <a:ea typeface="+mn-ea"/>
                <a:cs typeface="+mn-cs"/>
              </a:rPr>
              <a:t> spiralis.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picture containing floor, indoor&#10;&#10;Description generated with high confidence">
            <a:extLst>
              <a:ext uri="{FF2B5EF4-FFF2-40B4-BE49-F238E27FC236}">
                <a16:creationId xmlns:a16="http://schemas.microsoft.com/office/drawing/2014/main" id="{8B8FDC7F-9743-47B3-A290-2029E1C4D18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579" b="26390"/>
          <a:stretch/>
        </p:blipFill>
        <p:spPr>
          <a:xfrm>
            <a:off x="6696363" y="4187369"/>
            <a:ext cx="4420163" cy="2189018"/>
          </a:xfrm>
          <a:prstGeom prst="rect">
            <a:avLst/>
          </a:prstGeom>
        </p:spPr>
      </p:pic>
    </p:spTree>
    <p:extLst>
      <p:ext uri="{BB962C8B-B14F-4D97-AF65-F5344CB8AC3E}">
        <p14:creationId xmlns:p14="http://schemas.microsoft.com/office/powerpoint/2010/main" val="359787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insect on the ground&#10;&#10;Description generated with very high confidence">
            <a:extLst>
              <a:ext uri="{FF2B5EF4-FFF2-40B4-BE49-F238E27FC236}">
                <a16:creationId xmlns:a16="http://schemas.microsoft.com/office/drawing/2014/main" id="{BF10516A-BB67-4ED1-ACB7-7A817145F3D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950121" y="999181"/>
            <a:ext cx="5941068" cy="3921104"/>
          </a:xfrm>
          <a:prstGeom prst="rect">
            <a:avLst/>
          </a:prstGeom>
        </p:spPr>
      </p:pic>
      <p:sp>
        <p:nvSpPr>
          <p:cNvPr id="2" name="Title 1">
            <a:extLst>
              <a:ext uri="{FF2B5EF4-FFF2-40B4-BE49-F238E27FC236}">
                <a16:creationId xmlns:a16="http://schemas.microsoft.com/office/drawing/2014/main" id="{53EAE432-1399-4C02-B3DF-FC597D599DDF}"/>
              </a:ext>
            </a:extLst>
          </p:cNvPr>
          <p:cNvSpPr>
            <a:spLocks noGrp="1"/>
          </p:cNvSpPr>
          <p:nvPr>
            <p:ph type="title"/>
          </p:nvPr>
        </p:nvSpPr>
        <p:spPr>
          <a:xfrm>
            <a:off x="950121" y="5529884"/>
            <a:ext cx="5693783" cy="1096331"/>
          </a:xfrm>
        </p:spPr>
        <p:txBody>
          <a:bodyPr>
            <a:normAutofit fontScale="90000"/>
          </a:bodyPr>
          <a:lstStyle/>
          <a:p>
            <a:r>
              <a:rPr lang="en-US" sz="3400" b="1" dirty="0">
                <a:effectLst>
                  <a:outerShdw blurRad="38100" dist="38100" dir="2700000" algn="tl">
                    <a:srgbClr val="000000">
                      <a:alpha val="43137"/>
                    </a:srgbClr>
                  </a:outerShdw>
                </a:effectLst>
              </a:rPr>
              <a:t>How Diseases May be Acquired - </a:t>
            </a:r>
            <a:r>
              <a:rPr lang="en-US" sz="5300" b="1" dirty="0">
                <a:effectLst>
                  <a:outerShdw blurRad="38100" dist="38100" dir="2700000" algn="tl">
                    <a:srgbClr val="000000">
                      <a:alpha val="43137"/>
                    </a:srgbClr>
                  </a:outerShdw>
                </a:effectLst>
              </a:rPr>
              <a:t>Vectors</a:t>
            </a:r>
            <a:r>
              <a:rPr lang="en-US" sz="3400" b="1" dirty="0">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id="{D1B3DDA9-5C14-488B-9101-6CE8F03D95C3}"/>
              </a:ext>
            </a:extLst>
          </p:cNvPr>
          <p:cNvSpPr>
            <a:spLocks noGrp="1"/>
          </p:cNvSpPr>
          <p:nvPr>
            <p:ph idx="1"/>
          </p:nvPr>
        </p:nvSpPr>
        <p:spPr>
          <a:xfrm>
            <a:off x="7534655" y="0"/>
            <a:ext cx="4008101" cy="5529884"/>
          </a:xfrm>
        </p:spPr>
        <p:txBody>
          <a:bodyPr anchor="ctr">
            <a:normAutofit/>
          </a:bodyPr>
          <a:lstStyle/>
          <a:p>
            <a:pPr fontAlgn="base"/>
            <a:r>
              <a:rPr lang="en-US" sz="3200" b="1" dirty="0"/>
              <a:t>​ Vectors are </a:t>
            </a:r>
            <a:r>
              <a:rPr lang="en-US" sz="3200" b="1" u="sng" dirty="0"/>
              <a:t>living organisms </a:t>
            </a:r>
            <a:r>
              <a:rPr lang="en-US" sz="3200" b="1" dirty="0"/>
              <a:t>that can transmit infectious diseases either…..</a:t>
            </a:r>
          </a:p>
          <a:p>
            <a:pPr marL="0" indent="0" fontAlgn="base">
              <a:buNone/>
            </a:pPr>
            <a:endParaRPr lang="en-US" sz="3200" b="1" dirty="0"/>
          </a:p>
          <a:p>
            <a:pPr lvl="1" fontAlgn="base"/>
            <a:r>
              <a:rPr lang="en-US" sz="3200" b="1" dirty="0"/>
              <a:t>From one human to another human or </a:t>
            </a:r>
          </a:p>
          <a:p>
            <a:pPr lvl="1" fontAlgn="base"/>
            <a:r>
              <a:rPr lang="en-US" sz="3200" b="1" dirty="0"/>
              <a:t>From an animal to a human</a:t>
            </a:r>
          </a:p>
          <a:p>
            <a:pPr marL="457200" lvl="1" indent="0" fontAlgn="base">
              <a:buNone/>
            </a:pPr>
            <a:endParaRPr lang="en-US" sz="3200" b="1" dirty="0"/>
          </a:p>
        </p:txBody>
      </p:sp>
      <p:sp>
        <p:nvSpPr>
          <p:cNvPr id="6" name="TextBox 5">
            <a:extLst>
              <a:ext uri="{FF2B5EF4-FFF2-40B4-BE49-F238E27FC236}">
                <a16:creationId xmlns:a16="http://schemas.microsoft.com/office/drawing/2014/main" id="{8EC7CACD-8F14-42D0-BD31-C2F4CF7DE207}"/>
              </a:ext>
            </a:extLst>
          </p:cNvPr>
          <p:cNvSpPr txBox="1"/>
          <p:nvPr/>
        </p:nvSpPr>
        <p:spPr>
          <a:xfrm>
            <a:off x="4584147" y="472023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progressive-charlestown.com/2016/08/trying-to-fight-zika-virus-despite.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4.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292A1F8-EA50-4244-B43C-4A32203301CB}"/>
              </a:ext>
            </a:extLst>
          </p:cNvPr>
          <p:cNvSpPr/>
          <p:nvPr/>
        </p:nvSpPr>
        <p:spPr>
          <a:xfrm>
            <a:off x="9375438" y="6256883"/>
            <a:ext cx="26035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MODE OF TRANSMISSION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32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FA7A195-03A4-44AB-A3D8-2507E2C943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9">
            <a:extLst>
              <a:ext uri="{FF2B5EF4-FFF2-40B4-BE49-F238E27FC236}">
                <a16:creationId xmlns:a16="http://schemas.microsoft.com/office/drawing/2014/main" id="{8F235346-20CC-4981-B836-23ECF1F4E2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chemeClr val="bg1"/>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F10516A-BB67-4ED1-ACB7-7A817145F3D6}"/>
              </a:ext>
            </a:extLst>
          </p:cNvPr>
          <p:cNvPicPr>
            <a:picLocks noChangeAspect="1"/>
          </p:cNvPicPr>
          <p:nvPr/>
        </p:nvPicPr>
        <p:blipFill rotWithShape="1">
          <a:blip r:embed="rId2">
            <a:extLst>
              <a:ext uri="{28A0092B-C50C-407E-A947-70E740481C1C}">
                <a14:useLocalDpi xmlns:a14="http://schemas.microsoft.com/office/drawing/2010/main" val="0"/>
              </a:ext>
            </a:extLst>
          </a:blip>
          <a:srcRect l="-182" r="377" b="12405"/>
          <a:stretch/>
        </p:blipFill>
        <p:spPr>
          <a:xfrm>
            <a:off x="6573465" y="1058139"/>
            <a:ext cx="4956896" cy="4741722"/>
          </a:xfrm>
          <a:prstGeom prst="rect">
            <a:avLst/>
          </a:prstGeom>
          <a:effectLst/>
        </p:spPr>
      </p:pic>
      <p:sp>
        <p:nvSpPr>
          <p:cNvPr id="2" name="Title 1">
            <a:extLst>
              <a:ext uri="{FF2B5EF4-FFF2-40B4-BE49-F238E27FC236}">
                <a16:creationId xmlns:a16="http://schemas.microsoft.com/office/drawing/2014/main" id="{53EAE432-1399-4C02-B3DF-FC597D599DDF}"/>
              </a:ext>
            </a:extLst>
          </p:cNvPr>
          <p:cNvSpPr>
            <a:spLocks noGrp="1"/>
          </p:cNvSpPr>
          <p:nvPr>
            <p:ph type="title"/>
          </p:nvPr>
        </p:nvSpPr>
        <p:spPr>
          <a:xfrm>
            <a:off x="648929" y="629266"/>
            <a:ext cx="5120073" cy="1676603"/>
          </a:xfrm>
        </p:spPr>
        <p:txBody>
          <a:bodyPr>
            <a:normAutofit/>
          </a:bodyPr>
          <a:lstStyle/>
          <a:p>
            <a:r>
              <a:rPr lang="en-US" b="1">
                <a:effectLst>
                  <a:outerShdw blurRad="38100" dist="38100" dir="2700000" algn="tl">
                    <a:srgbClr val="000000">
                      <a:alpha val="43137"/>
                    </a:srgbClr>
                  </a:outerShdw>
                </a:effectLst>
              </a:rPr>
              <a:t>How Diseases May be Acquired - Vectors </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1B3DDA9-5C14-488B-9101-6CE8F03D95C3}"/>
              </a:ext>
            </a:extLst>
          </p:cNvPr>
          <p:cNvSpPr>
            <a:spLocks noGrp="1"/>
          </p:cNvSpPr>
          <p:nvPr>
            <p:ph idx="1"/>
          </p:nvPr>
        </p:nvSpPr>
        <p:spPr>
          <a:xfrm>
            <a:off x="648931" y="2438400"/>
            <a:ext cx="5113114" cy="4419600"/>
          </a:xfrm>
        </p:spPr>
        <p:txBody>
          <a:bodyPr>
            <a:normAutofit lnSpcReduction="10000"/>
          </a:bodyPr>
          <a:lstStyle/>
          <a:p>
            <a:pPr marL="0" indent="0" fontAlgn="base">
              <a:buNone/>
            </a:pPr>
            <a:r>
              <a:rPr lang="en-US" sz="2400" b="1" dirty="0"/>
              <a:t>Vectors are usually bloodsucking insects. </a:t>
            </a:r>
          </a:p>
          <a:p>
            <a:pPr marL="0" indent="0" fontAlgn="base">
              <a:buNone/>
            </a:pPr>
            <a:endParaRPr lang="en-US" sz="2400" b="1" dirty="0"/>
          </a:p>
          <a:p>
            <a:pPr fontAlgn="base"/>
            <a:r>
              <a:rPr lang="en-US" sz="2400" b="1" dirty="0"/>
              <a:t>The process of infection involving blood sucking insects </a:t>
            </a:r>
          </a:p>
          <a:p>
            <a:pPr marL="1257300" lvl="2" indent="-342900" fontAlgn="base">
              <a:buFont typeface="+mj-lt"/>
              <a:buAutoNum type="arabicPeriod"/>
            </a:pPr>
            <a:r>
              <a:rPr lang="en-US" sz="2400" b="1" dirty="0"/>
              <a:t> ingesting the  pathogen during a blood meal from an infected host. (human or animal) and</a:t>
            </a:r>
          </a:p>
          <a:p>
            <a:pPr marL="1257300" lvl="2" indent="-342900" fontAlgn="base">
              <a:buFont typeface="+mj-lt"/>
              <a:buAutoNum type="arabicPeriod"/>
            </a:pPr>
            <a:r>
              <a:rPr lang="en-US" sz="2400" b="1" dirty="0"/>
              <a:t>Injecting that pathogen into the next host  during their next blood meal.</a:t>
            </a:r>
          </a:p>
        </p:txBody>
      </p:sp>
    </p:spTree>
    <p:extLst>
      <p:ext uri="{BB962C8B-B14F-4D97-AF65-F5344CB8AC3E}">
        <p14:creationId xmlns:p14="http://schemas.microsoft.com/office/powerpoint/2010/main" val="213155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66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8E680FD-025E-4A55-87DE-8B776C458329}"/>
              </a:ext>
            </a:extLst>
          </p:cNvPr>
          <p:cNvPicPr>
            <a:picLocks noChangeAspect="1"/>
          </p:cNvPicPr>
          <p:nvPr/>
        </p:nvPicPr>
        <p:blipFill rotWithShape="1">
          <a:blip r:embed="rId2">
            <a:extLst>
              <a:ext uri="{28A0092B-C50C-407E-A947-70E740481C1C}">
                <a14:useLocalDpi xmlns:a14="http://schemas.microsoft.com/office/drawing/2010/main" val="0"/>
              </a:ext>
            </a:extLst>
          </a:blip>
          <a:srcRect l="34720" t="11778" r="28469"/>
          <a:stretch/>
        </p:blipFill>
        <p:spPr>
          <a:xfrm>
            <a:off x="7382811" y="585216"/>
            <a:ext cx="4267464" cy="5757599"/>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EAE432-1399-4C02-B3DF-FC597D599DDF}"/>
              </a:ext>
            </a:extLst>
          </p:cNvPr>
          <p:cNvSpPr>
            <a:spLocks noGrp="1"/>
          </p:cNvSpPr>
          <p:nvPr>
            <p:ph type="title"/>
          </p:nvPr>
        </p:nvSpPr>
        <p:spPr>
          <a:xfrm>
            <a:off x="1024129" y="585216"/>
            <a:ext cx="5062511" cy="1499616"/>
          </a:xfrm>
        </p:spPr>
        <p:txBody>
          <a:bodyPr>
            <a:normAutofit/>
          </a:bodyPr>
          <a:lstStyle/>
          <a:p>
            <a:r>
              <a:rPr lang="en-US" b="1">
                <a:solidFill>
                  <a:srgbClr val="FFFFFF"/>
                </a:solidFill>
              </a:rPr>
              <a:t>VECTOR-BORN DISEASES </a:t>
            </a:r>
            <a:r>
              <a:rPr lang="en-US" b="1" i="1">
                <a:solidFill>
                  <a:srgbClr val="FFFFFF"/>
                </a:solidFill>
              </a:rPr>
              <a:t>- MALARIA</a:t>
            </a:r>
            <a:endParaRPr lang="en-US" i="1">
              <a:solidFill>
                <a:srgbClr val="FFFFFF"/>
              </a:solidFill>
            </a:endParaRPr>
          </a:p>
        </p:txBody>
      </p:sp>
      <p:sp>
        <p:nvSpPr>
          <p:cNvPr id="3" name="Content Placeholder 2">
            <a:extLst>
              <a:ext uri="{FF2B5EF4-FFF2-40B4-BE49-F238E27FC236}">
                <a16:creationId xmlns:a16="http://schemas.microsoft.com/office/drawing/2014/main" id="{D1B3DDA9-5C14-488B-9101-6CE8F03D95C3}"/>
              </a:ext>
            </a:extLst>
          </p:cNvPr>
          <p:cNvSpPr>
            <a:spLocks noGrp="1"/>
          </p:cNvSpPr>
          <p:nvPr>
            <p:ph idx="1"/>
          </p:nvPr>
        </p:nvSpPr>
        <p:spPr>
          <a:xfrm>
            <a:off x="1024129" y="2286000"/>
            <a:ext cx="5081232" cy="3931920"/>
          </a:xfrm>
        </p:spPr>
        <p:txBody>
          <a:bodyPr>
            <a:normAutofit/>
          </a:bodyPr>
          <a:lstStyle/>
          <a:p>
            <a:r>
              <a:rPr lang="en-US" dirty="0">
                <a:solidFill>
                  <a:srgbClr val="FFFFFF"/>
                </a:solidFill>
              </a:rPr>
              <a:t>An example of a vector-born disease is MALARIA – </a:t>
            </a:r>
          </a:p>
          <a:p>
            <a:r>
              <a:rPr lang="en-US" dirty="0">
                <a:solidFill>
                  <a:srgbClr val="FFFFFF"/>
                </a:solidFill>
              </a:rPr>
              <a:t>Mosquitoes can carry the pathogenic protozoa, </a:t>
            </a:r>
            <a:r>
              <a:rPr lang="en-US" b="1" dirty="0">
                <a:solidFill>
                  <a:srgbClr val="FFFFFF"/>
                </a:solidFill>
              </a:rPr>
              <a:t>Plasmodium.</a:t>
            </a:r>
          </a:p>
          <a:p>
            <a:r>
              <a:rPr lang="en-US" dirty="0">
                <a:solidFill>
                  <a:srgbClr val="FFFFFF"/>
                </a:solidFill>
              </a:rPr>
              <a:t>When an infected mosquito bites a human, the plasmodium can be transferred to the human host. </a:t>
            </a:r>
          </a:p>
          <a:p>
            <a:pPr marL="0" indent="0">
              <a:buNone/>
            </a:pPr>
            <a:endParaRPr lang="en-US" dirty="0">
              <a:solidFill>
                <a:srgbClr val="FFFFFF"/>
              </a:solidFill>
            </a:endParaRPr>
          </a:p>
        </p:txBody>
      </p:sp>
      <p:sp>
        <p:nvSpPr>
          <p:cNvPr id="7" name="Rectangle 6">
            <a:extLst>
              <a:ext uri="{FF2B5EF4-FFF2-40B4-BE49-F238E27FC236}">
                <a16:creationId xmlns:a16="http://schemas.microsoft.com/office/drawing/2014/main" id="{15E9C343-CF69-4BA8-AB95-BC83F32D7E68}"/>
              </a:ext>
            </a:extLst>
          </p:cNvPr>
          <p:cNvSpPr/>
          <p:nvPr/>
        </p:nvSpPr>
        <p:spPr>
          <a:xfrm>
            <a:off x="7364149" y="6342815"/>
            <a:ext cx="44612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PATHOGENIC PROTOZOA,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PLASMODIUM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54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pe, yeast&#10;&#10;Description generated with high confidence">
            <a:extLst>
              <a:ext uri="{FF2B5EF4-FFF2-40B4-BE49-F238E27FC236}">
                <a16:creationId xmlns:a16="http://schemas.microsoft.com/office/drawing/2014/main" id="{0FB69B58-BAB0-4507-87F1-2EA767F9B275}"/>
              </a:ext>
            </a:extLst>
          </p:cNvPr>
          <p:cNvPicPr>
            <a:picLocks noChangeAspect="1"/>
          </p:cNvPicPr>
          <p:nvPr/>
        </p:nvPicPr>
        <p:blipFill rotWithShape="1">
          <a:blip r:embed="rId2">
            <a:extLst>
              <a:ext uri="{28A0092B-C50C-407E-A947-70E740481C1C}">
                <a14:useLocalDpi xmlns:a14="http://schemas.microsoft.com/office/drawing/2010/main" val="0"/>
              </a:ext>
            </a:extLst>
          </a:blip>
          <a:srcRect l="12421"/>
          <a:stretch/>
        </p:blipFill>
        <p:spPr>
          <a:xfrm>
            <a:off x="7552266" y="10"/>
            <a:ext cx="4639733" cy="6857990"/>
          </a:xfrm>
          <a:prstGeom prst="rect">
            <a:avLst/>
          </a:prstGeom>
        </p:spPr>
      </p:pic>
      <p:sp>
        <p:nvSpPr>
          <p:cNvPr id="10" name="Rectangle 9">
            <a:extLst>
              <a:ext uri="{FF2B5EF4-FFF2-40B4-BE49-F238E27FC236}">
                <a16:creationId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3D67E7-AB09-45FC-9B2A-580CC4F3A3BD}"/>
              </a:ext>
            </a:extLst>
          </p:cNvPr>
          <p:cNvSpPr>
            <a:spLocks noGrp="1"/>
          </p:cNvSpPr>
          <p:nvPr>
            <p:ph type="title"/>
          </p:nvPr>
        </p:nvSpPr>
        <p:spPr>
          <a:xfrm>
            <a:off x="838200" y="365125"/>
            <a:ext cx="6254496" cy="1828800"/>
          </a:xfrm>
        </p:spPr>
        <p:txBody>
          <a:bodyPr>
            <a:normAutofit/>
          </a:bodyPr>
          <a:lstStyle/>
          <a:p>
            <a:r>
              <a:rPr lang="en-US" dirty="0">
                <a:solidFill>
                  <a:schemeClr val="bg1"/>
                </a:solidFill>
                <a:latin typeface="AR CHRISTY" panose="02000000000000000000" pitchFamily="2" charset="0"/>
              </a:rPr>
              <a:t>Staphylococcus aureus</a:t>
            </a:r>
          </a:p>
        </p:txBody>
      </p:sp>
      <p:sp>
        <p:nvSpPr>
          <p:cNvPr id="3" name="Content Placeholder 2">
            <a:extLst>
              <a:ext uri="{FF2B5EF4-FFF2-40B4-BE49-F238E27FC236}">
                <a16:creationId xmlns:a16="http://schemas.microsoft.com/office/drawing/2014/main" id="{F3351A8D-25E1-4B69-9776-8214F6E5693E}"/>
              </a:ext>
            </a:extLst>
          </p:cNvPr>
          <p:cNvSpPr>
            <a:spLocks noGrp="1"/>
          </p:cNvSpPr>
          <p:nvPr>
            <p:ph idx="1"/>
          </p:nvPr>
        </p:nvSpPr>
        <p:spPr>
          <a:xfrm>
            <a:off x="838200" y="2322576"/>
            <a:ext cx="6254496" cy="3858768"/>
          </a:xfrm>
        </p:spPr>
        <p:txBody>
          <a:bodyPr>
            <a:normAutofit lnSpcReduction="10000"/>
          </a:bodyPr>
          <a:lstStyle/>
          <a:p>
            <a:r>
              <a:rPr lang="en-US" sz="3600" dirty="0">
                <a:solidFill>
                  <a:schemeClr val="bg1"/>
                </a:solidFill>
                <a:latin typeface="AR CENA" panose="02000000000000000000" pitchFamily="2" charset="0"/>
              </a:rPr>
              <a:t>All human skin is colonized by  a bacteria called Staphylococcus aureus (sometimes abbreviated as Staph. aureus) about 40% of the time. </a:t>
            </a:r>
          </a:p>
          <a:p>
            <a:r>
              <a:rPr lang="en-US" sz="3600" dirty="0">
                <a:solidFill>
                  <a:schemeClr val="bg1"/>
                </a:solidFill>
                <a:latin typeface="AR CENA" panose="02000000000000000000" pitchFamily="2" charset="0"/>
              </a:rPr>
              <a:t>This bacteria lives on the surface of the skin and is considered part of the "normal flora" of humans. </a:t>
            </a:r>
          </a:p>
        </p:txBody>
      </p:sp>
    </p:spTree>
    <p:extLst>
      <p:ext uri="{BB962C8B-B14F-4D97-AF65-F5344CB8AC3E}">
        <p14:creationId xmlns:p14="http://schemas.microsoft.com/office/powerpoint/2010/main" val="3699269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66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EAE432-1399-4C02-B3DF-FC597D599DDF}"/>
              </a:ext>
            </a:extLst>
          </p:cNvPr>
          <p:cNvSpPr>
            <a:spLocks noGrp="1"/>
          </p:cNvSpPr>
          <p:nvPr>
            <p:ph type="title"/>
          </p:nvPr>
        </p:nvSpPr>
        <p:spPr>
          <a:xfrm>
            <a:off x="1024129" y="585216"/>
            <a:ext cx="5062511" cy="1499616"/>
          </a:xfrm>
        </p:spPr>
        <p:txBody>
          <a:bodyPr>
            <a:normAutofit/>
          </a:bodyPr>
          <a:lstStyle/>
          <a:p>
            <a:r>
              <a:rPr lang="en-US" b="1">
                <a:solidFill>
                  <a:srgbClr val="FFFFFF"/>
                </a:solidFill>
              </a:rPr>
              <a:t>VECTOR-BORN DISEASES </a:t>
            </a:r>
            <a:r>
              <a:rPr lang="en-US" b="1" i="1">
                <a:solidFill>
                  <a:srgbClr val="FFFFFF"/>
                </a:solidFill>
              </a:rPr>
              <a:t>- MALARIA</a:t>
            </a:r>
            <a:endParaRPr lang="en-US" i="1">
              <a:solidFill>
                <a:srgbClr val="FFFFFF"/>
              </a:solidFill>
            </a:endParaRPr>
          </a:p>
        </p:txBody>
      </p:sp>
      <p:sp>
        <p:nvSpPr>
          <p:cNvPr id="3" name="Content Placeholder 2">
            <a:extLst>
              <a:ext uri="{FF2B5EF4-FFF2-40B4-BE49-F238E27FC236}">
                <a16:creationId xmlns:a16="http://schemas.microsoft.com/office/drawing/2014/main" id="{D1B3DDA9-5C14-488B-9101-6CE8F03D95C3}"/>
              </a:ext>
            </a:extLst>
          </p:cNvPr>
          <p:cNvSpPr>
            <a:spLocks noGrp="1"/>
          </p:cNvSpPr>
          <p:nvPr>
            <p:ph idx="1"/>
          </p:nvPr>
        </p:nvSpPr>
        <p:spPr>
          <a:xfrm>
            <a:off x="1024129" y="2286000"/>
            <a:ext cx="5081232" cy="3931920"/>
          </a:xfrm>
        </p:spPr>
        <p:txBody>
          <a:bodyPr>
            <a:normAutofit/>
          </a:bodyPr>
          <a:lstStyle/>
          <a:p>
            <a:r>
              <a:rPr lang="en-US" dirty="0">
                <a:solidFill>
                  <a:srgbClr val="FFFFFF"/>
                </a:solidFill>
              </a:rPr>
              <a:t>The Plasmodium travels through the blood stream to the liver and reproduces.  </a:t>
            </a:r>
          </a:p>
          <a:p>
            <a:r>
              <a:rPr lang="en-US" dirty="0">
                <a:solidFill>
                  <a:srgbClr val="FFFFFF"/>
                </a:solidFill>
              </a:rPr>
              <a:t>From there the parasite attacks the blood cells of the host.</a:t>
            </a:r>
          </a:p>
          <a:p>
            <a:r>
              <a:rPr lang="en-US" dirty="0">
                <a:solidFill>
                  <a:srgbClr val="FFFFFF"/>
                </a:solidFill>
              </a:rPr>
              <a:t>Begins with flu-like symptoms.</a:t>
            </a:r>
          </a:p>
          <a:p>
            <a:r>
              <a:rPr lang="en-US" dirty="0">
                <a:solidFill>
                  <a:srgbClr val="FFFFFF"/>
                </a:solidFill>
              </a:rPr>
              <a:t>Can be deadly if not treated within the first 24 hours</a:t>
            </a:r>
          </a:p>
          <a:p>
            <a:pPr marL="0" indent="0">
              <a:buNone/>
            </a:pPr>
            <a:endParaRPr lang="en-US" dirty="0">
              <a:solidFill>
                <a:srgbClr val="FFFFFF"/>
              </a:solidFill>
            </a:endParaRPr>
          </a:p>
        </p:txBody>
      </p:sp>
      <p:sp>
        <p:nvSpPr>
          <p:cNvPr id="7" name="Rectangle 6">
            <a:extLst>
              <a:ext uri="{FF2B5EF4-FFF2-40B4-BE49-F238E27FC236}">
                <a16:creationId xmlns:a16="http://schemas.microsoft.com/office/drawing/2014/main" id="{15E9C343-CF69-4BA8-AB95-BC83F32D7E68}"/>
              </a:ext>
            </a:extLst>
          </p:cNvPr>
          <p:cNvSpPr/>
          <p:nvPr/>
        </p:nvSpPr>
        <p:spPr>
          <a:xfrm>
            <a:off x="7364149" y="6342815"/>
            <a:ext cx="44612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PATHOGENIC PROTOZOA,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PLASMODIUM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4" name="Picture 13" descr="A fabric surface&#10;&#10;Description generated with high confidence">
            <a:extLst>
              <a:ext uri="{FF2B5EF4-FFF2-40B4-BE49-F238E27FC236}">
                <a16:creationId xmlns:a16="http://schemas.microsoft.com/office/drawing/2014/main" id="{E9BC82CB-758B-4723-B633-D343B8B24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692" y="739710"/>
            <a:ext cx="4648200" cy="5080000"/>
          </a:xfrm>
          <a:prstGeom prst="rect">
            <a:avLst/>
          </a:prstGeom>
        </p:spPr>
      </p:pic>
    </p:spTree>
    <p:extLst>
      <p:ext uri="{BB962C8B-B14F-4D97-AF65-F5344CB8AC3E}">
        <p14:creationId xmlns:p14="http://schemas.microsoft.com/office/powerpoint/2010/main" val="1322830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hoto, showing&#10;&#10;Description generated with high confidence">
            <a:extLst>
              <a:ext uri="{FF2B5EF4-FFF2-40B4-BE49-F238E27FC236}">
                <a16:creationId xmlns:a16="http://schemas.microsoft.com/office/drawing/2014/main" id="{EC4542A7-89CF-4371-BD8A-0F27E51B18B6}"/>
              </a:ext>
            </a:extLst>
          </p:cNvPr>
          <p:cNvPicPr>
            <a:picLocks noChangeAspect="1"/>
          </p:cNvPicPr>
          <p:nvPr/>
        </p:nvPicPr>
        <p:blipFill rotWithShape="1">
          <a:blip r:embed="rId2">
            <a:extLst>
              <a:ext uri="{28A0092B-C50C-407E-A947-70E740481C1C}">
                <a14:useLocalDpi xmlns:a14="http://schemas.microsoft.com/office/drawing/2010/main" val="0"/>
              </a:ext>
            </a:extLst>
          </a:blip>
          <a:srcRect t="7990" r="1" b="1"/>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B8297BC0-1BE5-47AC-A5CF-5CAA08327086}"/>
              </a:ext>
            </a:extLst>
          </p:cNvPr>
          <p:cNvSpPr>
            <a:spLocks noGrp="1"/>
          </p:cNvSpPr>
          <p:nvPr>
            <p:ph type="title"/>
          </p:nvPr>
        </p:nvSpPr>
        <p:spPr>
          <a:xfrm>
            <a:off x="838200" y="365125"/>
            <a:ext cx="10515600" cy="1325563"/>
          </a:xfrm>
        </p:spPr>
        <p:txBody>
          <a:bodyPr>
            <a:normAutofit/>
          </a:bodyPr>
          <a:lstStyle/>
          <a:p>
            <a:pPr algn="ctr"/>
            <a:r>
              <a:rPr lang="en-US" sz="6600" b="1" dirty="0">
                <a:effectLst>
                  <a:outerShdw blurRad="38100" dist="38100" dir="2700000" algn="tl">
                    <a:srgbClr val="000000">
                      <a:alpha val="43137"/>
                    </a:srgbClr>
                  </a:outerShdw>
                </a:effectLst>
                <a:latin typeface="AR CARTER" panose="02000000000000000000" pitchFamily="2" charset="0"/>
              </a:rPr>
              <a:t>Mechanisms of Pathogenicity</a:t>
            </a:r>
          </a:p>
        </p:txBody>
      </p:sp>
      <p:sp>
        <p:nvSpPr>
          <p:cNvPr id="3" name="Content Placeholder 2">
            <a:extLst>
              <a:ext uri="{FF2B5EF4-FFF2-40B4-BE49-F238E27FC236}">
                <a16:creationId xmlns:a16="http://schemas.microsoft.com/office/drawing/2014/main" id="{05FF1AD8-0E67-4A6C-B8EC-4BC859AAB7A8}"/>
              </a:ext>
            </a:extLst>
          </p:cNvPr>
          <p:cNvSpPr>
            <a:spLocks noGrp="1"/>
          </p:cNvSpPr>
          <p:nvPr>
            <p:ph idx="1"/>
          </p:nvPr>
        </p:nvSpPr>
        <p:spPr>
          <a:xfrm>
            <a:off x="73891" y="1973407"/>
            <a:ext cx="4775199" cy="4351338"/>
          </a:xfrm>
        </p:spPr>
        <p:txBody>
          <a:bodyPr>
            <a:normAutofit/>
          </a:bodyPr>
          <a:lstStyle/>
          <a:p>
            <a:r>
              <a:rPr lang="en-US" b="1" dirty="0">
                <a:latin typeface="AR CENA" panose="02000000000000000000" pitchFamily="2" charset="0"/>
              </a:rPr>
              <a:t>To cause disease a pathogen must: </a:t>
            </a:r>
          </a:p>
          <a:p>
            <a:pPr marL="0" indent="0">
              <a:buNone/>
            </a:pPr>
            <a:endParaRPr lang="en-US" sz="2400" b="1" dirty="0">
              <a:latin typeface="AR CENA" panose="02000000000000000000" pitchFamily="2" charset="0"/>
            </a:endParaRPr>
          </a:p>
          <a:p>
            <a:pPr marL="457200" lvl="1" indent="0">
              <a:buNone/>
            </a:pPr>
            <a:r>
              <a:rPr lang="en-US" b="1" dirty="0">
                <a:highlight>
                  <a:srgbClr val="FFFF00"/>
                </a:highlight>
                <a:latin typeface="AR CENA" panose="02000000000000000000" pitchFamily="2" charset="0"/>
              </a:rPr>
              <a:t>1. Gain access to the host </a:t>
            </a:r>
          </a:p>
          <a:p>
            <a:pPr marL="457200" lvl="1" indent="0">
              <a:buNone/>
            </a:pPr>
            <a:r>
              <a:rPr lang="en-US" b="1" dirty="0">
                <a:latin typeface="AR CENA" panose="02000000000000000000" pitchFamily="2" charset="0"/>
              </a:rPr>
              <a:t>2. Adhere to host tissues </a:t>
            </a:r>
          </a:p>
          <a:p>
            <a:pPr marL="457200" lvl="1" indent="0">
              <a:buNone/>
            </a:pPr>
            <a:r>
              <a:rPr lang="en-US" b="1" dirty="0">
                <a:latin typeface="AR CENA" panose="02000000000000000000" pitchFamily="2" charset="0"/>
              </a:rPr>
              <a:t>3. Penetrate or evade host defenses </a:t>
            </a:r>
          </a:p>
          <a:p>
            <a:pPr marL="457200" lvl="1" indent="0">
              <a:buNone/>
            </a:pPr>
            <a:r>
              <a:rPr lang="en-US" b="1" dirty="0">
                <a:latin typeface="AR CENA" panose="02000000000000000000" pitchFamily="2" charset="0"/>
              </a:rPr>
              <a:t>4. Damage the host</a:t>
            </a:r>
          </a:p>
          <a:p>
            <a:pPr lvl="2">
              <a:buFontTx/>
              <a:buChar char="-"/>
            </a:pPr>
            <a:r>
              <a:rPr lang="en-US" sz="2400" b="1" dirty="0">
                <a:latin typeface="AR CENA" panose="02000000000000000000" pitchFamily="2" charset="0"/>
              </a:rPr>
              <a:t>Damage may be done directly </a:t>
            </a:r>
          </a:p>
          <a:p>
            <a:pPr lvl="2">
              <a:buFontTx/>
              <a:buChar char="-"/>
            </a:pPr>
            <a:r>
              <a:rPr lang="en-US" sz="2400" b="1" dirty="0">
                <a:latin typeface="AR CENA" panose="02000000000000000000" pitchFamily="2" charset="0"/>
              </a:rPr>
              <a:t>Damage may be done by the accumulation of microbial waste products</a:t>
            </a:r>
          </a:p>
        </p:txBody>
      </p:sp>
    </p:spTree>
    <p:extLst>
      <p:ext uri="{BB962C8B-B14F-4D97-AF65-F5344CB8AC3E}">
        <p14:creationId xmlns:p14="http://schemas.microsoft.com/office/powerpoint/2010/main" val="366499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hoto, showing&#10;&#10;Description generated with high confidence">
            <a:extLst>
              <a:ext uri="{FF2B5EF4-FFF2-40B4-BE49-F238E27FC236}">
                <a16:creationId xmlns:a16="http://schemas.microsoft.com/office/drawing/2014/main" id="{EC4542A7-89CF-4371-BD8A-0F27E51B18B6}"/>
              </a:ext>
            </a:extLst>
          </p:cNvPr>
          <p:cNvPicPr>
            <a:picLocks noChangeAspect="1"/>
          </p:cNvPicPr>
          <p:nvPr/>
        </p:nvPicPr>
        <p:blipFill rotWithShape="1">
          <a:blip r:embed="rId2">
            <a:extLst>
              <a:ext uri="{28A0092B-C50C-407E-A947-70E740481C1C}">
                <a14:useLocalDpi xmlns:a14="http://schemas.microsoft.com/office/drawing/2010/main" val="0"/>
              </a:ext>
            </a:extLst>
          </a:blip>
          <a:srcRect t="7990" r="1" b="1"/>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B8297BC0-1BE5-47AC-A5CF-5CAA08327086}"/>
              </a:ext>
            </a:extLst>
          </p:cNvPr>
          <p:cNvSpPr>
            <a:spLocks noGrp="1"/>
          </p:cNvSpPr>
          <p:nvPr>
            <p:ph type="title"/>
          </p:nvPr>
        </p:nvSpPr>
        <p:spPr>
          <a:xfrm>
            <a:off x="838200" y="365125"/>
            <a:ext cx="10515600" cy="1325563"/>
          </a:xfrm>
        </p:spPr>
        <p:txBody>
          <a:bodyPr>
            <a:normAutofit/>
          </a:bodyPr>
          <a:lstStyle/>
          <a:p>
            <a:pPr algn="ctr"/>
            <a:r>
              <a:rPr lang="en-US" sz="6600" b="1" dirty="0">
                <a:effectLst>
                  <a:outerShdw blurRad="38100" dist="38100" dir="2700000" algn="tl">
                    <a:srgbClr val="000000">
                      <a:alpha val="43137"/>
                    </a:srgbClr>
                  </a:outerShdw>
                </a:effectLst>
                <a:latin typeface="AR CARTER" panose="02000000000000000000" pitchFamily="2" charset="0"/>
              </a:rPr>
              <a:t>Mechanisms of Pathogenicity</a:t>
            </a:r>
          </a:p>
        </p:txBody>
      </p:sp>
      <p:sp>
        <p:nvSpPr>
          <p:cNvPr id="3" name="Content Placeholder 2">
            <a:extLst>
              <a:ext uri="{FF2B5EF4-FFF2-40B4-BE49-F238E27FC236}">
                <a16:creationId xmlns:a16="http://schemas.microsoft.com/office/drawing/2014/main" id="{05FF1AD8-0E67-4A6C-B8EC-4BC859AAB7A8}"/>
              </a:ext>
            </a:extLst>
          </p:cNvPr>
          <p:cNvSpPr>
            <a:spLocks noGrp="1"/>
          </p:cNvSpPr>
          <p:nvPr>
            <p:ph idx="1"/>
          </p:nvPr>
        </p:nvSpPr>
        <p:spPr>
          <a:xfrm>
            <a:off x="73891" y="1973407"/>
            <a:ext cx="4775199" cy="4351338"/>
          </a:xfrm>
        </p:spPr>
        <p:txBody>
          <a:bodyPr>
            <a:normAutofit/>
          </a:bodyPr>
          <a:lstStyle/>
          <a:p>
            <a:r>
              <a:rPr lang="en-US" b="1" dirty="0">
                <a:latin typeface="AR CENA" panose="02000000000000000000" pitchFamily="2" charset="0"/>
              </a:rPr>
              <a:t>To cause disease a pathogen must: </a:t>
            </a:r>
          </a:p>
          <a:p>
            <a:pPr marL="0" indent="0">
              <a:buNone/>
            </a:pPr>
            <a:endParaRPr lang="en-US" sz="2400" b="1" dirty="0">
              <a:latin typeface="AR CENA" panose="02000000000000000000" pitchFamily="2" charset="0"/>
            </a:endParaRPr>
          </a:p>
          <a:p>
            <a:pPr marL="457200" lvl="1" indent="0">
              <a:buNone/>
            </a:pPr>
            <a:r>
              <a:rPr lang="en-US" b="1" dirty="0">
                <a:highlight>
                  <a:srgbClr val="FFFF00"/>
                </a:highlight>
                <a:latin typeface="AR CENA" panose="02000000000000000000" pitchFamily="2" charset="0"/>
              </a:rPr>
              <a:t>1. Gain access to the host </a:t>
            </a:r>
          </a:p>
          <a:p>
            <a:pPr marL="457200" lvl="1" indent="0">
              <a:buNone/>
            </a:pPr>
            <a:r>
              <a:rPr lang="en-US" b="1" dirty="0">
                <a:latin typeface="AR CENA" panose="02000000000000000000" pitchFamily="2" charset="0"/>
              </a:rPr>
              <a:t>2. Adhere to host tissues </a:t>
            </a:r>
          </a:p>
          <a:p>
            <a:pPr marL="457200" lvl="1" indent="0">
              <a:buNone/>
            </a:pPr>
            <a:r>
              <a:rPr lang="en-US" b="1" dirty="0">
                <a:latin typeface="AR CENA" panose="02000000000000000000" pitchFamily="2" charset="0"/>
              </a:rPr>
              <a:t>3. Penetrate or evade host defenses </a:t>
            </a:r>
          </a:p>
          <a:p>
            <a:pPr marL="457200" lvl="1" indent="0">
              <a:buNone/>
            </a:pPr>
            <a:r>
              <a:rPr lang="en-US" b="1" dirty="0">
                <a:latin typeface="AR CENA" panose="02000000000000000000" pitchFamily="2" charset="0"/>
              </a:rPr>
              <a:t>4. Damage the host</a:t>
            </a:r>
          </a:p>
          <a:p>
            <a:pPr lvl="2">
              <a:buFontTx/>
              <a:buChar char="-"/>
            </a:pPr>
            <a:r>
              <a:rPr lang="en-US" sz="2400" b="1" dirty="0">
                <a:latin typeface="AR CENA" panose="02000000000000000000" pitchFamily="2" charset="0"/>
              </a:rPr>
              <a:t>Damage may be done directly </a:t>
            </a:r>
          </a:p>
          <a:p>
            <a:pPr lvl="2">
              <a:buFontTx/>
              <a:buChar char="-"/>
            </a:pPr>
            <a:r>
              <a:rPr lang="en-US" sz="2400" b="1" dirty="0">
                <a:latin typeface="AR CENA" panose="02000000000000000000" pitchFamily="2" charset="0"/>
              </a:rPr>
              <a:t>Damage may be done by the accumulation of microbial waste products</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F5BE815-3D1F-4BAF-B569-2ADB3D66A9CA}"/>
                  </a:ext>
                </a:extLst>
              </p14:cNvPr>
              <p14:cNvContentPartPr/>
              <p14:nvPr/>
            </p14:nvContentPartPr>
            <p14:xfrm>
              <a:off x="275709" y="1826345"/>
              <a:ext cx="3691080" cy="2513160"/>
            </p14:xfrm>
          </p:contentPart>
        </mc:Choice>
        <mc:Fallback xmlns="">
          <p:pic>
            <p:nvPicPr>
              <p:cNvPr id="7" name="Ink 6">
                <a:extLst>
                  <a:ext uri="{FF2B5EF4-FFF2-40B4-BE49-F238E27FC236}">
                    <a16:creationId xmlns:a16="http://schemas.microsoft.com/office/drawing/2014/main" id="{BF5BE815-3D1F-4BAF-B569-2ADB3D66A9CA}"/>
                  </a:ext>
                </a:extLst>
              </p:cNvPr>
              <p:cNvPicPr/>
              <p:nvPr/>
            </p:nvPicPr>
            <p:blipFill>
              <a:blip r:embed="rId4"/>
              <a:stretch>
                <a:fillRect/>
              </a:stretch>
            </p:blipFill>
            <p:spPr>
              <a:xfrm>
                <a:off x="203709" y="1682705"/>
                <a:ext cx="3834720" cy="2800800"/>
              </a:xfrm>
              <a:prstGeom prst="rect">
                <a:avLst/>
              </a:prstGeom>
            </p:spPr>
          </p:pic>
        </mc:Fallback>
      </mc:AlternateContent>
    </p:spTree>
    <p:extLst>
      <p:ext uri="{BB962C8B-B14F-4D97-AF65-F5344CB8AC3E}">
        <p14:creationId xmlns:p14="http://schemas.microsoft.com/office/powerpoint/2010/main" val="203705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0DE90D-EF42-4D6D-AB41-4D5724D6D342}"/>
              </a:ext>
            </a:extLst>
          </p:cNvPr>
          <p:cNvSpPr txBox="1"/>
          <p:nvPr/>
        </p:nvSpPr>
        <p:spPr>
          <a:xfrm>
            <a:off x="2442411" y="5935712"/>
            <a:ext cx="8831177" cy="230832"/>
          </a:xfrm>
          <a:prstGeom prst="rect">
            <a:avLst/>
          </a:prstGeom>
          <a:noFill/>
        </p:spPr>
        <p:txBody>
          <a:bodyPr wrap="square" rtlCol="0">
            <a:spAutoFit/>
          </a:bodyPr>
          <a:lstStyle/>
          <a:p>
            <a:r>
              <a:rPr lang="en-US" sz="900">
                <a:hlinkClick r:id="rId3" tooltip="http://www.freefoto.com/preview/33-15-15/Fire-Flame-Texture"/>
              </a:rPr>
              <a:t>This Photo</a:t>
            </a:r>
            <a:r>
              <a:rPr lang="en-US" sz="900"/>
              <a:t> by Unknown Author is licensed under </a:t>
            </a:r>
            <a:r>
              <a:rPr lang="en-US" sz="900">
                <a:hlinkClick r:id="rId4" tooltip="https://creativecommons.org/licenses/by-nc-nd/3.0/"/>
              </a:rPr>
              <a:t>CC BY-NC-ND</a:t>
            </a:r>
            <a:endParaRPr lang="en-US" sz="900"/>
          </a:p>
        </p:txBody>
      </p:sp>
      <p:sp>
        <p:nvSpPr>
          <p:cNvPr id="2" name="Title 1">
            <a:extLst>
              <a:ext uri="{FF2B5EF4-FFF2-40B4-BE49-F238E27FC236}">
                <a16:creationId xmlns:a16="http://schemas.microsoft.com/office/drawing/2014/main" id="{6A5CFBCF-969C-4971-B306-AACCAF894C8C}"/>
              </a:ext>
            </a:extLst>
          </p:cNvPr>
          <p:cNvSpPr>
            <a:spLocks noGrp="1"/>
          </p:cNvSpPr>
          <p:nvPr>
            <p:ph type="title"/>
          </p:nvPr>
        </p:nvSpPr>
        <p:spPr>
          <a:xfrm>
            <a:off x="148388" y="172619"/>
            <a:ext cx="11895223" cy="777876"/>
          </a:xfrm>
          <a:solidFill>
            <a:schemeClr val="bg1">
              <a:alpha val="90000"/>
            </a:schemeClr>
          </a:solidFill>
        </p:spPr>
        <p:txBody>
          <a:bodyPr>
            <a:normAutofit/>
          </a:bodyPr>
          <a:lstStyle/>
          <a:p>
            <a:pPr algn="ctr"/>
            <a:r>
              <a:rPr lang="en-US" dirty="0">
                <a:solidFill>
                  <a:schemeClr val="tx2">
                    <a:lumMod val="60000"/>
                    <a:lumOff val="40000"/>
                  </a:schemeClr>
                </a:solidFill>
                <a:latin typeface="AR CHRISTY" panose="02000000000000000000" pitchFamily="2" charset="0"/>
              </a:rPr>
              <a:t>Using Heat to Control Microbial Growth</a:t>
            </a:r>
          </a:p>
        </p:txBody>
      </p:sp>
      <p:graphicFrame>
        <p:nvGraphicFramePr>
          <p:cNvPr id="4" name="Content Placeholder 3">
            <a:extLst>
              <a:ext uri="{FF2B5EF4-FFF2-40B4-BE49-F238E27FC236}">
                <a16:creationId xmlns:a16="http://schemas.microsoft.com/office/drawing/2014/main" id="{C83439CD-DECD-4FC5-A8C5-8974F93BBD6E}"/>
              </a:ext>
            </a:extLst>
          </p:cNvPr>
          <p:cNvGraphicFramePr>
            <a:graphicFrameLocks noGrp="1"/>
          </p:cNvGraphicFramePr>
          <p:nvPr>
            <p:ph idx="1"/>
            <p:extLst>
              <p:ext uri="{D42A27DB-BD31-4B8C-83A1-F6EECF244321}">
                <p14:modId xmlns:p14="http://schemas.microsoft.com/office/powerpoint/2010/main" val="2364691019"/>
              </p:ext>
            </p:extLst>
          </p:nvPr>
        </p:nvGraphicFramePr>
        <p:xfrm>
          <a:off x="372980" y="1070811"/>
          <a:ext cx="11630526" cy="5381317"/>
        </p:xfrm>
        <a:graphic>
          <a:graphicData uri="http://schemas.openxmlformats.org/drawingml/2006/table">
            <a:tbl>
              <a:tblPr>
                <a:tableStyleId>{35758FB7-9AC5-4552-8A53-C91805E547FA}</a:tableStyleId>
              </a:tblPr>
              <a:tblGrid>
                <a:gridCol w="2352034">
                  <a:extLst>
                    <a:ext uri="{9D8B030D-6E8A-4147-A177-3AD203B41FA5}">
                      <a16:colId xmlns:a16="http://schemas.microsoft.com/office/drawing/2014/main" val="2094944506"/>
                    </a:ext>
                  </a:extLst>
                </a:gridCol>
                <a:gridCol w="3629908">
                  <a:extLst>
                    <a:ext uri="{9D8B030D-6E8A-4147-A177-3AD203B41FA5}">
                      <a16:colId xmlns:a16="http://schemas.microsoft.com/office/drawing/2014/main" val="806897347"/>
                    </a:ext>
                  </a:extLst>
                </a:gridCol>
                <a:gridCol w="5648584">
                  <a:extLst>
                    <a:ext uri="{9D8B030D-6E8A-4147-A177-3AD203B41FA5}">
                      <a16:colId xmlns:a16="http://schemas.microsoft.com/office/drawing/2014/main" val="3450105845"/>
                    </a:ext>
                  </a:extLst>
                </a:gridCol>
              </a:tblGrid>
              <a:tr h="1213974">
                <a:tc>
                  <a:txBody>
                    <a:bodyPr/>
                    <a:lstStyle/>
                    <a:p>
                      <a:pPr algn="ctr" fontAlgn="ctr"/>
                      <a:r>
                        <a:rPr lang="en-US" sz="2400" b="1" dirty="0">
                          <a:effectLst/>
                          <a:latin typeface="proxima-nova"/>
                        </a:rPr>
                        <a:t>METHOD</a:t>
                      </a:r>
                    </a:p>
                  </a:txBody>
                  <a:tcPr marL="69399" marR="69399" marT="52049" marB="52049" anchor="ctr"/>
                </a:tc>
                <a:tc>
                  <a:txBody>
                    <a:bodyPr/>
                    <a:lstStyle/>
                    <a:p>
                      <a:pPr algn="ctr" fontAlgn="ctr"/>
                      <a:r>
                        <a:rPr lang="en-US" sz="2400" b="1" dirty="0">
                          <a:effectLst/>
                          <a:latin typeface="proxima-nova"/>
                        </a:rPr>
                        <a:t>EFFECT</a:t>
                      </a:r>
                    </a:p>
                  </a:txBody>
                  <a:tcPr marL="69399" marR="69399" marT="52049" marB="52049" anchor="ctr"/>
                </a:tc>
                <a:tc>
                  <a:txBody>
                    <a:bodyPr/>
                    <a:lstStyle/>
                    <a:p>
                      <a:pPr algn="ctr" fontAlgn="ctr"/>
                      <a:r>
                        <a:rPr lang="en-US" sz="2400" b="1" dirty="0">
                          <a:effectLst/>
                          <a:latin typeface="proxima-nova"/>
                        </a:rPr>
                        <a:t>WHEN USED</a:t>
                      </a:r>
                    </a:p>
                  </a:txBody>
                  <a:tcPr marL="69399" marR="69399" marT="52049" marB="52049" anchor="ctr"/>
                </a:tc>
                <a:extLst>
                  <a:ext uri="{0D108BD9-81ED-4DB2-BD59-A6C34878D82A}">
                    <a16:rowId xmlns:a16="http://schemas.microsoft.com/office/drawing/2014/main" val="438280225"/>
                  </a:ext>
                </a:extLst>
              </a:tr>
              <a:tr h="1213974">
                <a:tc>
                  <a:txBody>
                    <a:bodyPr/>
                    <a:lstStyle/>
                    <a:p>
                      <a:pPr algn="ctr" fontAlgn="ctr"/>
                      <a:r>
                        <a:rPr lang="en-US" sz="2400" b="1" dirty="0">
                          <a:effectLst/>
                        </a:rPr>
                        <a:t>Boiling</a:t>
                      </a:r>
                      <a:endParaRPr lang="en-US" sz="2400" b="1" dirty="0">
                        <a:effectLst/>
                        <a:latin typeface="proxima-nova"/>
                      </a:endParaRPr>
                    </a:p>
                  </a:txBody>
                  <a:tcPr marL="69399" marR="69399" marT="52049" marB="52049" anchor="ctr"/>
                </a:tc>
                <a:tc>
                  <a:txBody>
                    <a:bodyPr/>
                    <a:lstStyle/>
                    <a:p>
                      <a:pPr algn="ctr" fontAlgn="ctr"/>
                      <a:r>
                        <a:rPr lang="en-US" sz="2400" b="1" dirty="0">
                          <a:effectLst/>
                        </a:rPr>
                        <a:t>Denatures proteins and alters membranes</a:t>
                      </a:r>
                      <a:endParaRPr lang="en-US" sz="2400" b="1" dirty="0">
                        <a:effectLst/>
                        <a:latin typeface="proxima-nova"/>
                      </a:endParaRPr>
                    </a:p>
                  </a:txBody>
                  <a:tcPr marL="69399" marR="69399" marT="52049" marB="52049" anchor="ctr"/>
                </a:tc>
                <a:tc>
                  <a:txBody>
                    <a:bodyPr/>
                    <a:lstStyle/>
                    <a:p>
                      <a:pPr algn="ctr" fontAlgn="ctr"/>
                      <a:r>
                        <a:rPr lang="en-US" sz="2400" b="1" dirty="0">
                          <a:effectLst/>
                        </a:rPr>
                        <a:t>Cooking</a:t>
                      </a:r>
                      <a:endParaRPr lang="en-US" sz="2400" b="1" dirty="0">
                        <a:effectLst/>
                        <a:latin typeface="proxima-nova"/>
                      </a:endParaRPr>
                    </a:p>
                  </a:txBody>
                  <a:tcPr marL="69399" marR="69399" marT="52049" marB="52049" anchor="ctr"/>
                </a:tc>
                <a:extLst>
                  <a:ext uri="{0D108BD9-81ED-4DB2-BD59-A6C34878D82A}">
                    <a16:rowId xmlns:a16="http://schemas.microsoft.com/office/drawing/2014/main" val="2916268698"/>
                  </a:ext>
                </a:extLst>
              </a:tr>
              <a:tr h="688554">
                <a:tc>
                  <a:txBody>
                    <a:bodyPr/>
                    <a:lstStyle/>
                    <a:p>
                      <a:pPr algn="ctr" fontAlgn="ctr"/>
                      <a:r>
                        <a:rPr lang="en-US" sz="2400" b="1">
                          <a:effectLst/>
                        </a:rPr>
                        <a:t>Incineration</a:t>
                      </a:r>
                      <a:endParaRPr lang="en-US" sz="2400" b="1">
                        <a:effectLst/>
                        <a:latin typeface="proxima-nova"/>
                      </a:endParaRPr>
                    </a:p>
                  </a:txBody>
                  <a:tcPr marL="69399" marR="69399" marT="52049" marB="52049" anchor="ctr"/>
                </a:tc>
                <a:tc>
                  <a:txBody>
                    <a:bodyPr/>
                    <a:lstStyle/>
                    <a:p>
                      <a:pPr algn="ctr" fontAlgn="ctr"/>
                      <a:r>
                        <a:rPr lang="en-US" sz="2400" b="1">
                          <a:effectLst/>
                        </a:rPr>
                        <a:t>Destroy by burning</a:t>
                      </a:r>
                      <a:endParaRPr lang="en-US" sz="2400" b="1">
                        <a:effectLst/>
                        <a:latin typeface="proxima-nova"/>
                      </a:endParaRPr>
                    </a:p>
                  </a:txBody>
                  <a:tcPr marL="69399" marR="69399" marT="52049" marB="52049" anchor="ctr"/>
                </a:tc>
                <a:tc>
                  <a:txBody>
                    <a:bodyPr/>
                    <a:lstStyle/>
                    <a:p>
                      <a:pPr algn="ctr" fontAlgn="ctr"/>
                      <a:r>
                        <a:rPr lang="en-US" sz="2400" b="1" dirty="0">
                          <a:effectLst/>
                        </a:rPr>
                        <a:t>Flaming loop</a:t>
                      </a:r>
                      <a:endParaRPr lang="en-US" sz="2400" b="1" dirty="0">
                        <a:effectLst/>
                        <a:latin typeface="proxima-nova"/>
                      </a:endParaRPr>
                    </a:p>
                  </a:txBody>
                  <a:tcPr marL="69399" marR="69399" marT="52049" marB="52049" anchor="ctr"/>
                </a:tc>
                <a:extLst>
                  <a:ext uri="{0D108BD9-81ED-4DB2-BD59-A6C34878D82A}">
                    <a16:rowId xmlns:a16="http://schemas.microsoft.com/office/drawing/2014/main" val="2897687701"/>
                  </a:ext>
                </a:extLst>
              </a:tr>
              <a:tr h="2264815">
                <a:tc>
                  <a:txBody>
                    <a:bodyPr/>
                    <a:lstStyle/>
                    <a:p>
                      <a:pPr algn="ctr" fontAlgn="ctr"/>
                      <a:r>
                        <a:rPr lang="en-US" sz="2400" b="1" dirty="0">
                          <a:effectLst/>
                        </a:rPr>
                        <a:t>Autoclave</a:t>
                      </a:r>
                      <a:endParaRPr lang="en-US" sz="2400" b="1" dirty="0">
                        <a:effectLst/>
                        <a:latin typeface="proxima-nova"/>
                      </a:endParaRPr>
                    </a:p>
                  </a:txBody>
                  <a:tcPr marL="69399" marR="69399" marT="52049" marB="52049" anchor="ctr"/>
                </a:tc>
                <a:tc>
                  <a:txBody>
                    <a:bodyPr/>
                    <a:lstStyle/>
                    <a:p>
                      <a:pPr algn="ctr" fontAlgn="ctr"/>
                      <a:r>
                        <a:rPr lang="en-US" sz="2400" b="1">
                          <a:effectLst/>
                        </a:rPr>
                        <a:t>Denatures proteins and alters membranes</a:t>
                      </a:r>
                      <a:endParaRPr lang="en-US" sz="2400" b="1">
                        <a:effectLst/>
                        <a:latin typeface="proxima-nova"/>
                      </a:endParaRPr>
                    </a:p>
                  </a:txBody>
                  <a:tcPr marL="69399" marR="69399" marT="52049" marB="52049" anchor="ctr"/>
                </a:tc>
                <a:tc>
                  <a:txBody>
                    <a:bodyPr/>
                    <a:lstStyle/>
                    <a:p>
                      <a:pPr algn="ctr" fontAlgn="ctr"/>
                      <a:r>
                        <a:rPr lang="en-US" sz="2400" b="1" dirty="0">
                          <a:effectLst/>
                        </a:rPr>
                        <a:t>Sterilization of media, surgical tools, lab equip.</a:t>
                      </a:r>
                      <a:endParaRPr lang="en-US" sz="2400" b="1" dirty="0">
                        <a:effectLst/>
                        <a:latin typeface="proxima-nova"/>
                      </a:endParaRPr>
                    </a:p>
                  </a:txBody>
                  <a:tcPr marL="69399" marR="69399" marT="52049" marB="52049" anchor="ctr"/>
                </a:tc>
                <a:extLst>
                  <a:ext uri="{0D108BD9-81ED-4DB2-BD59-A6C34878D82A}">
                    <a16:rowId xmlns:a16="http://schemas.microsoft.com/office/drawing/2014/main" val="2136539260"/>
                  </a:ext>
                </a:extLst>
              </a:tr>
            </a:tbl>
          </a:graphicData>
        </a:graphic>
      </p:graphicFrame>
    </p:spTree>
    <p:extLst>
      <p:ext uri="{BB962C8B-B14F-4D97-AF65-F5344CB8AC3E}">
        <p14:creationId xmlns:p14="http://schemas.microsoft.com/office/powerpoint/2010/main" val="305101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B7F171-3ADD-4618-B1E2-6090D92B2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73367" y="-76924"/>
            <a:ext cx="3200539" cy="2839453"/>
          </a:xfrm>
          <a:prstGeom prst="rect">
            <a:avLst/>
          </a:prstGeom>
        </p:spPr>
      </p:pic>
      <p:sp>
        <p:nvSpPr>
          <p:cNvPr id="7" name="TextBox 6">
            <a:extLst>
              <a:ext uri="{FF2B5EF4-FFF2-40B4-BE49-F238E27FC236}">
                <a16:creationId xmlns:a16="http://schemas.microsoft.com/office/drawing/2014/main" id="{1F0DE90D-EF42-4D6D-AB41-4D5724D6D342}"/>
              </a:ext>
            </a:extLst>
          </p:cNvPr>
          <p:cNvSpPr txBox="1"/>
          <p:nvPr/>
        </p:nvSpPr>
        <p:spPr>
          <a:xfrm>
            <a:off x="2442411" y="5935712"/>
            <a:ext cx="8831177" cy="230832"/>
          </a:xfrm>
          <a:prstGeom prst="rect">
            <a:avLst/>
          </a:prstGeom>
          <a:noFill/>
        </p:spPr>
        <p:txBody>
          <a:bodyPr wrap="square" rtlCol="0">
            <a:spAutoFit/>
          </a:bodyPr>
          <a:lstStyle/>
          <a:p>
            <a:r>
              <a:rPr lang="en-US" sz="900">
                <a:hlinkClick r:id="rId3" tooltip="http://www.freefoto.com/preview/33-15-15/Fire-Flame-Texture"/>
              </a:rPr>
              <a:t>This Photo</a:t>
            </a:r>
            <a:r>
              <a:rPr lang="en-US" sz="900"/>
              <a:t> by Unknown Author is licensed under </a:t>
            </a:r>
            <a:r>
              <a:rPr lang="en-US" sz="900">
                <a:hlinkClick r:id="rId4" tooltip="https://creativecommons.org/licenses/by-nc-nd/3.0/"/>
              </a:rPr>
              <a:t>CC BY-NC-ND</a:t>
            </a:r>
            <a:endParaRPr lang="en-US" sz="900"/>
          </a:p>
        </p:txBody>
      </p:sp>
      <p:sp>
        <p:nvSpPr>
          <p:cNvPr id="2" name="Title 1">
            <a:extLst>
              <a:ext uri="{FF2B5EF4-FFF2-40B4-BE49-F238E27FC236}">
                <a16:creationId xmlns:a16="http://schemas.microsoft.com/office/drawing/2014/main" id="{6A5CFBCF-969C-4971-B306-AACCAF894C8C}"/>
              </a:ext>
            </a:extLst>
          </p:cNvPr>
          <p:cNvSpPr>
            <a:spLocks noGrp="1"/>
          </p:cNvSpPr>
          <p:nvPr>
            <p:ph type="title"/>
          </p:nvPr>
        </p:nvSpPr>
        <p:spPr>
          <a:xfrm>
            <a:off x="1074982" y="564927"/>
            <a:ext cx="6009364" cy="777876"/>
          </a:xfrm>
          <a:solidFill>
            <a:schemeClr val="bg1">
              <a:alpha val="90000"/>
            </a:schemeClr>
          </a:solidFill>
        </p:spPr>
        <p:txBody>
          <a:bodyPr>
            <a:normAutofit fontScale="90000"/>
          </a:bodyPr>
          <a:lstStyle/>
          <a:p>
            <a:pPr algn="ctr"/>
            <a:r>
              <a:rPr lang="en-US" dirty="0">
                <a:solidFill>
                  <a:schemeClr val="tx2">
                    <a:lumMod val="60000"/>
                    <a:lumOff val="40000"/>
                  </a:schemeClr>
                </a:solidFill>
                <a:latin typeface="AR CHRISTY" panose="02000000000000000000" pitchFamily="2" charset="0"/>
              </a:rPr>
              <a:t>Using Cold to Control </a:t>
            </a:r>
            <a:br>
              <a:rPr lang="en-US" dirty="0">
                <a:solidFill>
                  <a:schemeClr val="tx2">
                    <a:lumMod val="60000"/>
                    <a:lumOff val="40000"/>
                  </a:schemeClr>
                </a:solidFill>
                <a:latin typeface="AR CHRISTY" panose="02000000000000000000" pitchFamily="2" charset="0"/>
              </a:rPr>
            </a:br>
            <a:r>
              <a:rPr lang="en-US" dirty="0">
                <a:solidFill>
                  <a:schemeClr val="tx2">
                    <a:lumMod val="60000"/>
                    <a:lumOff val="40000"/>
                  </a:schemeClr>
                </a:solidFill>
                <a:latin typeface="AR CHRISTY" panose="02000000000000000000" pitchFamily="2" charset="0"/>
              </a:rPr>
              <a:t>Microbial Growth</a:t>
            </a:r>
          </a:p>
        </p:txBody>
      </p:sp>
      <p:graphicFrame>
        <p:nvGraphicFramePr>
          <p:cNvPr id="3" name="Table 2">
            <a:extLst>
              <a:ext uri="{FF2B5EF4-FFF2-40B4-BE49-F238E27FC236}">
                <a16:creationId xmlns:a16="http://schemas.microsoft.com/office/drawing/2014/main" id="{00186FE1-D69D-458D-83B8-8ABBF953896D}"/>
              </a:ext>
            </a:extLst>
          </p:cNvPr>
          <p:cNvGraphicFramePr>
            <a:graphicFrameLocks noGrp="1"/>
          </p:cNvGraphicFramePr>
          <p:nvPr>
            <p:extLst>
              <p:ext uri="{D42A27DB-BD31-4B8C-83A1-F6EECF244321}">
                <p14:modId xmlns:p14="http://schemas.microsoft.com/office/powerpoint/2010/main" val="3763424024"/>
              </p:ext>
            </p:extLst>
          </p:nvPr>
        </p:nvGraphicFramePr>
        <p:xfrm>
          <a:off x="918412" y="2277170"/>
          <a:ext cx="10312819" cy="4343400"/>
        </p:xfrm>
        <a:graphic>
          <a:graphicData uri="http://schemas.openxmlformats.org/drawingml/2006/table">
            <a:tbl>
              <a:tblPr>
                <a:tableStyleId>{284E427A-3D55-4303-BF80-6455036E1DE7}</a:tableStyleId>
              </a:tblPr>
              <a:tblGrid>
                <a:gridCol w="1894192">
                  <a:extLst>
                    <a:ext uri="{9D8B030D-6E8A-4147-A177-3AD203B41FA5}">
                      <a16:colId xmlns:a16="http://schemas.microsoft.com/office/drawing/2014/main" val="2040838532"/>
                    </a:ext>
                  </a:extLst>
                </a:gridCol>
                <a:gridCol w="2525588">
                  <a:extLst>
                    <a:ext uri="{9D8B030D-6E8A-4147-A177-3AD203B41FA5}">
                      <a16:colId xmlns:a16="http://schemas.microsoft.com/office/drawing/2014/main" val="961949783"/>
                    </a:ext>
                  </a:extLst>
                </a:gridCol>
                <a:gridCol w="2525588">
                  <a:extLst>
                    <a:ext uri="{9D8B030D-6E8A-4147-A177-3AD203B41FA5}">
                      <a16:colId xmlns:a16="http://schemas.microsoft.com/office/drawing/2014/main" val="1733234694"/>
                    </a:ext>
                  </a:extLst>
                </a:gridCol>
                <a:gridCol w="3367451">
                  <a:extLst>
                    <a:ext uri="{9D8B030D-6E8A-4147-A177-3AD203B41FA5}">
                      <a16:colId xmlns:a16="http://schemas.microsoft.com/office/drawing/2014/main" val="3402534873"/>
                    </a:ext>
                  </a:extLst>
                </a:gridCol>
              </a:tblGrid>
              <a:tr h="0">
                <a:tc gridSpan="4">
                  <a:txBody>
                    <a:bodyPr/>
                    <a:lstStyle/>
                    <a:p>
                      <a:pPr algn="l" fontAlgn="ctr"/>
                      <a:r>
                        <a:rPr lang="en-US" sz="2400" b="1">
                          <a:effectLst/>
                        </a:rPr>
                        <a:t>Table 2. Control Methods Using Cold</a:t>
                      </a:r>
                      <a:endParaRPr lang="en-US" sz="2400" b="1">
                        <a:effectLst/>
                        <a:latin typeface="proxima-nova"/>
                      </a:endParaRPr>
                    </a:p>
                  </a:txBody>
                  <a:tcPr marL="114300" marR="114300" marT="85725" marB="85725" anchor="ctr">
                    <a:cell3D prstMaterial="dkEdge">
                      <a:bevel/>
                      <a:lightRig rig="flood" dir="t"/>
                    </a:cell3D>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7404755"/>
                  </a:ext>
                </a:extLst>
              </a:tr>
              <a:tr h="0">
                <a:tc>
                  <a:txBody>
                    <a:bodyPr/>
                    <a:lstStyle/>
                    <a:p>
                      <a:pPr algn="l" fontAlgn="ctr"/>
                      <a:r>
                        <a:rPr lang="en-US" sz="2400" b="1">
                          <a:effectLst/>
                        </a:rPr>
                        <a:t>Method</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Conditions</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Mode of Action</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Example Uses</a:t>
                      </a:r>
                      <a:endParaRPr lang="en-US" sz="2400" b="1">
                        <a:effectLst/>
                        <a:latin typeface="proxima-nova"/>
                      </a:endParaRPr>
                    </a:p>
                  </a:txBody>
                  <a:tcPr marL="114300" marR="114300" marT="85725" marB="85725" anchor="ctr">
                    <a:cell3D prstMaterial="dkEdge">
                      <a:bevel/>
                      <a:lightRig rig="flood" dir="t"/>
                    </a:cell3D>
                  </a:tcPr>
                </a:tc>
                <a:extLst>
                  <a:ext uri="{0D108BD9-81ED-4DB2-BD59-A6C34878D82A}">
                    <a16:rowId xmlns:a16="http://schemas.microsoft.com/office/drawing/2014/main" val="1943170140"/>
                  </a:ext>
                </a:extLst>
              </a:tr>
              <a:tr h="0">
                <a:tc>
                  <a:txBody>
                    <a:bodyPr/>
                    <a:lstStyle/>
                    <a:p>
                      <a:pPr algn="l" fontAlgn="ctr"/>
                      <a:r>
                        <a:rPr lang="en-US" sz="2400" b="1">
                          <a:effectLst/>
                        </a:rPr>
                        <a:t>Refrigeration</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0 °C to 7 °C</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Inhibits metabolism (slows or arrests cell division)</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Preservation of food or laboratory materials (solutions, cultures)</a:t>
                      </a:r>
                      <a:endParaRPr lang="en-US" sz="2400" b="1">
                        <a:effectLst/>
                        <a:latin typeface="proxima-nova"/>
                      </a:endParaRPr>
                    </a:p>
                  </a:txBody>
                  <a:tcPr marL="114300" marR="114300" marT="85725" marB="85725" anchor="ctr">
                    <a:cell3D prstMaterial="dkEdge">
                      <a:bevel/>
                      <a:lightRig rig="flood" dir="t"/>
                    </a:cell3D>
                  </a:tcPr>
                </a:tc>
                <a:extLst>
                  <a:ext uri="{0D108BD9-81ED-4DB2-BD59-A6C34878D82A}">
                    <a16:rowId xmlns:a16="http://schemas.microsoft.com/office/drawing/2014/main" val="2870203765"/>
                  </a:ext>
                </a:extLst>
              </a:tr>
              <a:tr h="0">
                <a:tc>
                  <a:txBody>
                    <a:bodyPr/>
                    <a:lstStyle/>
                    <a:p>
                      <a:pPr algn="l" fontAlgn="ctr"/>
                      <a:r>
                        <a:rPr lang="en-US" sz="2400" b="1">
                          <a:effectLst/>
                        </a:rPr>
                        <a:t>Freezing</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Below −2 °C</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Stops metabolism, may kill microbes</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dirty="0">
                          <a:effectLst/>
                        </a:rPr>
                        <a:t>Long-term storage of food, laboratory cultures, or medical specimens</a:t>
                      </a:r>
                      <a:endParaRPr lang="en-US" sz="2400" b="1" dirty="0">
                        <a:effectLst/>
                        <a:latin typeface="proxima-nova"/>
                      </a:endParaRPr>
                    </a:p>
                  </a:txBody>
                  <a:tcPr marL="114300" marR="114300" marT="85725" marB="85725" anchor="ctr">
                    <a:cell3D prstMaterial="dkEdge">
                      <a:bevel/>
                      <a:lightRig rig="flood" dir="t"/>
                    </a:cell3D>
                  </a:tcPr>
                </a:tc>
                <a:extLst>
                  <a:ext uri="{0D108BD9-81ED-4DB2-BD59-A6C34878D82A}">
                    <a16:rowId xmlns:a16="http://schemas.microsoft.com/office/drawing/2014/main" val="2771878087"/>
                  </a:ext>
                </a:extLst>
              </a:tr>
            </a:tbl>
          </a:graphicData>
        </a:graphic>
      </p:graphicFrame>
    </p:spTree>
    <p:extLst>
      <p:ext uri="{BB962C8B-B14F-4D97-AF65-F5344CB8AC3E}">
        <p14:creationId xmlns:p14="http://schemas.microsoft.com/office/powerpoint/2010/main" val="33852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4FA521-C124-474A-B4B3-88CC20A4B3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0706057">
            <a:off x="8644951" y="3271186"/>
            <a:ext cx="3190514" cy="3190514"/>
          </a:xfrm>
          <a:prstGeom prst="rect">
            <a:avLst/>
          </a:prstGeom>
        </p:spPr>
      </p:pic>
      <p:sp>
        <p:nvSpPr>
          <p:cNvPr id="2" name="Title 1">
            <a:extLst>
              <a:ext uri="{FF2B5EF4-FFF2-40B4-BE49-F238E27FC236}">
                <a16:creationId xmlns:a16="http://schemas.microsoft.com/office/drawing/2014/main" id="{77BD05C3-3826-42DB-877D-49EC48289259}"/>
              </a:ext>
            </a:extLst>
          </p:cNvPr>
          <p:cNvSpPr>
            <a:spLocks noGrp="1"/>
          </p:cNvSpPr>
          <p:nvPr>
            <p:ph type="title"/>
          </p:nvPr>
        </p:nvSpPr>
        <p:spPr>
          <a:xfrm>
            <a:off x="513347" y="230187"/>
            <a:ext cx="5694948" cy="1325563"/>
          </a:xfrm>
          <a:solidFill>
            <a:srgbClr val="92D050"/>
          </a:solidFill>
        </p:spPr>
        <p:txBody>
          <a:bodyPr/>
          <a:lstStyle/>
          <a:p>
            <a:r>
              <a:rPr lang="en-US" dirty="0"/>
              <a:t>Chemical Disinfectants</a:t>
            </a:r>
          </a:p>
        </p:txBody>
      </p:sp>
      <p:pic>
        <p:nvPicPr>
          <p:cNvPr id="6" name="Picture 5" descr="A picture containing text, businesscard, map&#10;&#10;Description generated with high confidence">
            <a:extLst>
              <a:ext uri="{FF2B5EF4-FFF2-40B4-BE49-F238E27FC236}">
                <a16:creationId xmlns:a16="http://schemas.microsoft.com/office/drawing/2014/main" id="{9A012BFF-00B8-481F-BFCE-A44FEC9E4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0488">
            <a:off x="7135528" y="190421"/>
            <a:ext cx="5044440" cy="3730783"/>
          </a:xfrm>
          <a:prstGeom prst="rect">
            <a:avLst/>
          </a:prstGeom>
        </p:spPr>
      </p:pic>
      <p:pic>
        <p:nvPicPr>
          <p:cNvPr id="8" name="Picture 7" descr="A person in a yellow room&#10;&#10;Description generated with high confidence">
            <a:extLst>
              <a:ext uri="{FF2B5EF4-FFF2-40B4-BE49-F238E27FC236}">
                <a16:creationId xmlns:a16="http://schemas.microsoft.com/office/drawing/2014/main" id="{9520D347-1C05-4308-9A9D-E3183B7577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767305">
            <a:off x="-144379" y="2241947"/>
            <a:ext cx="3570806" cy="3541295"/>
          </a:xfrm>
          <a:prstGeom prst="rect">
            <a:avLst/>
          </a:prstGeom>
        </p:spPr>
      </p:pic>
      <p:graphicFrame>
        <p:nvGraphicFramePr>
          <p:cNvPr id="4" name="Content Placeholder 3">
            <a:extLst>
              <a:ext uri="{FF2B5EF4-FFF2-40B4-BE49-F238E27FC236}">
                <a16:creationId xmlns:a16="http://schemas.microsoft.com/office/drawing/2014/main" id="{090E6302-B837-4927-8802-595AE393FFDC}"/>
              </a:ext>
            </a:extLst>
          </p:cNvPr>
          <p:cNvGraphicFramePr>
            <a:graphicFrameLocks noGrp="1"/>
          </p:cNvGraphicFramePr>
          <p:nvPr>
            <p:ph idx="1"/>
            <p:extLst>
              <p:ext uri="{D42A27DB-BD31-4B8C-83A1-F6EECF244321}">
                <p14:modId xmlns:p14="http://schemas.microsoft.com/office/powerpoint/2010/main" val="2503493719"/>
              </p:ext>
            </p:extLst>
          </p:nvPr>
        </p:nvGraphicFramePr>
        <p:xfrm>
          <a:off x="2787316" y="2055813"/>
          <a:ext cx="6309360" cy="4572000"/>
        </p:xfrm>
        <a:graphic>
          <a:graphicData uri="http://schemas.openxmlformats.org/drawingml/2006/table">
            <a:tbl>
              <a:tblPr firstRow="1" bandRow="1">
                <a:tableStyleId>{5C22544A-7EE6-4342-B048-85BDC9FD1C3A}</a:tableStyleId>
              </a:tblPr>
              <a:tblGrid>
                <a:gridCol w="2229853">
                  <a:extLst>
                    <a:ext uri="{9D8B030D-6E8A-4147-A177-3AD203B41FA5}">
                      <a16:colId xmlns:a16="http://schemas.microsoft.com/office/drawing/2014/main" val="3142161717"/>
                    </a:ext>
                  </a:extLst>
                </a:gridCol>
                <a:gridCol w="1976387">
                  <a:extLst>
                    <a:ext uri="{9D8B030D-6E8A-4147-A177-3AD203B41FA5}">
                      <a16:colId xmlns:a16="http://schemas.microsoft.com/office/drawing/2014/main" val="260108947"/>
                    </a:ext>
                  </a:extLst>
                </a:gridCol>
                <a:gridCol w="2103120">
                  <a:extLst>
                    <a:ext uri="{9D8B030D-6E8A-4147-A177-3AD203B41FA5}">
                      <a16:colId xmlns:a16="http://schemas.microsoft.com/office/drawing/2014/main" val="363473276"/>
                    </a:ext>
                  </a:extLst>
                </a:gridCol>
              </a:tblGrid>
              <a:tr h="370840">
                <a:tc>
                  <a:txBody>
                    <a:bodyPr/>
                    <a:lstStyle/>
                    <a:p>
                      <a:endParaRPr lang="en-US" dirty="0"/>
                    </a:p>
                  </a:txBody>
                  <a:tcPr/>
                </a:tc>
                <a:tc>
                  <a:txBody>
                    <a:bodyPr/>
                    <a:lstStyle/>
                    <a:p>
                      <a:r>
                        <a:rPr lang="en-US" dirty="0"/>
                        <a:t>Examples</a:t>
                      </a:r>
                    </a:p>
                  </a:txBody>
                  <a:tcPr/>
                </a:tc>
                <a:tc>
                  <a:txBody>
                    <a:bodyPr/>
                    <a:lstStyle/>
                    <a:p>
                      <a:r>
                        <a:rPr lang="en-US" dirty="0"/>
                        <a:t>Mechanism of Action</a:t>
                      </a:r>
                    </a:p>
                  </a:txBody>
                  <a:tcPr/>
                </a:tc>
                <a:extLst>
                  <a:ext uri="{0D108BD9-81ED-4DB2-BD59-A6C34878D82A}">
                    <a16:rowId xmlns:a16="http://schemas.microsoft.com/office/drawing/2014/main" val="38581854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Halogens</a:t>
                      </a:r>
                    </a:p>
                    <a:p>
                      <a:endParaRPr lang="en-US" b="1" dirty="0"/>
                    </a:p>
                  </a:txBody>
                  <a:tcPr/>
                </a:tc>
                <a:tc>
                  <a:txBody>
                    <a:bodyPr/>
                    <a:lstStyle/>
                    <a:p>
                      <a:r>
                        <a:rPr lang="en-US" sz="1800" b="1" i="0" kern="1200" dirty="0">
                          <a:solidFill>
                            <a:schemeClr val="dk1"/>
                          </a:solidFill>
                          <a:effectLst/>
                          <a:latin typeface="+mn-lt"/>
                          <a:ea typeface="+mn-ea"/>
                          <a:cs typeface="+mn-cs"/>
                        </a:rPr>
                        <a:t>iodine, chlorine, fluorine and bleach</a:t>
                      </a:r>
                      <a:endParaRPr lang="en-US" b="1" dirty="0"/>
                    </a:p>
                  </a:txBody>
                  <a:tcPr/>
                </a:tc>
                <a:tc>
                  <a:txBody>
                    <a:bodyPr/>
                    <a:lstStyle/>
                    <a:p>
                      <a:r>
                        <a:rPr lang="en-US" b="1" dirty="0"/>
                        <a:t>Causes unwanted oxidizing chemical reactions</a:t>
                      </a:r>
                    </a:p>
                  </a:txBody>
                  <a:tcPr/>
                </a:tc>
                <a:extLst>
                  <a:ext uri="{0D108BD9-81ED-4DB2-BD59-A6C34878D82A}">
                    <a16:rowId xmlns:a16="http://schemas.microsoft.com/office/drawing/2014/main" val="3382945030"/>
                  </a:ext>
                </a:extLst>
              </a:tr>
              <a:tr h="370840">
                <a:tc>
                  <a:txBody>
                    <a:bodyPr/>
                    <a:lstStyle/>
                    <a:p>
                      <a:r>
                        <a:rPr lang="en-US" sz="1800" b="1" i="0" kern="1200" dirty="0">
                          <a:solidFill>
                            <a:schemeClr val="dk1"/>
                          </a:solidFill>
                          <a:effectLst/>
                          <a:latin typeface="+mn-lt"/>
                          <a:ea typeface="+mn-ea"/>
                          <a:cs typeface="+mn-cs"/>
                        </a:rPr>
                        <a:t>alcohol</a:t>
                      </a:r>
                      <a:endParaRPr lang="en-US" b="1" dirty="0"/>
                    </a:p>
                  </a:txBody>
                  <a:tcPr/>
                </a:tc>
                <a:tc>
                  <a:txBody>
                    <a:bodyPr/>
                    <a:lstStyle/>
                    <a:p>
                      <a:r>
                        <a:rPr lang="en-US" sz="1800" b="1" i="0" kern="1200" dirty="0">
                          <a:solidFill>
                            <a:schemeClr val="dk1"/>
                          </a:solidFill>
                          <a:effectLst/>
                          <a:latin typeface="+mn-lt"/>
                          <a:ea typeface="+mn-ea"/>
                          <a:cs typeface="+mn-cs"/>
                        </a:rPr>
                        <a:t>ethyl alcohol (ethanol) and isopropyl alcohol (rubbing alcohol).</a:t>
                      </a:r>
                      <a:endParaRPr lang="en-US" b="1" dirty="0"/>
                    </a:p>
                  </a:txBody>
                  <a:tcPr/>
                </a:tc>
                <a:tc>
                  <a:txBody>
                    <a:bodyPr/>
                    <a:lstStyle/>
                    <a:p>
                      <a:r>
                        <a:rPr lang="en-US" b="1" dirty="0"/>
                        <a:t>Denatures proteins</a:t>
                      </a:r>
                    </a:p>
                  </a:txBody>
                  <a:tcPr/>
                </a:tc>
                <a:extLst>
                  <a:ext uri="{0D108BD9-81ED-4DB2-BD59-A6C34878D82A}">
                    <a16:rowId xmlns:a16="http://schemas.microsoft.com/office/drawing/2014/main" val="3213879593"/>
                  </a:ext>
                </a:extLst>
              </a:tr>
              <a:tr h="370840">
                <a:tc>
                  <a:txBody>
                    <a:bodyPr/>
                    <a:lstStyle/>
                    <a:p>
                      <a:r>
                        <a:rPr lang="en-US" sz="1800" b="1" i="0" kern="1200" dirty="0">
                          <a:solidFill>
                            <a:schemeClr val="dk1"/>
                          </a:solidFill>
                          <a:effectLst/>
                          <a:latin typeface="+mn-lt"/>
                          <a:ea typeface="+mn-ea"/>
                          <a:cs typeface="+mn-cs"/>
                        </a:rPr>
                        <a:t>surfactants</a:t>
                      </a:r>
                      <a:endParaRPr lang="en-US" b="1" dirty="0"/>
                    </a:p>
                  </a:txBody>
                  <a:tcPr/>
                </a:tc>
                <a:tc>
                  <a:txBody>
                    <a:bodyPr/>
                    <a:lstStyle/>
                    <a:p>
                      <a:r>
                        <a:rPr lang="en-US" b="1" dirty="0"/>
                        <a:t>Soaps and Detergents</a:t>
                      </a:r>
                      <a:r>
                        <a:rPr lang="en-US" sz="1800" b="1" i="0" kern="1200" dirty="0">
                          <a:solidFill>
                            <a:schemeClr val="dk1"/>
                          </a:solidFill>
                          <a:effectLst/>
                          <a:latin typeface="+mn-lt"/>
                          <a:ea typeface="+mn-ea"/>
                          <a:cs typeface="+mn-cs"/>
                        </a:rPr>
                        <a:t> </a:t>
                      </a:r>
                      <a:endParaRPr lang="en-US" b="1" dirty="0"/>
                    </a:p>
                  </a:txBody>
                  <a:tcPr/>
                </a:tc>
                <a:tc>
                  <a:txBody>
                    <a:bodyPr/>
                    <a:lstStyle/>
                    <a:p>
                      <a:r>
                        <a:rPr lang="en-US" sz="1800" b="1" i="0" kern="1200" dirty="0">
                          <a:solidFill>
                            <a:schemeClr val="dk1"/>
                          </a:solidFill>
                          <a:effectLst/>
                          <a:latin typeface="+mn-lt"/>
                          <a:ea typeface="+mn-ea"/>
                          <a:cs typeface="+mn-cs"/>
                        </a:rPr>
                        <a:t>lower the surface tension of water </a:t>
                      </a:r>
                      <a:endParaRPr lang="en-US" b="1" dirty="0"/>
                    </a:p>
                  </a:txBody>
                  <a:tcPr/>
                </a:tc>
                <a:extLst>
                  <a:ext uri="{0D108BD9-81ED-4DB2-BD59-A6C34878D82A}">
                    <a16:rowId xmlns:a16="http://schemas.microsoft.com/office/drawing/2014/main" val="35506497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err="1">
                          <a:solidFill>
                            <a:schemeClr val="dk1"/>
                          </a:solidFill>
                          <a:effectLst/>
                          <a:latin typeface="+mn-lt"/>
                          <a:ea typeface="+mn-ea"/>
                          <a:cs typeface="+mn-cs"/>
                        </a:rPr>
                        <a:t>Peroxygens</a:t>
                      </a:r>
                      <a:endParaRPr lang="en-US" b="1" dirty="0"/>
                    </a:p>
                    <a:p>
                      <a:endParaRPr lang="en-US" b="1" dirty="0"/>
                    </a:p>
                  </a:txBody>
                  <a:tcPr/>
                </a:tc>
                <a:tc>
                  <a:txBody>
                    <a:bodyPr/>
                    <a:lstStyle/>
                    <a:p>
                      <a:r>
                        <a:rPr lang="en-US" b="1" dirty="0"/>
                        <a:t>Hydrogen Peroxide</a:t>
                      </a:r>
                    </a:p>
                  </a:txBody>
                  <a:tcPr/>
                </a:tc>
                <a:tc>
                  <a:txBody>
                    <a:bodyPr/>
                    <a:lstStyle/>
                    <a:p>
                      <a:r>
                        <a:rPr lang="en-US" b="1" dirty="0"/>
                        <a:t>Causes unwanted oxidizing chemical reactions</a:t>
                      </a:r>
                    </a:p>
                  </a:txBody>
                  <a:tcPr/>
                </a:tc>
                <a:extLst>
                  <a:ext uri="{0D108BD9-81ED-4DB2-BD59-A6C34878D82A}">
                    <a16:rowId xmlns:a16="http://schemas.microsoft.com/office/drawing/2014/main" val="315720516"/>
                  </a:ext>
                </a:extLst>
              </a:tr>
            </a:tbl>
          </a:graphicData>
        </a:graphic>
      </p:graphicFrame>
    </p:spTree>
    <p:extLst>
      <p:ext uri="{BB962C8B-B14F-4D97-AF65-F5344CB8AC3E}">
        <p14:creationId xmlns:p14="http://schemas.microsoft.com/office/powerpoint/2010/main" val="124438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6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6A76B05-232D-453D-964F-6822FE5CFB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2404" y="643467"/>
            <a:ext cx="7987191" cy="5571066"/>
          </a:xfrm>
          <a:prstGeom prst="rect">
            <a:avLst/>
          </a:prstGeom>
        </p:spPr>
      </p:pic>
    </p:spTree>
    <p:extLst>
      <p:ext uri="{BB962C8B-B14F-4D97-AF65-F5344CB8AC3E}">
        <p14:creationId xmlns:p14="http://schemas.microsoft.com/office/powerpoint/2010/main" val="109962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925AF5E7-686E-486A-AF4D-AD38088A2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0262" y="640080"/>
            <a:ext cx="4490946" cy="5578816"/>
          </a:xfrm>
          <a:prstGeom prst="rect">
            <a:avLst/>
          </a:prstGeom>
        </p:spPr>
      </p:pic>
      <p:sp>
        <p:nvSpPr>
          <p:cNvPr id="25" name="Rectangle 21">
            <a:extLst>
              <a:ext uri="{FF2B5EF4-FFF2-40B4-BE49-F238E27FC236}">
                <a16:creationId xmlns:a16="http://schemas.microsoft.com/office/drawing/2014/main" id="{3F24A09B-713F-43FC-AB6E-B880839685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8E8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0B91AB35-C3B4-4B70-B3DD-13D63B7DA23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570088F-BE6A-4478-B1E9-EE6CC3024EDA}"/>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ctr"/>
            <a:r>
              <a:rPr lang="en-US" sz="4600" kern="1200" dirty="0">
                <a:solidFill>
                  <a:srgbClr val="FFFFFF"/>
                </a:solidFill>
                <a:latin typeface="AR CENA" panose="02000000000000000000" pitchFamily="2" charset="0"/>
              </a:rPr>
              <a:t>Antibiotics like </a:t>
            </a:r>
            <a:r>
              <a:rPr lang="en-US" sz="4600" b="1" kern="1200" dirty="0">
                <a:solidFill>
                  <a:srgbClr val="FFFFFF"/>
                </a:solidFill>
                <a:latin typeface="AR CENA" panose="02000000000000000000" pitchFamily="2" charset="0"/>
              </a:rPr>
              <a:t>tetracycline</a:t>
            </a:r>
            <a:r>
              <a:rPr lang="en-US" sz="4600" kern="1200" dirty="0">
                <a:solidFill>
                  <a:srgbClr val="FFFFFF"/>
                </a:solidFill>
                <a:latin typeface="AR CENA" panose="02000000000000000000" pitchFamily="2" charset="0"/>
              </a:rPr>
              <a:t> and </a:t>
            </a:r>
            <a:r>
              <a:rPr lang="en-US" sz="4600" b="1" kern="1200" dirty="0">
                <a:solidFill>
                  <a:srgbClr val="FFFFFF"/>
                </a:solidFill>
                <a:latin typeface="AR CENA" panose="02000000000000000000" pitchFamily="2" charset="0"/>
              </a:rPr>
              <a:t>erythromycin</a:t>
            </a:r>
            <a:r>
              <a:rPr lang="en-US" sz="4600" kern="1200" dirty="0">
                <a:solidFill>
                  <a:srgbClr val="FFFFFF"/>
                </a:solidFill>
                <a:latin typeface="AR CENA" panose="02000000000000000000" pitchFamily="2" charset="0"/>
              </a:rPr>
              <a:t> function by inhibiting protein synthesis.</a:t>
            </a:r>
          </a:p>
        </p:txBody>
      </p:sp>
    </p:spTree>
    <p:extLst>
      <p:ext uri="{BB962C8B-B14F-4D97-AF65-F5344CB8AC3E}">
        <p14:creationId xmlns:p14="http://schemas.microsoft.com/office/powerpoint/2010/main" val="298108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257994-BD97-4691-8B89-198A6D2BAB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descr="A close up of a logo&#10;&#10;Description generated with high confidence">
            <a:extLst>
              <a:ext uri="{FF2B5EF4-FFF2-40B4-BE49-F238E27FC236}">
                <a16:creationId xmlns:a16="http://schemas.microsoft.com/office/drawing/2014/main" id="{FCC8BC38-8C46-4A52-81FC-0C47F4481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4376" y="362291"/>
            <a:ext cx="2937424" cy="3539066"/>
          </a:xfrm>
          <a:prstGeom prst="rect">
            <a:avLst/>
          </a:prstGeom>
        </p:spPr>
      </p:pic>
      <p:pic>
        <p:nvPicPr>
          <p:cNvPr id="12" name="Picture 11" descr="A picture containing text, map&#10;&#10;Description generated with high confidence">
            <a:extLst>
              <a:ext uri="{FF2B5EF4-FFF2-40B4-BE49-F238E27FC236}">
                <a16:creationId xmlns:a16="http://schemas.microsoft.com/office/drawing/2014/main" id="{53233A02-20C2-4413-970D-226A730796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5001" y="536909"/>
            <a:ext cx="5316388" cy="3189831"/>
          </a:xfrm>
          <a:prstGeom prst="rect">
            <a:avLst/>
          </a:prstGeom>
        </p:spPr>
      </p:pic>
      <p:sp>
        <p:nvSpPr>
          <p:cNvPr id="2" name="Title 1">
            <a:extLst>
              <a:ext uri="{FF2B5EF4-FFF2-40B4-BE49-F238E27FC236}">
                <a16:creationId xmlns:a16="http://schemas.microsoft.com/office/drawing/2014/main" id="{BDF5A67E-510D-44D8-8233-321CA1B95EF6}"/>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a:solidFill>
                  <a:srgbClr val="404040"/>
                </a:solidFill>
              </a:rPr>
              <a:t>Antibiotics Like Penicillin, Block the Formation of the Cell Wall</a:t>
            </a:r>
          </a:p>
        </p:txBody>
      </p:sp>
      <p:sp>
        <p:nvSpPr>
          <p:cNvPr id="6" name="Arrow: Right 5">
            <a:extLst>
              <a:ext uri="{FF2B5EF4-FFF2-40B4-BE49-F238E27FC236}">
                <a16:creationId xmlns:a16="http://schemas.microsoft.com/office/drawing/2014/main" id="{3AB9CBE6-DA21-4E3B-A1B3-D29689C34F17}"/>
              </a:ext>
            </a:extLst>
          </p:cNvPr>
          <p:cNvSpPr/>
          <p:nvPr/>
        </p:nvSpPr>
        <p:spPr>
          <a:xfrm>
            <a:off x="5951389" y="2131824"/>
            <a:ext cx="978408" cy="484632"/>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ross 8">
            <a:extLst>
              <a:ext uri="{FF2B5EF4-FFF2-40B4-BE49-F238E27FC236}">
                <a16:creationId xmlns:a16="http://schemas.microsoft.com/office/drawing/2014/main" id="{122890B9-2A3E-4D8A-ADE8-442064BEBEB0}"/>
              </a:ext>
            </a:extLst>
          </p:cNvPr>
          <p:cNvSpPr/>
          <p:nvPr/>
        </p:nvSpPr>
        <p:spPr>
          <a:xfrm rot="2065104">
            <a:off x="7833554" y="860017"/>
            <a:ext cx="2579066" cy="2640793"/>
          </a:xfrm>
          <a:prstGeom prst="plus">
            <a:avLst>
              <a:gd name="adj" fmla="val 4722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710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close up of a logo&#10;&#10;Description generated with high confidence">
            <a:extLst>
              <a:ext uri="{FF2B5EF4-FFF2-40B4-BE49-F238E27FC236}">
                <a16:creationId xmlns:a16="http://schemas.microsoft.com/office/drawing/2014/main" id="{847DECE2-4CAC-4CFC-8973-5B60B6F09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86036"/>
            <a:ext cx="5459470" cy="5486904"/>
          </a:xfrm>
          <a:prstGeom prst="rect">
            <a:avLst/>
          </a:prstGeom>
        </p:spPr>
      </p:pic>
      <p:sp>
        <p:nvSpPr>
          <p:cNvPr id="22" name="Rectangle 21">
            <a:extLst>
              <a:ext uri="{FF2B5EF4-FFF2-40B4-BE49-F238E27FC236}">
                <a16:creationId xmlns:a16="http://schemas.microsoft.com/office/drawing/2014/main" id="{3F24A09B-713F-43FC-AB6E-B880839685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A4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0B91AB35-C3B4-4B70-B3DD-13D63B7DA23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1E2282-8715-49A8-80A6-209DD8AF64F4}"/>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kern="1200" dirty="0">
                <a:solidFill>
                  <a:srgbClr val="FFFFFF"/>
                </a:solidFill>
                <a:latin typeface="AR CENA" panose="02000000000000000000" pitchFamily="2" charset="0"/>
              </a:rPr>
              <a:t>Antibiotics like Ciprofloxacin (Cipro), inhibit nucleic acid synthesis. </a:t>
            </a:r>
          </a:p>
        </p:txBody>
      </p:sp>
    </p:spTree>
    <p:extLst>
      <p:ext uri="{BB962C8B-B14F-4D97-AF65-F5344CB8AC3E}">
        <p14:creationId xmlns:p14="http://schemas.microsoft.com/office/powerpoint/2010/main" val="1833825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3C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flower&#10;&#10;Description generated with very high confidence">
            <a:extLst>
              <a:ext uri="{FF2B5EF4-FFF2-40B4-BE49-F238E27FC236}">
                <a16:creationId xmlns:a16="http://schemas.microsoft.com/office/drawing/2014/main" id="{2B831D66-F7A0-4298-9FEF-95D89FB997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44017" y="1285737"/>
            <a:ext cx="4007904" cy="4286525"/>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3D67E7-AB09-45FC-9B2A-580CC4F3A3BD}"/>
              </a:ext>
            </a:extLst>
          </p:cNvPr>
          <p:cNvSpPr>
            <a:spLocks noGrp="1"/>
          </p:cNvSpPr>
          <p:nvPr>
            <p:ph type="title"/>
          </p:nvPr>
        </p:nvSpPr>
        <p:spPr>
          <a:xfrm>
            <a:off x="1024129" y="585216"/>
            <a:ext cx="5062511" cy="1499616"/>
          </a:xfrm>
        </p:spPr>
        <p:txBody>
          <a:bodyPr>
            <a:normAutofit/>
          </a:bodyPr>
          <a:lstStyle/>
          <a:p>
            <a:r>
              <a:rPr lang="en-US">
                <a:solidFill>
                  <a:srgbClr val="FFFFFF"/>
                </a:solidFill>
                <a:latin typeface="AR CENA" panose="02000000000000000000" pitchFamily="2" charset="0"/>
              </a:rPr>
              <a:t>Staphylococcus aureus</a:t>
            </a:r>
          </a:p>
        </p:txBody>
      </p:sp>
      <p:sp>
        <p:nvSpPr>
          <p:cNvPr id="3" name="Content Placeholder 2">
            <a:extLst>
              <a:ext uri="{FF2B5EF4-FFF2-40B4-BE49-F238E27FC236}">
                <a16:creationId xmlns:a16="http://schemas.microsoft.com/office/drawing/2014/main" id="{F3351A8D-25E1-4B69-9776-8214F6E5693E}"/>
              </a:ext>
            </a:extLst>
          </p:cNvPr>
          <p:cNvSpPr>
            <a:spLocks noGrp="1"/>
          </p:cNvSpPr>
          <p:nvPr>
            <p:ph idx="1"/>
          </p:nvPr>
        </p:nvSpPr>
        <p:spPr>
          <a:xfrm>
            <a:off x="1024129" y="2286000"/>
            <a:ext cx="5081232" cy="3931920"/>
          </a:xfrm>
        </p:spPr>
        <p:txBody>
          <a:bodyPr>
            <a:normAutofit lnSpcReduction="10000"/>
          </a:bodyPr>
          <a:lstStyle/>
          <a:p>
            <a:r>
              <a:rPr lang="en-US" sz="3600" dirty="0">
                <a:solidFill>
                  <a:srgbClr val="FFFFFF"/>
                </a:solidFill>
                <a:latin typeface="AR CENA" panose="02000000000000000000" pitchFamily="2" charset="0"/>
              </a:rPr>
              <a:t>Another way to say this is to say that human skin is "colonized" with Staphylococcus aureus. </a:t>
            </a:r>
          </a:p>
          <a:p>
            <a:r>
              <a:rPr lang="en-US" sz="3600" dirty="0">
                <a:solidFill>
                  <a:srgbClr val="FFFFFF"/>
                </a:solidFill>
                <a:latin typeface="AR CENA" panose="02000000000000000000" pitchFamily="2" charset="0"/>
              </a:rPr>
              <a:t>It is not considered an infection and does not cause harm... as long as it stays on the surface of the skin.  ​</a:t>
            </a:r>
          </a:p>
        </p:txBody>
      </p:sp>
      <p:sp>
        <p:nvSpPr>
          <p:cNvPr id="6" name="TextBox 5">
            <a:extLst>
              <a:ext uri="{FF2B5EF4-FFF2-40B4-BE49-F238E27FC236}">
                <a16:creationId xmlns:a16="http://schemas.microsoft.com/office/drawing/2014/main" id="{4ED368CE-7319-4C46-B7D8-0420CB9EAEC9}"/>
              </a:ext>
            </a:extLst>
          </p:cNvPr>
          <p:cNvSpPr txBox="1"/>
          <p:nvPr/>
        </p:nvSpPr>
        <p:spPr>
          <a:xfrm>
            <a:off x="9365104" y="5372207"/>
            <a:ext cx="218681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flickr.com/photos/niaid/7739552618/"/>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2.0/"/>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83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3000"/>
                                  </p:stCondLst>
                                  <p:iterate type="lt">
                                    <p:tmPct val="4000"/>
                                  </p:iterate>
                                  <p:childTnLst>
                                    <p:set>
                                      <p:cBhvr override="childStyle">
                                        <p:cTn id="6" dur="1250" fill="hold"/>
                                        <p:tgtEl>
                                          <p:spTgt spid="3">
                                            <p:txEl>
                                              <p:pRg st="1" end="1"/>
                                            </p:txEl>
                                          </p:spTgt>
                                        </p:tgtEl>
                                        <p:attrNameLst>
                                          <p:attrName>style.color</p:attrName>
                                        </p:attrNameLst>
                                      </p:cBhvr>
                                      <p:to>
                                        <p:clrVal>
                                          <a:schemeClr val="accent2"/>
                                        </p:clrVal>
                                      </p:to>
                                    </p:set>
                                    <p:set>
                                      <p:cBhvr>
                                        <p:cTn id="7" dur="1250" fill="hold"/>
                                        <p:tgtEl>
                                          <p:spTgt spid="3">
                                            <p:txEl>
                                              <p:pRg st="1" end="1"/>
                                            </p:txEl>
                                          </p:spTgt>
                                        </p:tgtEl>
                                        <p:attrNameLst>
                                          <p:attrName>fillcolor</p:attrName>
                                        </p:attrNameLst>
                                      </p:cBhvr>
                                      <p:to>
                                        <p:clrVal>
                                          <a:schemeClr val="accent2"/>
                                        </p:clrVal>
                                      </p:to>
                                    </p:set>
                                    <p:set>
                                      <p:cBhvr>
                                        <p:cTn id="8" dur="125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Content Placeholder 4" descr="A picture containing object&#10;&#10;Description generated with very high confidence">
            <a:extLst>
              <a:ext uri="{FF2B5EF4-FFF2-40B4-BE49-F238E27FC236}">
                <a16:creationId xmlns:a16="http://schemas.microsoft.com/office/drawing/2014/main" id="{6DFC3119-34DF-4BE6-AAF3-DBDB6A2B13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0726" y="492573"/>
            <a:ext cx="5439736" cy="5880796"/>
          </a:xfrm>
          <a:prstGeom prst="rect">
            <a:avLst/>
          </a:prstGeom>
        </p:spPr>
      </p:pic>
      <p:sp>
        <p:nvSpPr>
          <p:cNvPr id="23" name="Rectangle 22">
            <a:extLst>
              <a:ext uri="{FF2B5EF4-FFF2-40B4-BE49-F238E27FC236}">
                <a16:creationId xmlns:a16="http://schemas.microsoft.com/office/drawing/2014/main" id="{1707FC24-6981-43D9-B525-C7832BA224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6E2A04-6239-478C-A498-8CE1F44174DE}"/>
              </a:ext>
            </a:extLst>
          </p:cNvPr>
          <p:cNvSpPr>
            <a:spLocks noGrp="1"/>
          </p:cNvSpPr>
          <p:nvPr>
            <p:ph type="title"/>
          </p:nvPr>
        </p:nvSpPr>
        <p:spPr>
          <a:xfrm>
            <a:off x="742950" y="1311441"/>
            <a:ext cx="3476625" cy="4394033"/>
          </a:xfrm>
        </p:spPr>
        <p:txBody>
          <a:bodyPr vert="horz" lIns="91440" tIns="45720" rIns="91440" bIns="45720" rtlCol="0" anchor="ctr">
            <a:normAutofit/>
          </a:bodyPr>
          <a:lstStyle/>
          <a:p>
            <a:pPr algn="ctr"/>
            <a:r>
              <a:rPr lang="en-US" sz="4800" kern="1200" dirty="0">
                <a:solidFill>
                  <a:srgbClr val="FFFFFF"/>
                </a:solidFill>
                <a:latin typeface="AR CENA" panose="02000000000000000000" pitchFamily="2" charset="0"/>
              </a:rPr>
              <a:t>Antibiotics like Bactrim (Cipro), inhibit nucleic acid synthesis </a:t>
            </a:r>
            <a:br>
              <a:rPr lang="en-US" sz="4800" kern="1200" dirty="0">
                <a:solidFill>
                  <a:srgbClr val="FFFFFF"/>
                </a:solidFill>
                <a:latin typeface="AR CENA" panose="02000000000000000000" pitchFamily="2" charset="0"/>
              </a:rPr>
            </a:br>
            <a:endParaRPr lang="en-US" sz="4800" kern="1200" dirty="0">
              <a:solidFill>
                <a:srgbClr val="FFFFFF"/>
              </a:solidFill>
              <a:latin typeface="AR CENA" panose="02000000000000000000" pitchFamily="2" charset="0"/>
            </a:endParaRPr>
          </a:p>
        </p:txBody>
      </p:sp>
    </p:spTree>
    <p:extLst>
      <p:ext uri="{BB962C8B-B14F-4D97-AF65-F5344CB8AC3E}">
        <p14:creationId xmlns:p14="http://schemas.microsoft.com/office/powerpoint/2010/main" val="315828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C40AB29F-E4D0-433A-8F96-1474D6E8B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036" y="640080"/>
            <a:ext cx="5425398" cy="5578816"/>
          </a:xfrm>
          <a:prstGeom prst="rect">
            <a:avLst/>
          </a:prstGeom>
        </p:spPr>
      </p:pic>
      <p:sp>
        <p:nvSpPr>
          <p:cNvPr id="22" name="Rectangle 21">
            <a:extLst>
              <a:ext uri="{FF2B5EF4-FFF2-40B4-BE49-F238E27FC236}">
                <a16:creationId xmlns:a16="http://schemas.microsoft.com/office/drawing/2014/main" id="{3F24A09B-713F-43FC-AB6E-B880839685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832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0B91AB35-C3B4-4B70-B3DD-13D63B7DA23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B643408-B5A0-4924-B733-9253801933AE}"/>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000" kern="1200" dirty="0">
                <a:solidFill>
                  <a:srgbClr val="FFFFFF"/>
                </a:solidFill>
                <a:latin typeface="AR CENA" panose="02000000000000000000" pitchFamily="2" charset="0"/>
              </a:rPr>
              <a:t>Antibiotics like polymyxins and antifungals, disrupt the cell membrane leading to lysis.</a:t>
            </a:r>
            <a:br>
              <a:rPr lang="en-US" sz="5000" kern="1200" dirty="0">
                <a:solidFill>
                  <a:srgbClr val="FFFFFF"/>
                </a:solidFill>
                <a:latin typeface="AR CENA" panose="02000000000000000000" pitchFamily="2" charset="0"/>
              </a:rPr>
            </a:br>
            <a:endParaRPr lang="en-US" sz="5000" kern="1200" dirty="0">
              <a:solidFill>
                <a:srgbClr val="FFFFFF"/>
              </a:solidFill>
              <a:latin typeface="AR CENA" panose="02000000000000000000" pitchFamily="2" charset="0"/>
            </a:endParaRPr>
          </a:p>
        </p:txBody>
      </p:sp>
    </p:spTree>
    <p:extLst>
      <p:ext uri="{BB962C8B-B14F-4D97-AF65-F5344CB8AC3E}">
        <p14:creationId xmlns:p14="http://schemas.microsoft.com/office/powerpoint/2010/main" val="1898754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07953F9C-53CD-4E8B-9263-C1B20582C5F8}"/>
              </a:ext>
            </a:extLst>
          </p:cNvPr>
          <p:cNvPicPr>
            <a:picLocks noGrp="1" noChangeAspect="1"/>
          </p:cNvPicPr>
          <p:nvPr>
            <p:ph idx="1"/>
          </p:nvPr>
        </p:nvPicPr>
        <p:blipFill rotWithShape="1">
          <a:blip r:embed="rId2"/>
          <a:srcRect t="9299"/>
          <a:stretch/>
        </p:blipFill>
        <p:spPr>
          <a:xfrm>
            <a:off x="1407273" y="643467"/>
            <a:ext cx="9377453" cy="5571066"/>
          </a:xfrm>
          <a:prstGeom prst="rect">
            <a:avLst/>
          </a:prstGeom>
        </p:spPr>
      </p:pic>
    </p:spTree>
    <p:extLst>
      <p:ext uri="{BB962C8B-B14F-4D97-AF65-F5344CB8AC3E}">
        <p14:creationId xmlns:p14="http://schemas.microsoft.com/office/powerpoint/2010/main" val="334931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25B3922A-E113-48AB-A457-54AC2D48F8F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9744" b="1525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F61F3A-B7B5-491B-8A31-AF33FA2144CD}"/>
              </a:ext>
            </a:extLst>
          </p:cNvPr>
          <p:cNvSpPr>
            <a:spLocks noGrp="1"/>
          </p:cNvSpPr>
          <p:nvPr>
            <p:ph type="ctrTitle"/>
          </p:nvPr>
        </p:nvSpPr>
        <p:spPr>
          <a:xfrm>
            <a:off x="2694214" y="1122362"/>
            <a:ext cx="7973786" cy="2900518"/>
          </a:xfrm>
        </p:spPr>
        <p:txBody>
          <a:bodyPr>
            <a:normAutofit/>
          </a:bodyPr>
          <a:lstStyle/>
          <a:p>
            <a:r>
              <a:rPr lang="en-US" sz="9600" b="1" dirty="0"/>
              <a:t>THANK YOU FOR WATCHING</a:t>
            </a:r>
          </a:p>
        </p:txBody>
      </p:sp>
      <p:sp>
        <p:nvSpPr>
          <p:cNvPr id="3" name="Subtitle 2">
            <a:extLst>
              <a:ext uri="{FF2B5EF4-FFF2-40B4-BE49-F238E27FC236}">
                <a16:creationId xmlns:a16="http://schemas.microsoft.com/office/drawing/2014/main" id="{2FBDA2A4-32A5-4B1F-9D92-92C9B6E40C34}"/>
              </a:ext>
            </a:extLst>
          </p:cNvPr>
          <p:cNvSpPr>
            <a:spLocks noGrp="1"/>
          </p:cNvSpPr>
          <p:nvPr>
            <p:ph type="subTitle" idx="1"/>
          </p:nvPr>
        </p:nvSpPr>
        <p:spPr>
          <a:xfrm>
            <a:off x="4961674" y="4637243"/>
            <a:ext cx="3956957" cy="1098395"/>
          </a:xfrm>
        </p:spPr>
        <p:txBody>
          <a:bodyPr>
            <a:normAutofit fontScale="92500"/>
          </a:bodyPr>
          <a:lstStyle/>
          <a:p>
            <a:r>
              <a:rPr lang="en-US" sz="4400" dirty="0"/>
              <a:t>By Scientist Cindy</a:t>
            </a:r>
          </a:p>
        </p:txBody>
      </p:sp>
      <p:pic>
        <p:nvPicPr>
          <p:cNvPr id="6" name="Picture 5">
            <a:extLst>
              <a:ext uri="{FF2B5EF4-FFF2-40B4-BE49-F238E27FC236}">
                <a16:creationId xmlns:a16="http://schemas.microsoft.com/office/drawing/2014/main" id="{386B341F-2D09-4219-A5F4-B367E64D49F3}"/>
              </a:ext>
            </a:extLst>
          </p:cNvPr>
          <p:cNvPicPr>
            <a:picLocks noChangeAspect="1"/>
          </p:cNvPicPr>
          <p:nvPr/>
        </p:nvPicPr>
        <p:blipFill rotWithShape="1">
          <a:blip r:embed="rId3">
            <a:extLst>
              <a:ext uri="{28A0092B-C50C-407E-A947-70E740481C1C}">
                <a14:useLocalDpi xmlns:a14="http://schemas.microsoft.com/office/drawing/2010/main" val="0"/>
              </a:ext>
            </a:extLst>
          </a:blip>
          <a:srcRect b="3550"/>
          <a:stretch/>
        </p:blipFill>
        <p:spPr>
          <a:xfrm>
            <a:off x="238936" y="730476"/>
            <a:ext cx="2973369" cy="5735637"/>
          </a:xfrm>
          <a:prstGeom prst="rect">
            <a:avLst/>
          </a:prstGeom>
        </p:spPr>
      </p:pic>
    </p:spTree>
    <p:extLst>
      <p:ext uri="{BB962C8B-B14F-4D97-AF65-F5344CB8AC3E}">
        <p14:creationId xmlns:p14="http://schemas.microsoft.com/office/powerpoint/2010/main" val="384566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coral&#10;&#10;Description generated with high confidence">
            <a:extLst>
              <a:ext uri="{FF2B5EF4-FFF2-40B4-BE49-F238E27FC236}">
                <a16:creationId xmlns:a16="http://schemas.microsoft.com/office/drawing/2014/main" id="{BD40EC2E-6AE4-422D-BB46-AA8B20C9448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940" r="2856"/>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2C084A9C-C17C-44E3-A291-683152BAF382}"/>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STAPH INFECTIONS</a:t>
            </a:r>
          </a:p>
        </p:txBody>
      </p:sp>
      <p:sp>
        <p:nvSpPr>
          <p:cNvPr id="3" name="Content Placeholder 2">
            <a:extLst>
              <a:ext uri="{FF2B5EF4-FFF2-40B4-BE49-F238E27FC236}">
                <a16:creationId xmlns:a16="http://schemas.microsoft.com/office/drawing/2014/main" id="{A24601A9-F8C1-482C-A09B-D2F9EC251B8D}"/>
              </a:ext>
            </a:extLst>
          </p:cNvPr>
          <p:cNvSpPr>
            <a:spLocks noGrp="1"/>
          </p:cNvSpPr>
          <p:nvPr>
            <p:ph idx="1"/>
          </p:nvPr>
        </p:nvSpPr>
        <p:spPr>
          <a:xfrm>
            <a:off x="648931" y="2438401"/>
            <a:ext cx="3667036" cy="3779520"/>
          </a:xfrm>
        </p:spPr>
        <p:txBody>
          <a:bodyPr>
            <a:normAutofit fontScale="92500" lnSpcReduction="10000"/>
          </a:bodyPr>
          <a:lstStyle/>
          <a:p>
            <a:r>
              <a:rPr lang="en-US" sz="2400" dirty="0">
                <a:solidFill>
                  <a:schemeClr val="bg1"/>
                </a:solidFill>
              </a:rPr>
              <a:t>However, if a person were to cut themselves or get some kind of open wound on their skin, the Staphylococcus aureus has a chance of penetrating through the outer layers of skin and entering the blood stream. </a:t>
            </a:r>
          </a:p>
          <a:p>
            <a:r>
              <a:rPr lang="en-US" sz="2400" b="1" dirty="0">
                <a:solidFill>
                  <a:schemeClr val="bg1"/>
                </a:solidFill>
              </a:rPr>
              <a:t>At this point, the person is said to have a Staphylococcus aureus infection.</a:t>
            </a:r>
          </a:p>
          <a:p>
            <a:endParaRPr lang="en-US" sz="2400" dirty="0">
              <a:solidFill>
                <a:schemeClr val="bg1"/>
              </a:solidFill>
            </a:endParaRPr>
          </a:p>
        </p:txBody>
      </p:sp>
      <p:sp>
        <p:nvSpPr>
          <p:cNvPr id="6" name="TextBox 5">
            <a:extLst>
              <a:ext uri="{FF2B5EF4-FFF2-40B4-BE49-F238E27FC236}">
                <a16:creationId xmlns:a16="http://schemas.microsoft.com/office/drawing/2014/main" id="{9DA8CE27-D53B-4FFD-9756-4C697BED71D1}"/>
              </a:ext>
            </a:extLst>
          </p:cNvPr>
          <p:cNvSpPr txBox="1"/>
          <p:nvPr/>
        </p:nvSpPr>
        <p:spPr>
          <a:xfrm>
            <a:off x="9245296" y="601786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en.wikipedia.org/wiki/Staphylococcus"/>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19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3">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7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1322764-54AB-433E-8E95-349C913A3C53}"/>
              </a:ext>
            </a:extLst>
          </p:cNvPr>
          <p:cNvPicPr>
            <a:picLocks noChangeAspect="1"/>
          </p:cNvPicPr>
          <p:nvPr/>
        </p:nvPicPr>
        <p:blipFill rotWithShape="1">
          <a:blip r:embed="rId2">
            <a:extLst>
              <a:ext uri="{28A0092B-C50C-407E-A947-70E740481C1C}">
                <a14:useLocalDpi xmlns:a14="http://schemas.microsoft.com/office/drawing/2010/main" val="0"/>
              </a:ext>
            </a:extLst>
          </a:blip>
          <a:srcRect l="911" r="7585" b="2"/>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7DA64687-3E19-42B4-80E7-529F858D0892}"/>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INFECTION AND INFECTIOUS DISEASE </a:t>
            </a:r>
          </a:p>
        </p:txBody>
      </p:sp>
      <p:sp>
        <p:nvSpPr>
          <p:cNvPr id="3" name="Content Placeholder 2">
            <a:extLst>
              <a:ext uri="{FF2B5EF4-FFF2-40B4-BE49-F238E27FC236}">
                <a16:creationId xmlns:a16="http://schemas.microsoft.com/office/drawing/2014/main" id="{298FC4FF-A29D-496B-9E3B-1B916DAC1112}"/>
              </a:ext>
            </a:extLst>
          </p:cNvPr>
          <p:cNvSpPr>
            <a:spLocks noGrp="1"/>
          </p:cNvSpPr>
          <p:nvPr>
            <p:ph idx="1"/>
          </p:nvPr>
        </p:nvSpPr>
        <p:spPr>
          <a:xfrm>
            <a:off x="8029319" y="917725"/>
            <a:ext cx="3424739" cy="4852362"/>
          </a:xfrm>
        </p:spPr>
        <p:txBody>
          <a:bodyPr anchor="ctr">
            <a:normAutofit fontScale="92500" lnSpcReduction="20000"/>
          </a:bodyPr>
          <a:lstStyle/>
          <a:p>
            <a:r>
              <a:rPr lang="en-US" sz="3200" b="1" dirty="0">
                <a:solidFill>
                  <a:schemeClr val="accent1">
                    <a:lumMod val="60000"/>
                    <a:lumOff val="40000"/>
                  </a:schemeClr>
                </a:solidFill>
              </a:rPr>
              <a:t>An infection </a:t>
            </a:r>
            <a:r>
              <a:rPr lang="en-US" sz="3200" b="1" dirty="0">
                <a:solidFill>
                  <a:srgbClr val="FFFFFF"/>
                </a:solidFill>
              </a:rPr>
              <a:t>is defined as </a:t>
            </a:r>
            <a:r>
              <a:rPr lang="en-US" sz="3200" b="1" u="sng" dirty="0">
                <a:solidFill>
                  <a:srgbClr val="FFFFFF"/>
                </a:solidFill>
              </a:rPr>
              <a:t>the presence of a microorganism in a part of the body where it is normally not found.</a:t>
            </a:r>
          </a:p>
          <a:p>
            <a:endParaRPr lang="en-US" sz="3200" b="1" dirty="0">
              <a:solidFill>
                <a:srgbClr val="FFFFFF"/>
              </a:solidFill>
            </a:endParaRPr>
          </a:p>
          <a:p>
            <a:r>
              <a:rPr lang="en-US" sz="3200" b="1" dirty="0">
                <a:solidFill>
                  <a:schemeClr val="accent1">
                    <a:lumMod val="60000"/>
                    <a:lumOff val="40000"/>
                  </a:schemeClr>
                </a:solidFill>
              </a:rPr>
              <a:t>An infectious disease </a:t>
            </a:r>
            <a:r>
              <a:rPr lang="en-US" sz="3200" b="1" dirty="0">
                <a:solidFill>
                  <a:srgbClr val="FFFFFF"/>
                </a:solidFill>
              </a:rPr>
              <a:t>is defined as </a:t>
            </a:r>
            <a:r>
              <a:rPr lang="en-US" sz="3200" b="1" u="sng" dirty="0">
                <a:solidFill>
                  <a:srgbClr val="FFFFFF"/>
                </a:solidFill>
              </a:rPr>
              <a:t>an infection that causes harm to the host</a:t>
            </a:r>
            <a:r>
              <a:rPr lang="en-US" sz="3200" b="1" dirty="0">
                <a:solidFill>
                  <a:srgbClr val="FFFFFF"/>
                </a:solidFill>
              </a:rPr>
              <a:t>. </a:t>
            </a:r>
          </a:p>
          <a:p>
            <a:endParaRPr lang="en-US" sz="2000" b="1" dirty="0">
              <a:solidFill>
                <a:srgbClr val="FFFFFF"/>
              </a:solidFill>
            </a:endParaRPr>
          </a:p>
        </p:txBody>
      </p:sp>
    </p:spTree>
    <p:extLst>
      <p:ext uri="{BB962C8B-B14F-4D97-AF65-F5344CB8AC3E}">
        <p14:creationId xmlns:p14="http://schemas.microsoft.com/office/powerpoint/2010/main" val="69771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ED8EF4-B657-4707-AC6D-72DA7FBA7BC2}"/>
              </a:ext>
            </a:extLst>
          </p:cNvPr>
          <p:cNvPicPr>
            <a:picLocks noChangeAspect="1"/>
          </p:cNvPicPr>
          <p:nvPr/>
        </p:nvPicPr>
        <p:blipFill rotWithShape="1">
          <a:blip r:embed="rId2">
            <a:extLst>
              <a:ext uri="{28A0092B-C50C-407E-A947-70E740481C1C}">
                <a14:useLocalDpi xmlns:a14="http://schemas.microsoft.com/office/drawing/2010/main" val="0"/>
              </a:ext>
            </a:extLst>
          </a:blip>
          <a:srcRect l="5142" r="6995"/>
          <a:stretch/>
        </p:blipFill>
        <p:spPr>
          <a:xfrm>
            <a:off x="7552266" y="10"/>
            <a:ext cx="4639733" cy="6857990"/>
          </a:xfrm>
          <a:prstGeom prst="rect">
            <a:avLst/>
          </a:prstGeom>
        </p:spPr>
      </p:pic>
      <p:sp>
        <p:nvSpPr>
          <p:cNvPr id="14" name="Rectangle 13">
            <a:extLst>
              <a:ext uri="{FF2B5EF4-FFF2-40B4-BE49-F238E27FC236}">
                <a16:creationId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panose="02000000000000000000" pitchFamily="2" charset="0"/>
              <a:ea typeface="+mn-ea"/>
              <a:cs typeface="+mn-cs"/>
            </a:endParaRPr>
          </a:p>
        </p:txBody>
      </p:sp>
      <p:sp>
        <p:nvSpPr>
          <p:cNvPr id="2" name="Title 1">
            <a:extLst>
              <a:ext uri="{FF2B5EF4-FFF2-40B4-BE49-F238E27FC236}">
                <a16:creationId xmlns:a16="http://schemas.microsoft.com/office/drawing/2014/main" id="{08B24E46-64F9-4EF2-84AB-9FA3E3184B74}"/>
              </a:ext>
            </a:extLst>
          </p:cNvPr>
          <p:cNvSpPr>
            <a:spLocks noGrp="1"/>
          </p:cNvSpPr>
          <p:nvPr>
            <p:ph type="title"/>
          </p:nvPr>
        </p:nvSpPr>
        <p:spPr>
          <a:xfrm>
            <a:off x="838200" y="365125"/>
            <a:ext cx="6254496" cy="1828800"/>
          </a:xfrm>
        </p:spPr>
        <p:txBody>
          <a:bodyPr>
            <a:normAutofit/>
          </a:bodyPr>
          <a:lstStyle/>
          <a:p>
            <a:r>
              <a:rPr lang="en-US" dirty="0">
                <a:solidFill>
                  <a:schemeClr val="bg1"/>
                </a:solidFill>
                <a:latin typeface="AR CENA" panose="02000000000000000000" pitchFamily="2" charset="0"/>
              </a:rPr>
              <a:t>Types of Infection Based on Location</a:t>
            </a:r>
          </a:p>
        </p:txBody>
      </p:sp>
      <p:sp>
        <p:nvSpPr>
          <p:cNvPr id="3" name="Content Placeholder 2">
            <a:extLst>
              <a:ext uri="{FF2B5EF4-FFF2-40B4-BE49-F238E27FC236}">
                <a16:creationId xmlns:a16="http://schemas.microsoft.com/office/drawing/2014/main" id="{BD0A87E5-9FED-4F43-BE50-1C45D0269541}"/>
              </a:ext>
            </a:extLst>
          </p:cNvPr>
          <p:cNvSpPr>
            <a:spLocks noGrp="1"/>
          </p:cNvSpPr>
          <p:nvPr>
            <p:ph idx="1"/>
          </p:nvPr>
        </p:nvSpPr>
        <p:spPr>
          <a:xfrm>
            <a:off x="838200" y="2322576"/>
            <a:ext cx="6254496" cy="3858768"/>
          </a:xfrm>
        </p:spPr>
        <p:txBody>
          <a:bodyPr>
            <a:normAutofit/>
          </a:bodyPr>
          <a:lstStyle/>
          <a:p>
            <a:r>
              <a:rPr lang="en-US" sz="3200" dirty="0">
                <a:solidFill>
                  <a:schemeClr val="bg1"/>
                </a:solidFill>
                <a:latin typeface="AR CENA" panose="02000000000000000000" pitchFamily="2" charset="0"/>
              </a:rPr>
              <a:t>Systemic infection - microbe is spread through the tissues by circulation (the circulatory system).</a:t>
            </a:r>
          </a:p>
          <a:p>
            <a:r>
              <a:rPr lang="en-US" sz="3600" dirty="0">
                <a:solidFill>
                  <a:schemeClr val="bg1"/>
                </a:solidFill>
                <a:latin typeface="AR CENA" panose="02000000000000000000" pitchFamily="2" charset="0"/>
              </a:rPr>
              <a:t>Localized infection – pathogenic organisms remain isolated to a specific site (such as the site of a wound).</a:t>
            </a:r>
          </a:p>
        </p:txBody>
      </p:sp>
    </p:spTree>
    <p:extLst>
      <p:ext uri="{BB962C8B-B14F-4D97-AF65-F5344CB8AC3E}">
        <p14:creationId xmlns:p14="http://schemas.microsoft.com/office/powerpoint/2010/main" val="1954982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40445-D00E-4790-89A6-C28B99C2D7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743"/>
          <a:stretch/>
        </p:blipFill>
        <p:spPr>
          <a:xfrm>
            <a:off x="4636008" y="640082"/>
            <a:ext cx="6916329" cy="5577837"/>
          </a:xfrm>
          <a:prstGeom prst="rect">
            <a:avLst/>
          </a:prstGeom>
          <a:effectLst/>
        </p:spPr>
      </p:pic>
      <p:sp>
        <p:nvSpPr>
          <p:cNvPr id="2" name="Title 1">
            <a:extLst>
              <a:ext uri="{FF2B5EF4-FFF2-40B4-BE49-F238E27FC236}">
                <a16:creationId xmlns:a16="http://schemas.microsoft.com/office/drawing/2014/main" id="{233FB303-9B24-457F-841F-FE63AA48BC05}"/>
              </a:ext>
            </a:extLst>
          </p:cNvPr>
          <p:cNvSpPr>
            <a:spLocks noGrp="1"/>
          </p:cNvSpPr>
          <p:nvPr>
            <p:ph type="title"/>
          </p:nvPr>
        </p:nvSpPr>
        <p:spPr>
          <a:xfrm>
            <a:off x="648929" y="629266"/>
            <a:ext cx="5238304" cy="1676603"/>
          </a:xfrm>
        </p:spPr>
        <p:txBody>
          <a:bodyPr>
            <a:normAutofit fontScale="90000"/>
          </a:bodyPr>
          <a:lstStyle/>
          <a:p>
            <a:r>
              <a:rPr lang="en-US" sz="8000" b="1" dirty="0">
                <a:ln w="22225">
                  <a:solidFill>
                    <a:schemeClr val="accent2"/>
                  </a:solidFill>
                  <a:prstDash val="solid"/>
                </a:ln>
                <a:latin typeface="AR CENA" panose="02000000000000000000" pitchFamily="2" charset="0"/>
              </a:rPr>
              <a:t>TERMINOLOGY</a:t>
            </a:r>
            <a:endParaRPr lang="en-US" sz="8000" dirty="0">
              <a:latin typeface="AR CENA" panose="02000000000000000000" pitchFamily="2" charset="0"/>
            </a:endParaRPr>
          </a:p>
        </p:txBody>
      </p:sp>
      <p:sp>
        <p:nvSpPr>
          <p:cNvPr id="3" name="Content Placeholder 2">
            <a:extLst>
              <a:ext uri="{FF2B5EF4-FFF2-40B4-BE49-F238E27FC236}">
                <a16:creationId xmlns:a16="http://schemas.microsoft.com/office/drawing/2014/main" id="{C5DDE1E1-1C4F-4B5C-81A0-AFD2FE71C12A}"/>
              </a:ext>
            </a:extLst>
          </p:cNvPr>
          <p:cNvSpPr>
            <a:spLocks noGrp="1"/>
          </p:cNvSpPr>
          <p:nvPr>
            <p:ph idx="1"/>
          </p:nvPr>
        </p:nvSpPr>
        <p:spPr>
          <a:xfrm>
            <a:off x="648930" y="2438400"/>
            <a:ext cx="3667037" cy="3785419"/>
          </a:xfrm>
        </p:spPr>
        <p:txBody>
          <a:bodyPr>
            <a:normAutofit lnSpcReduction="10000"/>
          </a:bodyPr>
          <a:lstStyle/>
          <a:p>
            <a:r>
              <a:rPr lang="en-US" sz="4400" b="1" dirty="0">
                <a:latin typeface="AR CENA" panose="02000000000000000000" pitchFamily="2" charset="0"/>
              </a:rPr>
              <a:t>Disease = </a:t>
            </a:r>
          </a:p>
          <a:p>
            <a:r>
              <a:rPr lang="en-US" sz="4400" b="1" dirty="0">
                <a:latin typeface="AR CENA" panose="02000000000000000000" pitchFamily="2" charset="0"/>
              </a:rPr>
              <a:t>Dis -”ease” </a:t>
            </a:r>
          </a:p>
          <a:p>
            <a:r>
              <a:rPr lang="en-US" sz="4400" b="1" dirty="0">
                <a:latin typeface="AR CENA" panose="02000000000000000000" pitchFamily="2" charset="0"/>
              </a:rPr>
              <a:t>A disorder of function</a:t>
            </a:r>
          </a:p>
          <a:p>
            <a:r>
              <a:rPr lang="en-US" sz="4400" b="1" dirty="0">
                <a:latin typeface="AR CENA" panose="02000000000000000000" pitchFamily="2" charset="0"/>
              </a:rPr>
              <a:t>An illness </a:t>
            </a:r>
            <a:r>
              <a:rPr lang="en-US" sz="4400" b="1" i="1" dirty="0">
                <a:latin typeface="AR CENA" panose="02000000000000000000" pitchFamily="2" charset="0"/>
              </a:rPr>
              <a:t>(not due to injury)</a:t>
            </a:r>
          </a:p>
          <a:p>
            <a:pPr marL="0" indent="0">
              <a:buNone/>
            </a:pPr>
            <a:endParaRPr lang="en-US" sz="4400" b="1" dirty="0">
              <a:latin typeface="AR CENA" panose="02000000000000000000" pitchFamily="2" charset="0"/>
            </a:endParaRPr>
          </a:p>
        </p:txBody>
      </p:sp>
    </p:spTree>
    <p:extLst>
      <p:ext uri="{BB962C8B-B14F-4D97-AF65-F5344CB8AC3E}">
        <p14:creationId xmlns:p14="http://schemas.microsoft.com/office/powerpoint/2010/main" val="35567657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FEAF903-32EC-4D2F-AEFE-739646E8683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6714" y="307731"/>
            <a:ext cx="10383472" cy="3997637"/>
          </a:xfrm>
          <a:prstGeom prst="rect">
            <a:avLst/>
          </a:prstGeom>
        </p:spPr>
      </p:pic>
      <p:sp>
        <p:nvSpPr>
          <p:cNvPr id="2" name="Title 1">
            <a:extLst>
              <a:ext uri="{FF2B5EF4-FFF2-40B4-BE49-F238E27FC236}">
                <a16:creationId xmlns:a16="http://schemas.microsoft.com/office/drawing/2014/main" id="{9BE19257-4B08-4E72-977B-E6661FB0338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kern="1200">
                <a:solidFill>
                  <a:srgbClr val="FFFFFF"/>
                </a:solidFill>
                <a:effectLst>
                  <a:outerShdw blurRad="38100" dist="38100" dir="2700000" algn="tl">
                    <a:srgbClr val="000000">
                      <a:alpha val="43137"/>
                    </a:srgbClr>
                  </a:outerShdw>
                </a:effectLst>
                <a:latin typeface="+mj-lt"/>
                <a:ea typeface="+mj-ea"/>
                <a:cs typeface="+mj-cs"/>
              </a:rPr>
              <a:t>Disease Transmission</a:t>
            </a:r>
          </a:p>
        </p:txBody>
      </p:sp>
    </p:spTree>
    <p:extLst>
      <p:ext uri="{BB962C8B-B14F-4D97-AF65-F5344CB8AC3E}">
        <p14:creationId xmlns:p14="http://schemas.microsoft.com/office/powerpoint/2010/main" val="32681880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EDB3E7-0FE3-4F62-AFE2-58ED7B264F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92985" y="2136187"/>
            <a:ext cx="4260814" cy="340447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ECD0E3C-1892-460E-B962-71EA6BF48D50}"/>
              </a:ext>
            </a:extLst>
          </p:cNvPr>
          <p:cNvSpPr>
            <a:spLocks noGrp="1"/>
          </p:cNvSpPr>
          <p:nvPr>
            <p:ph type="title"/>
          </p:nvPr>
        </p:nvSpPr>
        <p:spPr>
          <a:xfrm>
            <a:off x="6885542" y="405312"/>
            <a:ext cx="4565588" cy="1325563"/>
          </a:xfrm>
        </p:spPr>
        <p:txBody>
          <a:bodyPr>
            <a:normAutofit/>
          </a:bodyPr>
          <a:lstStyle/>
          <a:p>
            <a:pPr algn="ctr" fontAlgn="base"/>
            <a:r>
              <a:rPr lang="en-US" b="1" dirty="0">
                <a:effectLst>
                  <a:outerShdw blurRad="38100" dist="38100" dir="2700000" algn="tl">
                    <a:srgbClr val="000000">
                      <a:alpha val="43137"/>
                    </a:srgbClr>
                  </a:outerShdw>
                </a:effectLst>
              </a:rPr>
              <a:t>Carriers</a:t>
            </a:r>
          </a:p>
        </p:txBody>
      </p:sp>
      <p:sp>
        <p:nvSpPr>
          <p:cNvPr id="3" name="Content Placeholder 2">
            <a:extLst>
              <a:ext uri="{FF2B5EF4-FFF2-40B4-BE49-F238E27FC236}">
                <a16:creationId xmlns:a16="http://schemas.microsoft.com/office/drawing/2014/main" id="{25ACB425-FE86-495A-A7D4-3FB6CFBD2EE3}"/>
              </a:ext>
            </a:extLst>
          </p:cNvPr>
          <p:cNvSpPr>
            <a:spLocks noGrp="1"/>
          </p:cNvSpPr>
          <p:nvPr>
            <p:ph idx="1"/>
          </p:nvPr>
        </p:nvSpPr>
        <p:spPr>
          <a:xfrm>
            <a:off x="309283" y="405312"/>
            <a:ext cx="6576258" cy="6224087"/>
          </a:xfrm>
          <a:solidFill>
            <a:schemeClr val="tx2">
              <a:lumMod val="50000"/>
            </a:schemeClr>
          </a:solidFill>
          <a:scene3d>
            <a:camera prst="orthographicFront"/>
            <a:lightRig rig="threePt" dir="t"/>
          </a:scene3d>
          <a:sp3d>
            <a:bevelT prst="angle"/>
          </a:sp3d>
        </p:spPr>
        <p:txBody>
          <a:bodyPr>
            <a:normAutofit/>
          </a:bodyPr>
          <a:lstStyle/>
          <a:p>
            <a:r>
              <a:rPr lang="en-US" b="1" dirty="0">
                <a:solidFill>
                  <a:schemeClr val="bg1"/>
                </a:solidFill>
              </a:rPr>
              <a:t>CARRIER - An individual capable of transmitting a pathogen without displaying symptoms is referred to as a carrier. </a:t>
            </a:r>
          </a:p>
          <a:p>
            <a:r>
              <a:rPr lang="en-US" b="1" dirty="0">
                <a:solidFill>
                  <a:schemeClr val="bg1"/>
                </a:solidFill>
              </a:rPr>
              <a:t>PASSIVE CARRIER - A passive carrier is contaminated with the pathogen and can mechanically transmit it to another host; however, </a:t>
            </a:r>
            <a:r>
              <a:rPr lang="en-US" b="1" u="sng" dirty="0">
                <a:solidFill>
                  <a:schemeClr val="bg1"/>
                </a:solidFill>
              </a:rPr>
              <a:t>a passive carrier is not infected. </a:t>
            </a:r>
          </a:p>
          <a:p>
            <a:r>
              <a:rPr lang="en-US" b="1" dirty="0">
                <a:solidFill>
                  <a:schemeClr val="bg1"/>
                </a:solidFill>
              </a:rPr>
              <a:t>ACTIVE CARRIER - </a:t>
            </a:r>
            <a:r>
              <a:rPr lang="en-US" b="1" u="sng" dirty="0">
                <a:solidFill>
                  <a:schemeClr val="bg1"/>
                </a:solidFill>
              </a:rPr>
              <a:t>An active carrier is an infected individual</a:t>
            </a:r>
            <a:r>
              <a:rPr lang="en-US" b="1" dirty="0">
                <a:solidFill>
                  <a:schemeClr val="bg1"/>
                </a:solidFill>
              </a:rPr>
              <a:t> who can transmit the disease to others. </a:t>
            </a:r>
            <a:r>
              <a:rPr lang="en-US" b="1" i="1" dirty="0">
                <a:solidFill>
                  <a:schemeClr val="bg1"/>
                </a:solidFill>
              </a:rPr>
              <a:t>An active carrier may or may not exhibit signs or symptoms of infection. </a:t>
            </a:r>
          </a:p>
          <a:p>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968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722A0B-DDA1-4561-87A0-EE5935BF69A0}"/>
              </a:ext>
            </a:extLst>
          </p:cNvPr>
          <p:cNvSpPr>
            <a:spLocks noGrp="1"/>
          </p:cNvSpPr>
          <p:nvPr>
            <p:ph type="title"/>
          </p:nvPr>
        </p:nvSpPr>
        <p:spPr>
          <a:xfrm>
            <a:off x="2058599" y="187440"/>
            <a:ext cx="8138232" cy="1032266"/>
          </a:xfrm>
          <a:gradFill flip="none" rotWithShape="1">
            <a:gsLst>
              <a:gs pos="7000">
                <a:schemeClr val="bg2">
                  <a:lumMod val="25000"/>
                </a:schemeClr>
              </a:gs>
              <a:gs pos="48000">
                <a:schemeClr val="dk1">
                  <a:lumMod val="97000"/>
                  <a:lumOff val="3000"/>
                </a:schemeClr>
              </a:gs>
              <a:gs pos="100000">
                <a:schemeClr val="bg2">
                  <a:lumMod val="25000"/>
                </a:schemeClr>
              </a:gs>
            </a:gsLst>
            <a:path path="circle">
              <a:fillToRect l="100000" t="100000"/>
            </a:path>
            <a:tileRect r="-100000" b="-100000"/>
          </a:gradFill>
          <a:ln>
            <a:noFill/>
          </a:ln>
          <a:effectLst>
            <a:reflection blurRad="6350" stA="50000" endA="300" endPos="90000" dir="5400000" sy="-100000" algn="bl" rotWithShape="0"/>
          </a:effectLst>
        </p:spPr>
        <p:style>
          <a:lnRef idx="0">
            <a:scrgbClr r="0" g="0" b="0"/>
          </a:lnRef>
          <a:fillRef idx="0">
            <a:scrgbClr r="0" g="0" b="0"/>
          </a:fillRef>
          <a:effectRef idx="0">
            <a:scrgbClr r="0" g="0" b="0"/>
          </a:effectRef>
          <a:fontRef idx="minor">
            <a:schemeClr val="lt1"/>
          </a:fontRef>
        </p:style>
        <p:txBody>
          <a:bodyPr>
            <a:normAutofit/>
          </a:bodyPr>
          <a:lstStyle/>
          <a:p>
            <a:pPr algn="ctr"/>
            <a:r>
              <a:rPr lang="en-US" sz="4900" b="1" u="sng" dirty="0">
                <a:solidFill>
                  <a:srgbClr val="FF0000"/>
                </a:solidFill>
                <a:effectLst>
                  <a:outerShdw blurRad="38100" dist="38100" dir="2700000" algn="tl">
                    <a:srgbClr val="000000">
                      <a:alpha val="43137"/>
                    </a:srgbClr>
                  </a:outerShdw>
                </a:effectLst>
              </a:rPr>
              <a:t>Infectious</a:t>
            </a:r>
            <a:r>
              <a:rPr lang="en-US" sz="3600" b="1" dirty="0">
                <a:solidFill>
                  <a:schemeClr val="bg1"/>
                </a:solidFill>
                <a:effectLst>
                  <a:outerShdw blurRad="38100" dist="38100" dir="2700000" algn="tl">
                    <a:srgbClr val="000000">
                      <a:alpha val="43137"/>
                    </a:srgbClr>
                  </a:outerShdw>
                </a:effectLst>
              </a:rPr>
              <a:t> Vs Non-infectious Diseases</a:t>
            </a:r>
          </a:p>
        </p:txBody>
      </p:sp>
      <p:sp>
        <p:nvSpPr>
          <p:cNvPr id="3" name="Content Placeholder 2">
            <a:extLst>
              <a:ext uri="{FF2B5EF4-FFF2-40B4-BE49-F238E27FC236}">
                <a16:creationId xmlns:a16="http://schemas.microsoft.com/office/drawing/2014/main" id="{E4582D62-876C-4ACF-BA57-C475031818D2}"/>
              </a:ext>
            </a:extLst>
          </p:cNvPr>
          <p:cNvSpPr>
            <a:spLocks noGrp="1"/>
          </p:cNvSpPr>
          <p:nvPr>
            <p:ph idx="1"/>
          </p:nvPr>
        </p:nvSpPr>
        <p:spPr>
          <a:xfrm>
            <a:off x="484486" y="1116119"/>
            <a:ext cx="3667036" cy="5358700"/>
          </a:xfrm>
          <a:solidFill>
            <a:schemeClr val="tx1"/>
          </a:solidFill>
          <a:effectLst>
            <a:outerShdw blurRad="152400" dist="317500" dir="5400000" sx="90000" sy="-19000" rotWithShape="0">
              <a:prstClr val="black">
                <a:alpha val="15000"/>
              </a:prstClr>
            </a:outerShdw>
          </a:effectLst>
          <a:scene3d>
            <a:camera prst="orthographicFront"/>
            <a:lightRig rig="threePt" dir="t"/>
          </a:scene3d>
          <a:sp3d>
            <a:bevelT/>
          </a:sp3d>
        </p:spPr>
        <p:txBody>
          <a:bodyPr>
            <a:normAutofit lnSpcReduction="10000"/>
          </a:bodyPr>
          <a:lstStyle/>
          <a:p>
            <a:endParaRPr lang="en-US" sz="4000" b="1" dirty="0">
              <a:solidFill>
                <a:schemeClr val="bg1"/>
              </a:solidFill>
            </a:endParaRPr>
          </a:p>
          <a:p>
            <a:r>
              <a:rPr lang="en-US" sz="4000" b="1" dirty="0">
                <a:solidFill>
                  <a:schemeClr val="bg1"/>
                </a:solidFill>
              </a:rPr>
              <a:t>Infectious diseases are diseases that CAN BE SPREAD, from one person to another </a:t>
            </a:r>
            <a:r>
              <a:rPr lang="en-US" sz="3600" b="1" i="1" dirty="0">
                <a:solidFill>
                  <a:schemeClr val="bg1"/>
                </a:solidFill>
              </a:rPr>
              <a:t>(direct or indirect contact)</a:t>
            </a:r>
            <a:r>
              <a:rPr lang="en-US" sz="4000" b="1" dirty="0">
                <a:solidFill>
                  <a:schemeClr val="bg1"/>
                </a:solidFill>
              </a:rPr>
              <a:t>.</a:t>
            </a:r>
          </a:p>
          <a:p>
            <a:pPr marL="0" indent="0">
              <a:buNone/>
            </a:pPr>
            <a:endParaRPr lang="en-US" sz="4000" b="1" dirty="0">
              <a:solidFill>
                <a:schemeClr val="bg1"/>
              </a:solidFill>
            </a:endParaRPr>
          </a:p>
        </p:txBody>
      </p:sp>
      <p:sp>
        <p:nvSpPr>
          <p:cNvPr id="4" name="Rectangle 3">
            <a:extLst>
              <a:ext uri="{FF2B5EF4-FFF2-40B4-BE49-F238E27FC236}">
                <a16:creationId xmlns:a16="http://schemas.microsoft.com/office/drawing/2014/main" id="{5163BFA5-B5EB-4E12-B7CD-2A68A09AAA31}"/>
              </a:ext>
            </a:extLst>
          </p:cNvPr>
          <p:cNvSpPr/>
          <p:nvPr/>
        </p:nvSpPr>
        <p:spPr>
          <a:xfrm>
            <a:off x="8562638" y="5812043"/>
            <a:ext cx="26035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MODE OF TRANSMISSION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A drawing of a cartoon character&#10;&#10;Description generated with high confidence">
            <a:extLst>
              <a:ext uri="{FF2B5EF4-FFF2-40B4-BE49-F238E27FC236}">
                <a16:creationId xmlns:a16="http://schemas.microsoft.com/office/drawing/2014/main" id="{CE28F90C-5D22-4074-8BC6-7B5C9A345FD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97572" y="2117339"/>
            <a:ext cx="5458379" cy="4248150"/>
          </a:xfrm>
          <a:prstGeom prst="rect">
            <a:avLst/>
          </a:prstGeom>
        </p:spPr>
      </p:pic>
    </p:spTree>
    <p:extLst>
      <p:ext uri="{BB962C8B-B14F-4D97-AF65-F5344CB8AC3E}">
        <p14:creationId xmlns:p14="http://schemas.microsoft.com/office/powerpoint/2010/main" val="319831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8D44E42-C462-4105-BC86-FE75B4E3C4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D2F2CB3-AFA3-4669-9F75-580620E105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9868" y="286808"/>
            <a:ext cx="3634021" cy="4818592"/>
          </a:xfrm>
          <a:prstGeom prst="rect">
            <a:avLst/>
          </a:prstGeom>
        </p:spPr>
      </p:pic>
      <p:sp>
        <p:nvSpPr>
          <p:cNvPr id="2" name="Title 1">
            <a:extLst>
              <a:ext uri="{FF2B5EF4-FFF2-40B4-BE49-F238E27FC236}">
                <a16:creationId xmlns:a16="http://schemas.microsoft.com/office/drawing/2014/main" id="{0EAF57BD-4C52-4FAB-9C73-B6F8F936582A}"/>
              </a:ext>
            </a:extLst>
          </p:cNvPr>
          <p:cNvSpPr>
            <a:spLocks noGrp="1"/>
          </p:cNvSpPr>
          <p:nvPr>
            <p:ph type="title"/>
          </p:nvPr>
        </p:nvSpPr>
        <p:spPr>
          <a:xfrm>
            <a:off x="6653600" y="1396289"/>
            <a:ext cx="5006336" cy="1325563"/>
          </a:xfrm>
        </p:spPr>
        <p:txBody>
          <a:bodyPr>
            <a:normAutofit/>
          </a:bodyPr>
          <a:lstStyle/>
          <a:p>
            <a:r>
              <a:rPr lang="en-US" sz="4100">
                <a:latin typeface="AR CHRISTY" panose="02000000000000000000" pitchFamily="2" charset="0"/>
              </a:rPr>
              <a:t>What is considered “direct contact”?</a:t>
            </a:r>
          </a:p>
        </p:txBody>
      </p:sp>
      <p:sp>
        <p:nvSpPr>
          <p:cNvPr id="3" name="Content Placeholder 2">
            <a:extLst>
              <a:ext uri="{FF2B5EF4-FFF2-40B4-BE49-F238E27FC236}">
                <a16:creationId xmlns:a16="http://schemas.microsoft.com/office/drawing/2014/main" id="{629C4724-D074-404C-8DCB-8EBB0C558FEF}"/>
              </a:ext>
            </a:extLst>
          </p:cNvPr>
          <p:cNvSpPr>
            <a:spLocks noGrp="1"/>
          </p:cNvSpPr>
          <p:nvPr>
            <p:ph idx="1"/>
          </p:nvPr>
        </p:nvSpPr>
        <p:spPr>
          <a:xfrm>
            <a:off x="6658044" y="2871982"/>
            <a:ext cx="5006336" cy="3181684"/>
          </a:xfrm>
        </p:spPr>
        <p:txBody>
          <a:bodyPr anchor="t">
            <a:normAutofit fontScale="92500" lnSpcReduction="20000"/>
          </a:bodyPr>
          <a:lstStyle/>
          <a:p>
            <a:r>
              <a:rPr lang="en-US" sz="2400" dirty="0"/>
              <a:t>There are two types of </a:t>
            </a:r>
            <a:r>
              <a:rPr lang="en-US" sz="2400" b="1" dirty="0"/>
              <a:t>contact</a:t>
            </a:r>
            <a:r>
              <a:rPr lang="en-US" sz="2400" dirty="0"/>
              <a:t> transmission: </a:t>
            </a:r>
            <a:r>
              <a:rPr lang="en-US" sz="2400" b="1" dirty="0"/>
              <a:t>direct</a:t>
            </a:r>
            <a:r>
              <a:rPr lang="en-US" sz="2400" dirty="0"/>
              <a:t> and indirect. </a:t>
            </a:r>
          </a:p>
          <a:p>
            <a:r>
              <a:rPr lang="en-US" sz="2400" b="1" dirty="0"/>
              <a:t>Direct contact </a:t>
            </a:r>
            <a:r>
              <a:rPr lang="en-US" sz="2400" dirty="0"/>
              <a:t>transmission occurs when there is physical </a:t>
            </a:r>
            <a:r>
              <a:rPr lang="en-US" sz="2400" b="1" dirty="0"/>
              <a:t>contact</a:t>
            </a:r>
            <a:r>
              <a:rPr lang="en-US" sz="2400" dirty="0"/>
              <a:t> between an infected person and a susceptible person. </a:t>
            </a:r>
          </a:p>
          <a:p>
            <a:endParaRPr lang="en-US" sz="2400" dirty="0"/>
          </a:p>
          <a:p>
            <a:r>
              <a:rPr lang="en-US" sz="2400" dirty="0"/>
              <a:t>Indirect </a:t>
            </a:r>
            <a:r>
              <a:rPr lang="en-US" sz="2400" b="1" dirty="0"/>
              <a:t>contact</a:t>
            </a:r>
            <a:r>
              <a:rPr lang="en-US" sz="2400" dirty="0"/>
              <a:t> transmission occurs when there is no </a:t>
            </a:r>
            <a:r>
              <a:rPr lang="en-US" sz="2400" b="1" dirty="0"/>
              <a:t>direct </a:t>
            </a:r>
            <a:r>
              <a:rPr lang="en-US" sz="2400" dirty="0"/>
              <a:t>human-to-human </a:t>
            </a:r>
            <a:r>
              <a:rPr lang="en-US" sz="2400" b="1" dirty="0"/>
              <a:t>contact</a:t>
            </a:r>
            <a:r>
              <a:rPr lang="en-US" sz="2400" dirty="0"/>
              <a:t>.</a:t>
            </a:r>
          </a:p>
        </p:txBody>
      </p:sp>
    </p:spTree>
    <p:extLst>
      <p:ext uri="{BB962C8B-B14F-4D97-AF65-F5344CB8AC3E}">
        <p14:creationId xmlns:p14="http://schemas.microsoft.com/office/powerpoint/2010/main" val="4257724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045B59B-615E-4718-A150-42DE5D03E1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9F9A07-A685-4936-A6A2-6DB470AF5B8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638" r="10158"/>
          <a:stretch/>
        </p:blipFill>
        <p:spPr>
          <a:xfrm>
            <a:off x="3286385" y="643464"/>
            <a:ext cx="5629599" cy="3275978"/>
          </a:xfrm>
          <a:prstGeom prst="rect">
            <a:avLst/>
          </a:prstGeom>
        </p:spPr>
      </p:pic>
      <p:sp>
        <p:nvSpPr>
          <p:cNvPr id="2" name="Title 1">
            <a:extLst>
              <a:ext uri="{FF2B5EF4-FFF2-40B4-BE49-F238E27FC236}">
                <a16:creationId xmlns:a16="http://schemas.microsoft.com/office/drawing/2014/main" id="{0EAF57BD-4C52-4FAB-9C73-B6F8F936582A}"/>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5600" kern="1200">
                <a:solidFill>
                  <a:srgbClr val="FFFFFF"/>
                </a:solidFill>
                <a:latin typeface="+mj-lt"/>
                <a:ea typeface="+mj-ea"/>
                <a:cs typeface="+mj-cs"/>
              </a:rPr>
              <a:t>What is considered “direct contact”?</a:t>
            </a:r>
          </a:p>
        </p:txBody>
      </p:sp>
      <p:sp>
        <p:nvSpPr>
          <p:cNvPr id="3" name="Content Placeholder 2">
            <a:extLst>
              <a:ext uri="{FF2B5EF4-FFF2-40B4-BE49-F238E27FC236}">
                <a16:creationId xmlns:a16="http://schemas.microsoft.com/office/drawing/2014/main" id="{629C4724-D074-404C-8DCB-8EBB0C558FEF}"/>
              </a:ext>
            </a:extLst>
          </p:cNvPr>
          <p:cNvSpPr>
            <a:spLocks noGrp="1"/>
          </p:cNvSpPr>
          <p:nvPr>
            <p:ph idx="1"/>
          </p:nvPr>
        </p:nvSpPr>
        <p:spPr>
          <a:xfrm>
            <a:off x="1376313" y="5665510"/>
            <a:ext cx="9426806" cy="719122"/>
          </a:xfrm>
        </p:spPr>
        <p:txBody>
          <a:bodyPr vert="horz" lIns="91440" tIns="45720" rIns="91440" bIns="45720" rtlCol="0">
            <a:normAutofit/>
          </a:bodyPr>
          <a:lstStyle/>
          <a:p>
            <a:pPr marL="0" indent="0" algn="ctr">
              <a:buNone/>
            </a:pPr>
            <a:r>
              <a:rPr lang="en-US" sz="2400" kern="1200">
                <a:solidFill>
                  <a:srgbClr val="E7E6E6"/>
                </a:solidFill>
                <a:latin typeface="+mn-lt"/>
                <a:ea typeface="+mn-ea"/>
                <a:cs typeface="+mn-cs"/>
              </a:rPr>
              <a:t>Direct contact can be PHYSICAL (person to person)     …</a:t>
            </a:r>
          </a:p>
        </p:txBody>
      </p:sp>
    </p:spTree>
    <p:extLst>
      <p:ext uri="{BB962C8B-B14F-4D97-AF65-F5344CB8AC3E}">
        <p14:creationId xmlns:p14="http://schemas.microsoft.com/office/powerpoint/2010/main" val="121849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79F9A07-A685-4936-A6A2-6DB470AF5B8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359" r="1" b="2472"/>
          <a:stretch/>
        </p:blipFill>
        <p:spPr>
          <a:xfrm>
            <a:off x="2633596" y="307731"/>
            <a:ext cx="6869708" cy="3997637"/>
          </a:xfrm>
          <a:prstGeom prst="rect">
            <a:avLst/>
          </a:prstGeom>
        </p:spPr>
      </p:pic>
      <p:sp>
        <p:nvSpPr>
          <p:cNvPr id="2" name="Title 1">
            <a:extLst>
              <a:ext uri="{FF2B5EF4-FFF2-40B4-BE49-F238E27FC236}">
                <a16:creationId xmlns:a16="http://schemas.microsoft.com/office/drawing/2014/main" id="{0EAF57BD-4C52-4FAB-9C73-B6F8F936582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What is considered “direct contact”?</a:t>
            </a:r>
          </a:p>
        </p:txBody>
      </p:sp>
      <p:sp>
        <p:nvSpPr>
          <p:cNvPr id="3" name="Content Placeholder 2">
            <a:extLst>
              <a:ext uri="{FF2B5EF4-FFF2-40B4-BE49-F238E27FC236}">
                <a16:creationId xmlns:a16="http://schemas.microsoft.com/office/drawing/2014/main" id="{629C4724-D074-404C-8DCB-8EBB0C558FEF}"/>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en-US" sz="2000" kern="1200">
                <a:solidFill>
                  <a:srgbClr val="E3E92E"/>
                </a:solidFill>
                <a:latin typeface="+mn-lt"/>
                <a:ea typeface="+mn-ea"/>
                <a:cs typeface="+mn-cs"/>
              </a:rPr>
              <a:t>Direct contact can be SEXUAL (contact with body fluids)…</a:t>
            </a:r>
          </a:p>
        </p:txBody>
      </p:sp>
    </p:spTree>
    <p:extLst>
      <p:ext uri="{BB962C8B-B14F-4D97-AF65-F5344CB8AC3E}">
        <p14:creationId xmlns:p14="http://schemas.microsoft.com/office/powerpoint/2010/main" val="328998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 name="Rectangle 36">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erson standing in a dark sky&#10;&#10;Description generated with high confidence">
            <a:extLst>
              <a:ext uri="{FF2B5EF4-FFF2-40B4-BE49-F238E27FC236}">
                <a16:creationId xmlns:a16="http://schemas.microsoft.com/office/drawing/2014/main" id="{7A815524-5599-4A56-8D4A-8B1CD729C9D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722" b="15185"/>
          <a:stretch/>
        </p:blipFill>
        <p:spPr>
          <a:xfrm>
            <a:off x="0" y="30895"/>
            <a:ext cx="12136196" cy="4551045"/>
          </a:xfrm>
          <a:prstGeom prst="rect">
            <a:avLst/>
          </a:prstGeom>
          <a:solidFill>
            <a:srgbClr val="FFFFFF">
              <a:shade val="85000"/>
            </a:srgbClr>
          </a:solidFill>
        </p:spPr>
      </p:pic>
      <p:sp>
        <p:nvSpPr>
          <p:cNvPr id="2" name="Title 1">
            <a:extLst>
              <a:ext uri="{FF2B5EF4-FFF2-40B4-BE49-F238E27FC236}">
                <a16:creationId xmlns:a16="http://schemas.microsoft.com/office/drawing/2014/main" id="{0EAF57BD-4C52-4FAB-9C73-B6F8F936582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What is considered “direct contact”?</a:t>
            </a:r>
          </a:p>
        </p:txBody>
      </p:sp>
      <p:sp>
        <p:nvSpPr>
          <p:cNvPr id="3" name="Content Placeholder 2">
            <a:extLst>
              <a:ext uri="{FF2B5EF4-FFF2-40B4-BE49-F238E27FC236}">
                <a16:creationId xmlns:a16="http://schemas.microsoft.com/office/drawing/2014/main" id="{629C4724-D074-404C-8DCB-8EBB0C558FEF}"/>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en-US" sz="2000" kern="1200" dirty="0">
                <a:solidFill>
                  <a:srgbClr val="F25C37"/>
                </a:solidFill>
                <a:latin typeface="+mn-lt"/>
                <a:ea typeface="+mn-ea"/>
                <a:cs typeface="+mn-cs"/>
              </a:rPr>
              <a:t>Direct contact can be PHYSICAL contact directly with the pathogen…</a:t>
            </a:r>
          </a:p>
        </p:txBody>
      </p:sp>
    </p:spTree>
    <p:extLst>
      <p:ext uri="{BB962C8B-B14F-4D97-AF65-F5344CB8AC3E}">
        <p14:creationId xmlns:p14="http://schemas.microsoft.com/office/powerpoint/2010/main" val="9104448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Arrow Connector 16">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29D4547-50A1-4F4A-ADA3-A7FD3B3A2C1B}"/>
              </a:ext>
            </a:extLst>
          </p:cNvPr>
          <p:cNvPicPr>
            <a:picLocks noChangeAspect="1"/>
          </p:cNvPicPr>
          <p:nvPr/>
        </p:nvPicPr>
        <p:blipFill rotWithShape="1">
          <a:blip r:embed="rId2">
            <a:extLst>
              <a:ext uri="{28A0092B-C50C-407E-A947-70E740481C1C}">
                <a14:useLocalDpi xmlns:a14="http://schemas.microsoft.com/office/drawing/2010/main" val="0"/>
              </a:ext>
            </a:extLst>
          </a:blip>
          <a:srcRect l="-78368" t="-1" b="332"/>
          <a:stretch/>
        </p:blipFill>
        <p:spPr>
          <a:xfrm>
            <a:off x="931333" y="10"/>
            <a:ext cx="11260666"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DA877029-632A-4D0E-8532-3BED12018540}"/>
              </a:ext>
            </a:extLst>
          </p:cNvPr>
          <p:cNvSpPr>
            <a:spLocks noGrp="1"/>
          </p:cNvSpPr>
          <p:nvPr>
            <p:ph type="title"/>
          </p:nvPr>
        </p:nvSpPr>
        <p:spPr>
          <a:xfrm>
            <a:off x="655320" y="365125"/>
            <a:ext cx="5120114" cy="1692794"/>
          </a:xfrm>
        </p:spPr>
        <p:txBody>
          <a:bodyPr>
            <a:normAutofit/>
          </a:bodyPr>
          <a:lstStyle/>
          <a:p>
            <a:r>
              <a:rPr lang="en-US" altLang="en-US">
                <a:latin typeface="AR CENA" panose="02000000000000000000" pitchFamily="2" charset="0"/>
              </a:rPr>
              <a:t>Types of Indirect Transmission</a:t>
            </a:r>
            <a:endParaRPr lang="en-US">
              <a:latin typeface="AR CENA" panose="02000000000000000000" pitchFamily="2" charset="0"/>
            </a:endParaRPr>
          </a:p>
        </p:txBody>
      </p:sp>
      <p:sp>
        <p:nvSpPr>
          <p:cNvPr id="3" name="Content Placeholder 2">
            <a:extLst>
              <a:ext uri="{FF2B5EF4-FFF2-40B4-BE49-F238E27FC236}">
                <a16:creationId xmlns:a16="http://schemas.microsoft.com/office/drawing/2014/main" id="{5E11E8F8-A3B2-4580-8DC6-554407AED796}"/>
              </a:ext>
            </a:extLst>
          </p:cNvPr>
          <p:cNvSpPr>
            <a:spLocks noGrp="1"/>
          </p:cNvSpPr>
          <p:nvPr>
            <p:ph idx="1"/>
          </p:nvPr>
        </p:nvSpPr>
        <p:spPr>
          <a:xfrm>
            <a:off x="655321" y="2575034"/>
            <a:ext cx="5120113" cy="4282956"/>
          </a:xfrm>
        </p:spPr>
        <p:txBody>
          <a:bodyPr>
            <a:normAutofit/>
          </a:bodyPr>
          <a:lstStyle/>
          <a:p>
            <a:pPr fontAlgn="t"/>
            <a:r>
              <a:rPr lang="en-US" sz="2400" dirty="0">
                <a:latin typeface="AR CENA" panose="02000000000000000000" pitchFamily="2" charset="0"/>
              </a:rPr>
              <a:t>Indirect contact: </a:t>
            </a:r>
          </a:p>
          <a:p>
            <a:pPr lvl="1" fontAlgn="t"/>
            <a:r>
              <a:rPr lang="en-US" dirty="0">
                <a:latin typeface="AR CENA" panose="02000000000000000000" pitchFamily="2" charset="0"/>
              </a:rPr>
              <a:t>Vectors – Vectors are usually blood-sucking insects that carry pathogens from one human to the next or one animal to a human.</a:t>
            </a:r>
          </a:p>
          <a:p>
            <a:pPr lvl="1" fontAlgn="t"/>
            <a:r>
              <a:rPr lang="en-US" dirty="0">
                <a:latin typeface="AR CENA" panose="02000000000000000000" pitchFamily="2" charset="0"/>
              </a:rPr>
              <a:t>Fomites – Fomites are objects or materials that are likely to carry infection, such as clothes, towels, utensils, and furniture.</a:t>
            </a:r>
          </a:p>
          <a:p>
            <a:pPr lvl="1" fontAlgn="t"/>
            <a:r>
              <a:rPr lang="en-US" dirty="0">
                <a:latin typeface="AR CENA" panose="02000000000000000000" pitchFamily="2" charset="0"/>
              </a:rPr>
              <a:t>Vehicles – Vehicles (soil, water, and food)</a:t>
            </a:r>
          </a:p>
          <a:p>
            <a:endParaRPr lang="en-US" sz="2400" dirty="0">
              <a:latin typeface="AR CENA" panose="02000000000000000000" pitchFamily="2" charset="0"/>
            </a:endParaRPr>
          </a:p>
        </p:txBody>
      </p:sp>
    </p:spTree>
    <p:extLst>
      <p:ext uri="{BB962C8B-B14F-4D97-AF65-F5344CB8AC3E}">
        <p14:creationId xmlns:p14="http://schemas.microsoft.com/office/powerpoint/2010/main" val="1338895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5ACB425-FE86-495A-A7D4-3FB6CFBD2EE3}"/>
              </a:ext>
            </a:extLst>
          </p:cNvPr>
          <p:cNvSpPr>
            <a:spLocks noGrp="1"/>
          </p:cNvSpPr>
          <p:nvPr>
            <p:ph idx="1"/>
          </p:nvPr>
        </p:nvSpPr>
        <p:spPr>
          <a:xfrm>
            <a:off x="309283" y="405312"/>
            <a:ext cx="4931790" cy="6224087"/>
          </a:xfrm>
          <a:solidFill>
            <a:schemeClr val="tx2">
              <a:lumMod val="50000"/>
            </a:schemeClr>
          </a:solidFill>
          <a:scene3d>
            <a:camera prst="orthographicFront"/>
            <a:lightRig rig="threePt" dir="t"/>
          </a:scene3d>
          <a:sp3d>
            <a:bevelT prst="angle"/>
          </a:sp3d>
        </p:spPr>
        <p:txBody>
          <a:bodyPr>
            <a:normAutofit/>
          </a:bodyPr>
          <a:lstStyle/>
          <a:p>
            <a:endParaRPr lang="en-US" dirty="0">
              <a:solidFill>
                <a:schemeClr val="bg1"/>
              </a:solidFill>
            </a:endParaRPr>
          </a:p>
          <a:p>
            <a:endParaRPr lang="en-US" dirty="0">
              <a:solidFill>
                <a:schemeClr val="bg1"/>
              </a:solidFill>
            </a:endParaRPr>
          </a:p>
          <a:p>
            <a:r>
              <a:rPr lang="en-US" dirty="0">
                <a:solidFill>
                  <a:schemeClr val="bg1"/>
                </a:solidFill>
              </a:rPr>
              <a:t>COMMUNICABLE INFECTIOUS DISEASE -  occurs when pathogen is transmitted from host to host </a:t>
            </a:r>
            <a:r>
              <a:rPr lang="en-US" b="1" i="1" u="sng" dirty="0">
                <a:solidFill>
                  <a:schemeClr val="bg1"/>
                </a:solidFill>
              </a:rPr>
              <a:t>directly or indirectly</a:t>
            </a:r>
          </a:p>
          <a:p>
            <a:endParaRPr lang="en-US" b="1" i="1" u="sng" dirty="0">
              <a:solidFill>
                <a:schemeClr val="bg1"/>
              </a:solidFill>
            </a:endParaRPr>
          </a:p>
          <a:p>
            <a:r>
              <a:rPr lang="en-US" dirty="0">
                <a:solidFill>
                  <a:schemeClr val="bg1"/>
                </a:solidFill>
              </a:rPr>
              <a:t>CONTAGIOUS DISEASES - readily transmissible through </a:t>
            </a:r>
            <a:r>
              <a:rPr lang="en-US" b="1" i="1" u="sng" dirty="0">
                <a:solidFill>
                  <a:schemeClr val="bg1"/>
                </a:solidFill>
              </a:rPr>
              <a:t>direct contact only</a:t>
            </a:r>
            <a:r>
              <a:rPr lang="en-US" dirty="0">
                <a:solidFill>
                  <a:schemeClr val="bg1"/>
                </a:solidFill>
              </a:rPr>
              <a:t>.</a:t>
            </a:r>
            <a:endParaRPr lang="en-US" b="1" dirty="0">
              <a:solidFill>
                <a:schemeClr val="bg1"/>
              </a:solidFill>
              <a:effectLst>
                <a:outerShdw blurRad="38100" dist="38100" dir="2700000" algn="tl">
                  <a:srgbClr val="000000">
                    <a:alpha val="43137"/>
                  </a:srgbClr>
                </a:outerShdw>
              </a:effectLst>
            </a:endParaRPr>
          </a:p>
        </p:txBody>
      </p:sp>
      <p:pic>
        <p:nvPicPr>
          <p:cNvPr id="7" name="Picture 6" descr="A close up of an animal&#10;&#10;Description generated with very high confidence">
            <a:extLst>
              <a:ext uri="{FF2B5EF4-FFF2-40B4-BE49-F238E27FC236}">
                <a16:creationId xmlns:a16="http://schemas.microsoft.com/office/drawing/2014/main" id="{FA02D641-1CF7-47ED-9005-0FF0EA73749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08703" y="2373102"/>
            <a:ext cx="6525322" cy="4132705"/>
          </a:xfrm>
          <a:prstGeom prst="rect">
            <a:avLst/>
          </a:prstGeom>
        </p:spPr>
      </p:pic>
    </p:spTree>
    <p:extLst>
      <p:ext uri="{BB962C8B-B14F-4D97-AF65-F5344CB8AC3E}">
        <p14:creationId xmlns:p14="http://schemas.microsoft.com/office/powerpoint/2010/main" val="227986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 CENA" panose="02000000000000000000" pitchFamily="2" charset="0"/>
              <a:ea typeface="+mn-ea"/>
              <a:cs typeface="+mn-cs"/>
            </a:endParaRPr>
          </a:p>
        </p:txBody>
      </p:sp>
      <p:pic>
        <p:nvPicPr>
          <p:cNvPr id="5" name="Picture 4">
            <a:extLst>
              <a:ext uri="{FF2B5EF4-FFF2-40B4-BE49-F238E27FC236}">
                <a16:creationId xmlns:a16="http://schemas.microsoft.com/office/drawing/2014/main" id="{9B790B44-59C9-470B-BAC1-DECA714C4F9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5453" b="-2"/>
          <a:stretch/>
        </p:blipFill>
        <p:spPr>
          <a:xfrm>
            <a:off x="5191957" y="270627"/>
            <a:ext cx="6276250" cy="5577838"/>
          </a:xfrm>
          <a:prstGeom prst="rect">
            <a:avLst/>
          </a:prstGeom>
          <a:effectLst/>
        </p:spPr>
      </p:pic>
      <p:sp>
        <p:nvSpPr>
          <p:cNvPr id="2" name="Title 1">
            <a:extLst>
              <a:ext uri="{FF2B5EF4-FFF2-40B4-BE49-F238E27FC236}">
                <a16:creationId xmlns:a16="http://schemas.microsoft.com/office/drawing/2014/main" id="{01722A0B-DDA1-4561-87A0-EE5935BF69A0}"/>
              </a:ext>
            </a:extLst>
          </p:cNvPr>
          <p:cNvSpPr>
            <a:spLocks noGrp="1"/>
          </p:cNvSpPr>
          <p:nvPr>
            <p:ph type="title"/>
          </p:nvPr>
        </p:nvSpPr>
        <p:spPr>
          <a:xfrm>
            <a:off x="648929" y="629266"/>
            <a:ext cx="3667039" cy="1676603"/>
          </a:xfrm>
        </p:spPr>
        <p:txBody>
          <a:bodyPr>
            <a:normAutofit/>
          </a:bodyPr>
          <a:lstStyle/>
          <a:p>
            <a:r>
              <a:rPr lang="en-US" sz="3600" b="1" u="sng" dirty="0">
                <a:solidFill>
                  <a:srgbClr val="FF0000"/>
                </a:solidFill>
                <a:effectLst>
                  <a:outerShdw blurRad="38100" dist="38100" dir="2700000" algn="tl">
                    <a:srgbClr val="000000">
                      <a:alpha val="43137"/>
                    </a:srgbClr>
                  </a:outerShdw>
                </a:effectLst>
                <a:latin typeface="AR CENA" panose="02000000000000000000" pitchFamily="2" charset="0"/>
              </a:rPr>
              <a:t>Non-infectious Diseases</a:t>
            </a:r>
          </a:p>
        </p:txBody>
      </p:sp>
      <p:sp>
        <p:nvSpPr>
          <p:cNvPr id="3" name="Content Placeholder 2">
            <a:extLst>
              <a:ext uri="{FF2B5EF4-FFF2-40B4-BE49-F238E27FC236}">
                <a16:creationId xmlns:a16="http://schemas.microsoft.com/office/drawing/2014/main" id="{E4582D62-876C-4ACF-BA57-C475031818D2}"/>
              </a:ext>
            </a:extLst>
          </p:cNvPr>
          <p:cNvSpPr>
            <a:spLocks noGrp="1"/>
          </p:cNvSpPr>
          <p:nvPr>
            <p:ph idx="1"/>
          </p:nvPr>
        </p:nvSpPr>
        <p:spPr>
          <a:xfrm>
            <a:off x="648931" y="2438401"/>
            <a:ext cx="3667036" cy="4137890"/>
          </a:xfrm>
        </p:spPr>
        <p:txBody>
          <a:bodyPr>
            <a:normAutofit/>
          </a:bodyPr>
          <a:lstStyle/>
          <a:p>
            <a:r>
              <a:rPr lang="en-US" sz="2400" dirty="0">
                <a:solidFill>
                  <a:schemeClr val="bg1"/>
                </a:solidFill>
                <a:latin typeface="AR CENA" panose="02000000000000000000" pitchFamily="2" charset="0"/>
              </a:rPr>
              <a:t>A </a:t>
            </a:r>
            <a:r>
              <a:rPr lang="en-US" sz="2400" b="1" dirty="0">
                <a:solidFill>
                  <a:schemeClr val="bg1"/>
                </a:solidFill>
                <a:latin typeface="AR CENA" panose="02000000000000000000" pitchFamily="2" charset="0"/>
              </a:rPr>
              <a:t> noninfectious disease</a:t>
            </a:r>
            <a:r>
              <a:rPr lang="en-US" sz="2400" dirty="0">
                <a:solidFill>
                  <a:schemeClr val="bg1"/>
                </a:solidFill>
                <a:latin typeface="AR CENA" panose="02000000000000000000" pitchFamily="2" charset="0"/>
              </a:rPr>
              <a:t> is </a:t>
            </a:r>
            <a:r>
              <a:rPr lang="en-US" sz="2400" u="sng" dirty="0">
                <a:solidFill>
                  <a:schemeClr val="bg1"/>
                </a:solidFill>
                <a:latin typeface="AR CENA" panose="02000000000000000000" pitchFamily="2" charset="0"/>
              </a:rPr>
              <a:t>not</a:t>
            </a:r>
            <a:r>
              <a:rPr lang="en-US" sz="2400" dirty="0">
                <a:solidFill>
                  <a:schemeClr val="bg1"/>
                </a:solidFill>
                <a:latin typeface="AR CENA" panose="02000000000000000000" pitchFamily="2" charset="0"/>
              </a:rPr>
              <a:t> contagious </a:t>
            </a:r>
          </a:p>
          <a:p>
            <a:r>
              <a:rPr lang="en-US" sz="2400" dirty="0">
                <a:solidFill>
                  <a:schemeClr val="bg1"/>
                </a:solidFill>
                <a:latin typeface="AR CENA" panose="02000000000000000000" pitchFamily="2" charset="0"/>
              </a:rPr>
              <a:t>These </a:t>
            </a:r>
            <a:r>
              <a:rPr lang="en-US" sz="2400" b="1" dirty="0">
                <a:solidFill>
                  <a:schemeClr val="bg1"/>
                </a:solidFill>
                <a:latin typeface="AR CENA" panose="02000000000000000000" pitchFamily="2" charset="0"/>
              </a:rPr>
              <a:t>diseases</a:t>
            </a:r>
            <a:r>
              <a:rPr lang="en-US" sz="2400" dirty="0">
                <a:solidFill>
                  <a:schemeClr val="bg1"/>
                </a:solidFill>
                <a:latin typeface="AR CENA" panose="02000000000000000000" pitchFamily="2" charset="0"/>
              </a:rPr>
              <a:t> are </a:t>
            </a:r>
            <a:r>
              <a:rPr lang="en-US" sz="2400" u="sng" dirty="0">
                <a:solidFill>
                  <a:schemeClr val="bg1"/>
                </a:solidFill>
                <a:latin typeface="AR CENA" panose="02000000000000000000" pitchFamily="2" charset="0"/>
              </a:rPr>
              <a:t>not</a:t>
            </a:r>
            <a:r>
              <a:rPr lang="en-US" sz="2400" dirty="0">
                <a:solidFill>
                  <a:schemeClr val="bg1"/>
                </a:solidFill>
                <a:latin typeface="AR CENA" panose="02000000000000000000" pitchFamily="2" charset="0"/>
              </a:rPr>
              <a:t> caused by pathogens.</a:t>
            </a:r>
          </a:p>
          <a:p>
            <a:r>
              <a:rPr lang="en-US" sz="2400" dirty="0">
                <a:solidFill>
                  <a:schemeClr val="bg1"/>
                </a:solidFill>
                <a:latin typeface="AR CENA" panose="02000000000000000000" pitchFamily="2" charset="0"/>
              </a:rPr>
              <a:t> Instead, they are likely to have causes such as </a:t>
            </a:r>
          </a:p>
          <a:p>
            <a:pPr lvl="1"/>
            <a:r>
              <a:rPr lang="en-US" dirty="0">
                <a:solidFill>
                  <a:schemeClr val="bg1"/>
                </a:solidFill>
                <a:latin typeface="AR CENA" panose="02000000000000000000" pitchFamily="2" charset="0"/>
              </a:rPr>
              <a:t>Cancer</a:t>
            </a:r>
          </a:p>
          <a:p>
            <a:pPr lvl="1"/>
            <a:r>
              <a:rPr lang="en-US" dirty="0">
                <a:solidFill>
                  <a:schemeClr val="bg1"/>
                </a:solidFill>
                <a:latin typeface="AR CENA" panose="02000000000000000000" pitchFamily="2" charset="0"/>
              </a:rPr>
              <a:t>Diabetes</a:t>
            </a:r>
          </a:p>
          <a:p>
            <a:pPr lvl="1"/>
            <a:r>
              <a:rPr lang="en-US" dirty="0">
                <a:solidFill>
                  <a:schemeClr val="bg1"/>
                </a:solidFill>
                <a:latin typeface="AR CENA" panose="02000000000000000000" pitchFamily="2" charset="0"/>
              </a:rPr>
              <a:t>Genetic Diseases</a:t>
            </a:r>
          </a:p>
          <a:p>
            <a:pPr lvl="1"/>
            <a:r>
              <a:rPr lang="en-US" dirty="0">
                <a:solidFill>
                  <a:schemeClr val="bg1"/>
                </a:solidFill>
                <a:latin typeface="AR CENA" panose="02000000000000000000" pitchFamily="2" charset="0"/>
              </a:rPr>
              <a:t>Autoimmune Disease</a:t>
            </a:r>
          </a:p>
        </p:txBody>
      </p:sp>
      <p:sp>
        <p:nvSpPr>
          <p:cNvPr id="12" name="Content Placeholder 2">
            <a:extLst>
              <a:ext uri="{FF2B5EF4-FFF2-40B4-BE49-F238E27FC236}">
                <a16:creationId xmlns:a16="http://schemas.microsoft.com/office/drawing/2014/main" id="{D481D573-FFF8-4559-8755-27D1F5F51B64}"/>
              </a:ext>
            </a:extLst>
          </p:cNvPr>
          <p:cNvSpPr txBox="1">
            <a:spLocks/>
          </p:cNvSpPr>
          <p:nvPr/>
        </p:nvSpPr>
        <p:spPr>
          <a:xfrm>
            <a:off x="4636008" y="5929745"/>
            <a:ext cx="7482101" cy="106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 CENA" panose="02000000000000000000" pitchFamily="2" charset="0"/>
                <a:ea typeface="+mn-ea"/>
                <a:cs typeface="+mn-cs"/>
              </a:rPr>
              <a:t>This lovely young lady has a chromosomal abnormality known as trisomy 21 or Downs Syndrome. This is a genetic disease and is not contagious.</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 CENA" panose="02000000000000000000" pitchFamily="2" charset="0"/>
              <a:ea typeface="+mn-ea"/>
              <a:cs typeface="+mn-cs"/>
            </a:endParaRPr>
          </a:p>
        </p:txBody>
      </p:sp>
    </p:spTree>
    <p:extLst>
      <p:ext uri="{BB962C8B-B14F-4D97-AF65-F5344CB8AC3E}">
        <p14:creationId xmlns:p14="http://schemas.microsoft.com/office/powerpoint/2010/main" val="1787335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3FB303-9B24-457F-841F-FE63AA48BC05}"/>
              </a:ext>
            </a:extLst>
          </p:cNvPr>
          <p:cNvSpPr>
            <a:spLocks noGrp="1"/>
          </p:cNvSpPr>
          <p:nvPr>
            <p:ph type="title"/>
          </p:nvPr>
        </p:nvSpPr>
        <p:spPr>
          <a:xfrm>
            <a:off x="484484" y="148483"/>
            <a:ext cx="3667039" cy="831544"/>
          </a:xfrm>
        </p:spPr>
        <p:txBody>
          <a:bodyPr>
            <a:normAutofit/>
          </a:bodyPr>
          <a:lstStyle/>
          <a:p>
            <a:pPr algn="ctr"/>
            <a:r>
              <a:rPr lang="en-US" sz="5300" b="1" dirty="0">
                <a:ln w="22225">
                  <a:solidFill>
                    <a:schemeClr val="accent2"/>
                  </a:solidFill>
                  <a:prstDash val="solid"/>
                </a:ln>
                <a:solidFill>
                  <a:schemeClr val="accent2">
                    <a:lumMod val="40000"/>
                    <a:lumOff val="60000"/>
                  </a:schemeClr>
                </a:solidFill>
                <a:latin typeface="AR CENA" panose="02000000000000000000" pitchFamily="2" charset="0"/>
              </a:rPr>
              <a:t>TERMINOLOGY</a:t>
            </a:r>
            <a:endParaRPr lang="en-US" sz="3600" dirty="0">
              <a:solidFill>
                <a:schemeClr val="bg1"/>
              </a:solidFill>
              <a:latin typeface="AR CENA" panose="02000000000000000000" pitchFamily="2" charset="0"/>
            </a:endParaRPr>
          </a:p>
        </p:txBody>
      </p:sp>
      <p:sp>
        <p:nvSpPr>
          <p:cNvPr id="3" name="Content Placeholder 2">
            <a:extLst>
              <a:ext uri="{FF2B5EF4-FFF2-40B4-BE49-F238E27FC236}">
                <a16:creationId xmlns:a16="http://schemas.microsoft.com/office/drawing/2014/main" id="{C5DDE1E1-1C4F-4B5C-81A0-AFD2FE71C12A}"/>
              </a:ext>
            </a:extLst>
          </p:cNvPr>
          <p:cNvSpPr>
            <a:spLocks noGrp="1"/>
          </p:cNvSpPr>
          <p:nvPr>
            <p:ph idx="1"/>
          </p:nvPr>
        </p:nvSpPr>
        <p:spPr>
          <a:xfrm>
            <a:off x="658633" y="1219202"/>
            <a:ext cx="3667036" cy="4983851"/>
          </a:xfrm>
        </p:spPr>
        <p:txBody>
          <a:bodyPr>
            <a:normAutofit/>
          </a:bodyPr>
          <a:lstStyle/>
          <a:p>
            <a:pPr marL="0" indent="0">
              <a:buNone/>
            </a:pPr>
            <a:endParaRPr lang="en-US" sz="3600" b="1" dirty="0">
              <a:solidFill>
                <a:schemeClr val="bg1"/>
              </a:solidFill>
              <a:latin typeface="AR CENA" panose="02000000000000000000" pitchFamily="2" charset="0"/>
            </a:endParaRPr>
          </a:p>
          <a:p>
            <a:r>
              <a:rPr lang="en-US" sz="3600" b="1" dirty="0">
                <a:solidFill>
                  <a:schemeClr val="bg1"/>
                </a:solidFill>
                <a:latin typeface="AR CENA" panose="02000000000000000000" pitchFamily="2" charset="0"/>
              </a:rPr>
              <a:t>A pathogen = a microorganism that causes disease</a:t>
            </a:r>
          </a:p>
          <a:p>
            <a:endParaRPr lang="en-US" sz="3600" b="1" dirty="0">
              <a:solidFill>
                <a:schemeClr val="bg1"/>
              </a:solidFill>
              <a:latin typeface="AR CENA" panose="02000000000000000000" pitchFamily="2" charset="0"/>
            </a:endParaRPr>
          </a:p>
          <a:p>
            <a:r>
              <a:rPr lang="en-US" sz="3600" b="1" dirty="0">
                <a:solidFill>
                  <a:schemeClr val="bg1"/>
                </a:solidFill>
                <a:latin typeface="AR CENA" panose="02000000000000000000" pitchFamily="2" charset="0"/>
              </a:rPr>
              <a:t>The host = the organism infected with the disease</a:t>
            </a:r>
          </a:p>
        </p:txBody>
      </p:sp>
      <p:pic>
        <p:nvPicPr>
          <p:cNvPr id="6" name="Picture 5">
            <a:extLst>
              <a:ext uri="{FF2B5EF4-FFF2-40B4-BE49-F238E27FC236}">
                <a16:creationId xmlns:a16="http://schemas.microsoft.com/office/drawing/2014/main" id="{A4A40445-D00E-4790-89A6-C28B99C2D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445" y="148482"/>
            <a:ext cx="6077921" cy="6077921"/>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448E61E6-0F3B-413A-96D8-0A537C58E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988" y="5803414"/>
            <a:ext cx="1283110" cy="228583"/>
          </a:xfrm>
          <a:prstGeom prst="rect">
            <a:avLst/>
          </a:prstGeom>
        </p:spPr>
      </p:pic>
      <p:pic>
        <p:nvPicPr>
          <p:cNvPr id="5" name="Picture 4" descr="A sign in the dark&#10;&#10;Description generated with high confidence">
            <a:extLst>
              <a:ext uri="{FF2B5EF4-FFF2-40B4-BE49-F238E27FC236}">
                <a16:creationId xmlns:a16="http://schemas.microsoft.com/office/drawing/2014/main" id="{13CF2078-8B7F-488B-A3CE-3F6DD03B3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50427" flipH="1">
            <a:off x="9150365" y="540409"/>
            <a:ext cx="2107483" cy="1017716"/>
          </a:xfrm>
          <a:prstGeom prst="rect">
            <a:avLst/>
          </a:prstGeom>
        </p:spPr>
      </p:pic>
      <p:pic>
        <p:nvPicPr>
          <p:cNvPr id="9" name="Picture 8" descr="A sign in the dark&#10;&#10;Description generated with high confidence">
            <a:extLst>
              <a:ext uri="{FF2B5EF4-FFF2-40B4-BE49-F238E27FC236}">
                <a16:creationId xmlns:a16="http://schemas.microsoft.com/office/drawing/2014/main" id="{BDCA5F4B-B486-41D9-8EA6-3A68FC995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58346" flipH="1" flipV="1">
            <a:off x="5811782" y="316395"/>
            <a:ext cx="2156443" cy="978507"/>
          </a:xfrm>
          <a:prstGeom prst="rect">
            <a:avLst/>
          </a:prstGeom>
        </p:spPr>
      </p:pic>
      <p:sp>
        <p:nvSpPr>
          <p:cNvPr id="7" name="Rectangle 6">
            <a:extLst>
              <a:ext uri="{FF2B5EF4-FFF2-40B4-BE49-F238E27FC236}">
                <a16:creationId xmlns:a16="http://schemas.microsoft.com/office/drawing/2014/main" id="{5472620E-D854-4F21-A8DF-F1919C0F2C84}"/>
              </a:ext>
            </a:extLst>
          </p:cNvPr>
          <p:cNvSpPr/>
          <p:nvPr/>
        </p:nvSpPr>
        <p:spPr>
          <a:xfrm rot="18620867">
            <a:off x="10072764" y="705621"/>
            <a:ext cx="636713" cy="461665"/>
          </a:xfrm>
          <a:prstGeom prst="rect">
            <a:avLst/>
          </a:prstGeom>
        </p:spPr>
        <p:txBody>
          <a:bodyPr wrap="none">
            <a:spAutoFit/>
          </a:bodyPr>
          <a:lstStyle/>
          <a:p>
            <a:r>
              <a:rPr lang="en-US" sz="2400" b="1" dirty="0">
                <a:latin typeface="AR CENA" panose="02000000000000000000" pitchFamily="2" charset="0"/>
              </a:rPr>
              <a:t>host</a:t>
            </a:r>
            <a:endParaRPr lang="en-US" sz="2400" dirty="0"/>
          </a:p>
        </p:txBody>
      </p:sp>
      <p:sp>
        <p:nvSpPr>
          <p:cNvPr id="11" name="Rectangle 10">
            <a:extLst>
              <a:ext uri="{FF2B5EF4-FFF2-40B4-BE49-F238E27FC236}">
                <a16:creationId xmlns:a16="http://schemas.microsoft.com/office/drawing/2014/main" id="{6A236AC3-7A1C-4165-AC1C-3BBCA3C353DA}"/>
              </a:ext>
            </a:extLst>
          </p:cNvPr>
          <p:cNvSpPr/>
          <p:nvPr/>
        </p:nvSpPr>
        <p:spPr>
          <a:xfrm rot="361257">
            <a:off x="6108058" y="620982"/>
            <a:ext cx="979755" cy="369332"/>
          </a:xfrm>
          <a:prstGeom prst="rect">
            <a:avLst/>
          </a:prstGeom>
        </p:spPr>
        <p:txBody>
          <a:bodyPr wrap="none">
            <a:spAutoFit/>
          </a:bodyPr>
          <a:lstStyle/>
          <a:p>
            <a:r>
              <a:rPr lang="en-US" b="1" dirty="0">
                <a:latin typeface="AR CENA" panose="02000000000000000000" pitchFamily="2" charset="0"/>
              </a:rPr>
              <a:t>pathogens</a:t>
            </a:r>
            <a:endParaRPr lang="en-US" dirty="0"/>
          </a:p>
        </p:txBody>
      </p:sp>
    </p:spTree>
    <p:extLst>
      <p:ext uri="{BB962C8B-B14F-4D97-AF65-F5344CB8AC3E}">
        <p14:creationId xmlns:p14="http://schemas.microsoft.com/office/powerpoint/2010/main" val="32042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3" presetClass="emph" presetSubtype="2" fill="hold" nodeType="withEffect">
                                  <p:stCondLst>
                                    <p:cond delay="0"/>
                                  </p:stCondLst>
                                  <p:childTnLst>
                                    <p:animClr clrSpc="rgb" dir="cw">
                                      <p:cBhvr override="childStyle">
                                        <p:cTn id="12" dur="2000" fill="hold"/>
                                        <p:tgtEl>
                                          <p:spTgt spid="3">
                                            <p:txEl>
                                              <p:pRg st="1" end="1"/>
                                            </p:txEl>
                                          </p:spTgt>
                                        </p:tgtEl>
                                        <p:attrNameLst>
                                          <p:attrName>style.color</p:attrName>
                                        </p:attrNameLst>
                                      </p:cBhvr>
                                      <p:to>
                                        <a:schemeClr val="accent2"/>
                                      </p:to>
                                    </p:animClr>
                                  </p:childTnLst>
                                </p:cTn>
                              </p:par>
                            </p:childTnLst>
                          </p:cTn>
                        </p:par>
                        <p:par>
                          <p:cTn id="13" fill="hold">
                            <p:stCondLst>
                              <p:cond delay="2000"/>
                            </p:stCondLst>
                            <p:childTnLst>
                              <p:par>
                                <p:cTn id="14" presetID="6" presetClass="entr" presetSubtype="16" fill="hold" nodeType="afterEffect">
                                  <p:stCondLst>
                                    <p:cond delay="300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0" nodeType="withEffect">
                                  <p:stCondLst>
                                    <p:cond delay="300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3" presetClass="emph" presetSubtype="2" fill="hold" nodeType="withEffect">
                                  <p:stCondLst>
                                    <p:cond delay="3000"/>
                                  </p:stCondLst>
                                  <p:childTnLst>
                                    <p:animClr clrSpc="rgb" dir="cw">
                                      <p:cBhvr override="childStyle">
                                        <p:cTn id="21"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cat&#10;&#10;Description generated with very high confidence">
            <a:extLst>
              <a:ext uri="{FF2B5EF4-FFF2-40B4-BE49-F238E27FC236}">
                <a16:creationId xmlns:a16="http://schemas.microsoft.com/office/drawing/2014/main" id="{B1C895FC-BF6B-4352-B49A-6AD97E2CB1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2444"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panose="02000000000000000000" pitchFamily="2" charset="0"/>
              <a:ea typeface="+mn-ea"/>
              <a:cs typeface="+mn-cs"/>
            </a:endParaRPr>
          </a:p>
        </p:txBody>
      </p:sp>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594805" y="640263"/>
            <a:ext cx="5221266" cy="1344975"/>
          </a:xfrm>
        </p:spPr>
        <p:txBody>
          <a:bodyPr>
            <a:normAutofit/>
          </a:bodyPr>
          <a:lstStyle/>
          <a:p>
            <a:r>
              <a:rPr lang="en-US" sz="4000" b="1" dirty="0">
                <a:latin typeface="AR CENA" panose="02000000000000000000" pitchFamily="2" charset="0"/>
              </a:rPr>
              <a:t>ZOONOTIC DISEASES</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594110" y="2121763"/>
            <a:ext cx="5235490" cy="3773010"/>
          </a:xfrm>
        </p:spPr>
        <p:txBody>
          <a:bodyPr>
            <a:normAutofit/>
          </a:bodyPr>
          <a:lstStyle/>
          <a:p>
            <a:r>
              <a:rPr lang="en-US" sz="3200" b="1" dirty="0">
                <a:latin typeface="AR CENA" panose="02000000000000000000" pitchFamily="2" charset="0"/>
              </a:rPr>
              <a:t>Zoonotic</a:t>
            </a:r>
            <a:r>
              <a:rPr lang="en-US" sz="3200" dirty="0">
                <a:latin typeface="AR CENA" panose="02000000000000000000" pitchFamily="2" charset="0"/>
              </a:rPr>
              <a:t> diseases are infectious diseases of </a:t>
            </a:r>
            <a:r>
              <a:rPr lang="en-US" sz="3200" u="sng" dirty="0">
                <a:latin typeface="AR CENA" panose="02000000000000000000" pitchFamily="2" charset="0"/>
              </a:rPr>
              <a:t>animals </a:t>
            </a:r>
            <a:r>
              <a:rPr lang="en-US" sz="3200" dirty="0">
                <a:latin typeface="AR CENA" panose="02000000000000000000" pitchFamily="2" charset="0"/>
              </a:rPr>
              <a:t>that can cause disease when transmitted to humans.</a:t>
            </a:r>
          </a:p>
          <a:p>
            <a:pPr lvl="1"/>
            <a:r>
              <a:rPr lang="en-US" sz="2800" dirty="0">
                <a:latin typeface="AR CENA" panose="02000000000000000000" pitchFamily="2" charset="0"/>
              </a:rPr>
              <a:t>Rabies </a:t>
            </a:r>
          </a:p>
          <a:p>
            <a:pPr lvl="1"/>
            <a:r>
              <a:rPr lang="en-US" sz="2800" dirty="0">
                <a:latin typeface="AR CENA" panose="02000000000000000000" pitchFamily="2" charset="0"/>
              </a:rPr>
              <a:t>Anthrax</a:t>
            </a:r>
          </a:p>
          <a:p>
            <a:pPr lvl="1"/>
            <a:r>
              <a:rPr lang="en-US" sz="2800" dirty="0">
                <a:latin typeface="AR CENA" panose="02000000000000000000" pitchFamily="2" charset="0"/>
              </a:rPr>
              <a:t>Lime Disease</a:t>
            </a:r>
          </a:p>
          <a:p>
            <a:pPr lvl="1"/>
            <a:r>
              <a:rPr lang="en-US" sz="2800" dirty="0">
                <a:latin typeface="AR CENA" panose="02000000000000000000" pitchFamily="2" charset="0"/>
              </a:rPr>
              <a:t>Trichinosis</a:t>
            </a:r>
          </a:p>
        </p:txBody>
      </p:sp>
      <p:sp>
        <p:nvSpPr>
          <p:cNvPr id="6" name="TextBox 5">
            <a:extLst>
              <a:ext uri="{FF2B5EF4-FFF2-40B4-BE49-F238E27FC236}">
                <a16:creationId xmlns:a16="http://schemas.microsoft.com/office/drawing/2014/main" id="{0D1AE3CA-F872-45F2-82DE-84493706F3B4}"/>
              </a:ext>
            </a:extLst>
          </p:cNvPr>
          <p:cNvSpPr txBox="1"/>
          <p:nvPr/>
        </p:nvSpPr>
        <p:spPr>
          <a:xfrm>
            <a:off x="10050067" y="6657945"/>
            <a:ext cx="214193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hlinkClick r:id="rId3" tooltip="http://elsecretodelosgatosfelices.com/que-puedo-hacer-si-mi-gato-me-muerde-las-manos-mientras-jugamos/"/>
              </a:rPr>
              <a:t>This Photo</a:t>
            </a: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hlinkClick r:id="rId4"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endParaRPr>
          </a:p>
        </p:txBody>
      </p:sp>
    </p:spTree>
    <p:extLst>
      <p:ext uri="{BB962C8B-B14F-4D97-AF65-F5344CB8AC3E}">
        <p14:creationId xmlns:p14="http://schemas.microsoft.com/office/powerpoint/2010/main" val="1855831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flower&#10;&#10;Description generated with high confidence">
            <a:extLst>
              <a:ext uri="{FF2B5EF4-FFF2-40B4-BE49-F238E27FC236}">
                <a16:creationId xmlns:a16="http://schemas.microsoft.com/office/drawing/2014/main" id="{F0EA3E16-C4A1-4043-94EC-37A7B87C91FA}"/>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898" b="26938"/>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AF60C9-690B-4F4E-A876-EA2114F1DFF7}"/>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4800" b="1" dirty="0">
                <a:solidFill>
                  <a:schemeClr val="tx1">
                    <a:lumMod val="85000"/>
                    <a:lumOff val="15000"/>
                  </a:schemeClr>
                </a:solidFill>
              </a:rPr>
              <a:t>INVASION</a:t>
            </a:r>
          </a:p>
        </p:txBody>
      </p:sp>
    </p:spTree>
    <p:extLst>
      <p:ext uri="{BB962C8B-B14F-4D97-AF65-F5344CB8AC3E}">
        <p14:creationId xmlns:p14="http://schemas.microsoft.com/office/powerpoint/2010/main" val="355297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hoto, showing&#10;&#10;Description generated with high confidence">
            <a:extLst>
              <a:ext uri="{FF2B5EF4-FFF2-40B4-BE49-F238E27FC236}">
                <a16:creationId xmlns:a16="http://schemas.microsoft.com/office/drawing/2014/main" id="{EC4542A7-89CF-4371-BD8A-0F27E51B18B6}"/>
              </a:ext>
            </a:extLst>
          </p:cNvPr>
          <p:cNvPicPr>
            <a:picLocks noChangeAspect="1"/>
          </p:cNvPicPr>
          <p:nvPr/>
        </p:nvPicPr>
        <p:blipFill rotWithShape="1">
          <a:blip r:embed="rId2">
            <a:extLst>
              <a:ext uri="{28A0092B-C50C-407E-A947-70E740481C1C}">
                <a14:useLocalDpi xmlns:a14="http://schemas.microsoft.com/office/drawing/2010/main" val="0"/>
              </a:ext>
            </a:extLst>
          </a:blip>
          <a:srcRect t="7990" r="1" b="1"/>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B8297BC0-1BE5-47AC-A5CF-5CAA08327086}"/>
              </a:ext>
            </a:extLst>
          </p:cNvPr>
          <p:cNvSpPr>
            <a:spLocks noGrp="1"/>
          </p:cNvSpPr>
          <p:nvPr>
            <p:ph type="title"/>
          </p:nvPr>
        </p:nvSpPr>
        <p:spPr>
          <a:xfrm>
            <a:off x="838200" y="365125"/>
            <a:ext cx="10515600" cy="1325563"/>
          </a:xfrm>
        </p:spPr>
        <p:txBody>
          <a:bodyPr>
            <a:normAutofit/>
          </a:bodyPr>
          <a:lstStyle/>
          <a:p>
            <a:pPr algn="ctr"/>
            <a:r>
              <a:rPr lang="en-US" sz="6600" b="1" dirty="0">
                <a:effectLst>
                  <a:outerShdw blurRad="38100" dist="38100" dir="2700000" algn="tl">
                    <a:srgbClr val="000000">
                      <a:alpha val="43137"/>
                    </a:srgbClr>
                  </a:outerShdw>
                </a:effectLst>
                <a:latin typeface="AR CARTER" panose="02000000000000000000" pitchFamily="2" charset="0"/>
              </a:rPr>
              <a:t>Mechanisms of Pathogenicity</a:t>
            </a:r>
          </a:p>
        </p:txBody>
      </p:sp>
      <p:sp>
        <p:nvSpPr>
          <p:cNvPr id="3" name="Content Placeholder 2">
            <a:extLst>
              <a:ext uri="{FF2B5EF4-FFF2-40B4-BE49-F238E27FC236}">
                <a16:creationId xmlns:a16="http://schemas.microsoft.com/office/drawing/2014/main" id="{05FF1AD8-0E67-4A6C-B8EC-4BC859AAB7A8}"/>
              </a:ext>
            </a:extLst>
          </p:cNvPr>
          <p:cNvSpPr>
            <a:spLocks noGrp="1"/>
          </p:cNvSpPr>
          <p:nvPr>
            <p:ph idx="1"/>
          </p:nvPr>
        </p:nvSpPr>
        <p:spPr>
          <a:xfrm>
            <a:off x="73891" y="1973407"/>
            <a:ext cx="4775199" cy="4351338"/>
          </a:xfrm>
        </p:spPr>
        <p:txBody>
          <a:bodyPr>
            <a:normAutofit/>
          </a:bodyPr>
          <a:lstStyle/>
          <a:p>
            <a:r>
              <a:rPr lang="en-US" b="1" dirty="0">
                <a:latin typeface="AR CENA" panose="02000000000000000000" pitchFamily="2" charset="0"/>
              </a:rPr>
              <a:t>To cause disease a pathogen must: </a:t>
            </a:r>
          </a:p>
          <a:p>
            <a:pPr marL="0" indent="0">
              <a:buNone/>
            </a:pPr>
            <a:endParaRPr lang="en-US" sz="2400" b="1" dirty="0">
              <a:latin typeface="AR CENA" panose="02000000000000000000" pitchFamily="2" charset="0"/>
            </a:endParaRPr>
          </a:p>
          <a:p>
            <a:pPr marL="457200" lvl="1" indent="0">
              <a:buNone/>
            </a:pPr>
            <a:r>
              <a:rPr lang="en-US" b="1" dirty="0">
                <a:highlight>
                  <a:srgbClr val="FFFF00"/>
                </a:highlight>
                <a:latin typeface="AR CENA" panose="02000000000000000000" pitchFamily="2" charset="0"/>
              </a:rPr>
              <a:t>1. Gain access to the host </a:t>
            </a:r>
          </a:p>
          <a:p>
            <a:pPr marL="457200" lvl="1" indent="0">
              <a:buNone/>
            </a:pPr>
            <a:r>
              <a:rPr lang="en-US" b="1" dirty="0">
                <a:latin typeface="AR CENA" panose="02000000000000000000" pitchFamily="2" charset="0"/>
              </a:rPr>
              <a:t>2. Adhere to host tissues </a:t>
            </a:r>
          </a:p>
          <a:p>
            <a:pPr marL="457200" lvl="1" indent="0">
              <a:buNone/>
            </a:pPr>
            <a:r>
              <a:rPr lang="en-US" b="1" dirty="0">
                <a:latin typeface="AR CENA" panose="02000000000000000000" pitchFamily="2" charset="0"/>
              </a:rPr>
              <a:t>3. Penetrate or evade host defenses </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F5BE815-3D1F-4BAF-B569-2ADB3D66A9CA}"/>
                  </a:ext>
                </a:extLst>
              </p14:cNvPr>
              <p14:cNvContentPartPr/>
              <p14:nvPr/>
            </p14:nvContentPartPr>
            <p14:xfrm>
              <a:off x="275709" y="1826345"/>
              <a:ext cx="3691080" cy="2513160"/>
            </p14:xfrm>
          </p:contentPart>
        </mc:Choice>
        <mc:Fallback xmlns="">
          <p:pic>
            <p:nvPicPr>
              <p:cNvPr id="7" name="Ink 6">
                <a:extLst>
                  <a:ext uri="{FF2B5EF4-FFF2-40B4-BE49-F238E27FC236}">
                    <a16:creationId xmlns:a16="http://schemas.microsoft.com/office/drawing/2014/main" id="{BF5BE815-3D1F-4BAF-B569-2ADB3D66A9CA}"/>
                  </a:ext>
                </a:extLst>
              </p:cNvPr>
              <p:cNvPicPr/>
              <p:nvPr/>
            </p:nvPicPr>
            <p:blipFill>
              <a:blip r:embed="rId4"/>
              <a:stretch>
                <a:fillRect/>
              </a:stretch>
            </p:blipFill>
            <p:spPr>
              <a:xfrm>
                <a:off x="203709" y="1682705"/>
                <a:ext cx="3834720" cy="2800800"/>
              </a:xfrm>
              <a:prstGeom prst="rect">
                <a:avLst/>
              </a:prstGeom>
            </p:spPr>
          </p:pic>
        </mc:Fallback>
      </mc:AlternateContent>
    </p:spTree>
    <p:extLst>
      <p:ext uri="{BB962C8B-B14F-4D97-AF65-F5344CB8AC3E}">
        <p14:creationId xmlns:p14="http://schemas.microsoft.com/office/powerpoint/2010/main" val="210897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 CENA" panose="02000000000000000000" pitchFamily="2" charset="0"/>
              <a:ea typeface="+mn-ea"/>
              <a:cs typeface="+mn-cs"/>
            </a:endParaRPr>
          </a:p>
        </p:txBody>
      </p:sp>
      <p:pic>
        <p:nvPicPr>
          <p:cNvPr id="1026" name="Picture 2" descr="Image result for mucous membranes portal">
            <a:extLst>
              <a:ext uri="{FF2B5EF4-FFF2-40B4-BE49-F238E27FC236}">
                <a16:creationId xmlns:a16="http://schemas.microsoft.com/office/drawing/2014/main" id="{4FB1D52E-8AE1-457B-8FE8-D99A199601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83" r="2" b="2"/>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515DC7-0480-4B66-8A7D-88892EDD907B}"/>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latin typeface="AR CENA" panose="02000000000000000000" pitchFamily="2" charset="0"/>
              </a:rPr>
              <a:t> Entry Into Host: </a:t>
            </a:r>
            <a:r>
              <a:rPr lang="en-US" sz="3600" b="1" dirty="0">
                <a:solidFill>
                  <a:schemeClr val="bg1"/>
                </a:solidFill>
                <a:effectLst>
                  <a:outerShdw blurRad="38100" dist="38100" dir="2700000" algn="tl">
                    <a:srgbClr val="000000">
                      <a:alpha val="43137"/>
                    </a:srgbClr>
                  </a:outerShdw>
                </a:effectLst>
                <a:latin typeface="AR CENA" panose="02000000000000000000" pitchFamily="2" charset="0"/>
              </a:rPr>
              <a:t>PORTALS OF ENTRY</a:t>
            </a:r>
          </a:p>
        </p:txBody>
      </p:sp>
      <p:sp>
        <p:nvSpPr>
          <p:cNvPr id="3" name="Content Placeholder 2">
            <a:extLst>
              <a:ext uri="{FF2B5EF4-FFF2-40B4-BE49-F238E27FC236}">
                <a16:creationId xmlns:a16="http://schemas.microsoft.com/office/drawing/2014/main" id="{F1CF0833-6E27-48B0-9891-920F9787DDB0}"/>
              </a:ext>
            </a:extLst>
          </p:cNvPr>
          <p:cNvSpPr>
            <a:spLocks noGrp="1"/>
          </p:cNvSpPr>
          <p:nvPr>
            <p:ph idx="1"/>
          </p:nvPr>
        </p:nvSpPr>
        <p:spPr>
          <a:xfrm>
            <a:off x="648931" y="2438401"/>
            <a:ext cx="3667036" cy="3779520"/>
          </a:xfrm>
        </p:spPr>
        <p:txBody>
          <a:bodyPr>
            <a:normAutofit/>
          </a:bodyPr>
          <a:lstStyle/>
          <a:p>
            <a:pPr marL="0" indent="0">
              <a:buNone/>
            </a:pPr>
            <a:r>
              <a:rPr lang="en-US" dirty="0">
                <a:solidFill>
                  <a:schemeClr val="bg1"/>
                </a:solidFill>
                <a:latin typeface="AR CENA" panose="02000000000000000000" pitchFamily="2" charset="0"/>
              </a:rPr>
              <a:t>The mucous membranes are the </a:t>
            </a:r>
            <a:r>
              <a:rPr lang="en-US" dirty="0">
                <a:solidFill>
                  <a:srgbClr val="FF0000"/>
                </a:solidFill>
                <a:latin typeface="AR CENA" panose="02000000000000000000" pitchFamily="2" charset="0"/>
              </a:rPr>
              <a:t>most common</a:t>
            </a:r>
            <a:r>
              <a:rPr lang="en-US" dirty="0">
                <a:solidFill>
                  <a:schemeClr val="bg1"/>
                </a:solidFill>
                <a:latin typeface="AR CENA" panose="02000000000000000000" pitchFamily="2" charset="0"/>
              </a:rPr>
              <a:t> way pathogens enter the body.</a:t>
            </a:r>
          </a:p>
          <a:p>
            <a:pPr lvl="1"/>
            <a:r>
              <a:rPr lang="en-US" sz="2800" dirty="0">
                <a:solidFill>
                  <a:schemeClr val="bg1"/>
                </a:solidFill>
                <a:latin typeface="AR CENA" panose="02000000000000000000" pitchFamily="2" charset="0"/>
              </a:rPr>
              <a:t>respiratory tract (most common) </a:t>
            </a:r>
          </a:p>
          <a:p>
            <a:pPr lvl="1"/>
            <a:r>
              <a:rPr lang="en-US" sz="2800" dirty="0">
                <a:solidFill>
                  <a:schemeClr val="bg1"/>
                </a:solidFill>
                <a:latin typeface="AR CENA" panose="02000000000000000000" pitchFamily="2" charset="0"/>
              </a:rPr>
              <a:t>gastrointestinal tract </a:t>
            </a:r>
          </a:p>
          <a:p>
            <a:pPr lvl="1"/>
            <a:r>
              <a:rPr lang="en-US" sz="2800" dirty="0">
                <a:solidFill>
                  <a:schemeClr val="bg1"/>
                </a:solidFill>
                <a:latin typeface="AR CENA" panose="02000000000000000000" pitchFamily="2" charset="0"/>
              </a:rPr>
              <a:t>urinary/genital tracts </a:t>
            </a:r>
          </a:p>
          <a:p>
            <a:pPr lvl="1"/>
            <a:r>
              <a:rPr lang="en-US" sz="2800" dirty="0">
                <a:solidFill>
                  <a:schemeClr val="bg1"/>
                </a:solidFill>
                <a:latin typeface="AR CENA" panose="02000000000000000000" pitchFamily="2" charset="0"/>
              </a:rPr>
              <a:t>conjunctiva</a:t>
            </a:r>
            <a:endParaRPr lang="en-US" sz="2800" b="1" dirty="0">
              <a:solidFill>
                <a:schemeClr val="bg1"/>
              </a:solidFill>
              <a:latin typeface="AR CENA" panose="02000000000000000000" pitchFamily="2" charset="0"/>
            </a:endParaRPr>
          </a:p>
        </p:txBody>
      </p:sp>
      <p:sp>
        <p:nvSpPr>
          <p:cNvPr id="15" name="Rectangle 14">
            <a:extLst>
              <a:ext uri="{FF2B5EF4-FFF2-40B4-BE49-F238E27FC236}">
                <a16:creationId xmlns:a16="http://schemas.microsoft.com/office/drawing/2014/main" id="{DFFC1B98-4199-4105-9E51-2574C0E4D13D}"/>
              </a:ext>
            </a:extLst>
          </p:cNvPr>
          <p:cNvSpPr/>
          <p:nvPr/>
        </p:nvSpPr>
        <p:spPr>
          <a:xfrm>
            <a:off x="9225785" y="259934"/>
            <a:ext cx="2736647" cy="369332"/>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1. Gain access to the host </a:t>
            </a:r>
          </a:p>
        </p:txBody>
      </p:sp>
    </p:spTree>
    <p:extLst>
      <p:ext uri="{BB962C8B-B14F-4D97-AF65-F5344CB8AC3E}">
        <p14:creationId xmlns:p14="http://schemas.microsoft.com/office/powerpoint/2010/main" val="411562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E5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book&#10;&#10;Description generated with very high confidence">
            <a:extLst>
              <a:ext uri="{FF2B5EF4-FFF2-40B4-BE49-F238E27FC236}">
                <a16:creationId xmlns:a16="http://schemas.microsoft.com/office/drawing/2014/main" id="{869E49DB-FB99-4924-9A04-1A7938C72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3337" y="640080"/>
            <a:ext cx="3709263" cy="5577840"/>
          </a:xfrm>
          <a:prstGeom prst="rect">
            <a:avLst/>
          </a:prstGeom>
        </p:spPr>
      </p:pic>
      <p:cxnSp>
        <p:nvCxnSpPr>
          <p:cNvPr id="78" name="Straight Connector 77">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515DC7-0480-4B66-8A7D-88892EDD907B}"/>
              </a:ext>
            </a:extLst>
          </p:cNvPr>
          <p:cNvSpPr>
            <a:spLocks noGrp="1"/>
          </p:cNvSpPr>
          <p:nvPr>
            <p:ph type="title"/>
          </p:nvPr>
        </p:nvSpPr>
        <p:spPr>
          <a:xfrm>
            <a:off x="1" y="-14185"/>
            <a:ext cx="6885215" cy="1155508"/>
          </a:xfrm>
        </p:spPr>
        <p:txBody>
          <a:bodyPr>
            <a:normAutofit/>
          </a:bodyPr>
          <a:lstStyle/>
          <a:p>
            <a:r>
              <a:rPr lang="en-US" sz="3700" dirty="0">
                <a:solidFill>
                  <a:srgbClr val="FFFFFF"/>
                </a:solidFill>
                <a:latin typeface="AR CENA" panose="02000000000000000000" pitchFamily="2" charset="0"/>
              </a:rPr>
              <a:t> Entry Into Host: </a:t>
            </a:r>
            <a:r>
              <a:rPr lang="en-US" sz="3700" b="1" dirty="0">
                <a:solidFill>
                  <a:srgbClr val="FFFFFF"/>
                </a:solidFill>
                <a:effectLst>
                  <a:outerShdw blurRad="38100" dist="38100" dir="2700000" algn="tl">
                    <a:srgbClr val="000000">
                      <a:alpha val="43137"/>
                    </a:srgbClr>
                  </a:outerShdw>
                </a:effectLst>
                <a:latin typeface="AR CENA" panose="02000000000000000000" pitchFamily="2" charset="0"/>
              </a:rPr>
              <a:t>PORTALS OF ENTRY</a:t>
            </a:r>
          </a:p>
        </p:txBody>
      </p:sp>
      <p:sp>
        <p:nvSpPr>
          <p:cNvPr id="3" name="Content Placeholder 2">
            <a:extLst>
              <a:ext uri="{FF2B5EF4-FFF2-40B4-BE49-F238E27FC236}">
                <a16:creationId xmlns:a16="http://schemas.microsoft.com/office/drawing/2014/main" id="{F1CF0833-6E27-48B0-9891-920F9787DDB0}"/>
              </a:ext>
            </a:extLst>
          </p:cNvPr>
          <p:cNvSpPr>
            <a:spLocks noGrp="1"/>
          </p:cNvSpPr>
          <p:nvPr>
            <p:ph idx="1"/>
          </p:nvPr>
        </p:nvSpPr>
        <p:spPr>
          <a:xfrm>
            <a:off x="762000" y="914400"/>
            <a:ext cx="5989782" cy="5303520"/>
          </a:xfrm>
        </p:spPr>
        <p:txBody>
          <a:bodyPr>
            <a:normAutofit/>
          </a:bodyPr>
          <a:lstStyle/>
          <a:p>
            <a:pPr marL="0" indent="0">
              <a:buNone/>
            </a:pPr>
            <a:r>
              <a:rPr lang="en-US" dirty="0">
                <a:solidFill>
                  <a:srgbClr val="FFFFFF"/>
                </a:solidFill>
                <a:latin typeface="AR CENA" panose="02000000000000000000" pitchFamily="2" charset="0"/>
              </a:rPr>
              <a:t>Skin (keratinized cutaneous membrane)</a:t>
            </a:r>
          </a:p>
          <a:p>
            <a:pPr marL="0" indent="0">
              <a:buNone/>
            </a:pPr>
            <a:endParaRPr lang="en-US" dirty="0">
              <a:solidFill>
                <a:srgbClr val="FFFFFF"/>
              </a:solidFill>
              <a:latin typeface="AR CENA" panose="02000000000000000000" pitchFamily="2" charset="0"/>
            </a:endParaRPr>
          </a:p>
          <a:p>
            <a:pPr lvl="1"/>
            <a:r>
              <a:rPr lang="en-US" sz="2800" dirty="0">
                <a:solidFill>
                  <a:srgbClr val="FFFFFF"/>
                </a:solidFill>
                <a:latin typeface="AR CENA" panose="02000000000000000000" pitchFamily="2" charset="0"/>
              </a:rPr>
              <a:t>Open wounds</a:t>
            </a:r>
          </a:p>
          <a:p>
            <a:pPr lvl="1"/>
            <a:r>
              <a:rPr lang="en-US" sz="2800" dirty="0">
                <a:solidFill>
                  <a:srgbClr val="FFFFFF"/>
                </a:solidFill>
                <a:latin typeface="AR CENA" panose="02000000000000000000" pitchFamily="2" charset="0"/>
              </a:rPr>
              <a:t>Hair follicles</a:t>
            </a:r>
          </a:p>
          <a:p>
            <a:pPr lvl="1"/>
            <a:r>
              <a:rPr lang="en-US" sz="2800" dirty="0">
                <a:solidFill>
                  <a:srgbClr val="FFFFFF"/>
                </a:solidFill>
                <a:latin typeface="AR CENA" panose="02000000000000000000" pitchFamily="2" charset="0"/>
              </a:rPr>
              <a:t>Sweat glands </a:t>
            </a:r>
          </a:p>
          <a:p>
            <a:endParaRPr lang="en-US" dirty="0">
              <a:solidFill>
                <a:srgbClr val="FFFFFF"/>
              </a:solidFill>
              <a:latin typeface="AR CENA" panose="02000000000000000000" pitchFamily="2" charset="0"/>
            </a:endParaRPr>
          </a:p>
          <a:p>
            <a:pPr marL="0" indent="0">
              <a:buNone/>
            </a:pPr>
            <a:r>
              <a:rPr lang="en-US" i="1" dirty="0">
                <a:solidFill>
                  <a:srgbClr val="FFFFFF"/>
                </a:solidFill>
                <a:latin typeface="AR CENA" panose="02000000000000000000" pitchFamily="2" charset="0"/>
              </a:rPr>
              <a:t>*Very few microbes are able to colonize the surface of the skin.</a:t>
            </a:r>
          </a:p>
          <a:p>
            <a:pPr marL="0" indent="0">
              <a:buNone/>
            </a:pPr>
            <a:endParaRPr lang="en-US" i="1" dirty="0">
              <a:solidFill>
                <a:srgbClr val="FFFFFF"/>
              </a:solidFill>
              <a:latin typeface="AR CENA" panose="02000000000000000000" pitchFamily="2" charset="0"/>
            </a:endParaRPr>
          </a:p>
          <a:p>
            <a:pPr marL="0" indent="0">
              <a:buNone/>
            </a:pPr>
            <a:r>
              <a:rPr lang="en-US" i="1" dirty="0">
                <a:solidFill>
                  <a:srgbClr val="FFFFFF"/>
                </a:solidFill>
                <a:latin typeface="AR CENA" panose="02000000000000000000" pitchFamily="2" charset="0"/>
              </a:rPr>
              <a:t>*Skin is usually an impermeable barrier for microorganisms.</a:t>
            </a:r>
            <a:endParaRPr lang="en-US" b="1" i="1" dirty="0">
              <a:solidFill>
                <a:srgbClr val="FFFFFF"/>
              </a:solidFill>
              <a:latin typeface="AR CENA" panose="02000000000000000000" pitchFamily="2" charset="0"/>
            </a:endParaRPr>
          </a:p>
        </p:txBody>
      </p:sp>
      <p:sp>
        <p:nvSpPr>
          <p:cNvPr id="6" name="Rectangle 5">
            <a:extLst>
              <a:ext uri="{FF2B5EF4-FFF2-40B4-BE49-F238E27FC236}">
                <a16:creationId xmlns:a16="http://schemas.microsoft.com/office/drawing/2014/main" id="{4EF87278-4643-4675-AE3D-B0DD72A594F3}"/>
              </a:ext>
            </a:extLst>
          </p:cNvPr>
          <p:cNvSpPr/>
          <p:nvPr/>
        </p:nvSpPr>
        <p:spPr>
          <a:xfrm>
            <a:off x="9308913" y="0"/>
            <a:ext cx="2736647" cy="369332"/>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1. Gain access to the host </a:t>
            </a:r>
          </a:p>
        </p:txBody>
      </p:sp>
    </p:spTree>
    <p:extLst>
      <p:ext uri="{BB962C8B-B14F-4D97-AF65-F5344CB8AC3E}">
        <p14:creationId xmlns:p14="http://schemas.microsoft.com/office/powerpoint/2010/main" val="227753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43E7069-AE69-4F7D-BDE2-7A08A44E1C9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3271" b="13439"/>
          <a:stretch/>
        </p:blipFill>
        <p:spPr>
          <a:xfrm>
            <a:off x="0" y="1"/>
            <a:ext cx="12191980" cy="6857999"/>
          </a:xfrm>
          <a:prstGeom prst="rect">
            <a:avLst/>
          </a:prstGeom>
        </p:spPr>
      </p:pic>
      <p:cxnSp>
        <p:nvCxnSpPr>
          <p:cNvPr id="15" name="Straight Connector 14">
            <a:extLst>
              <a:ext uri="{FF2B5EF4-FFF2-40B4-BE49-F238E27FC236}">
                <a16:creationId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7644AB7-8DE9-4B3D-836E-9D7BE7E32EED}"/>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latin typeface="AR CENA" panose="02000000000000000000" pitchFamily="2" charset="0"/>
              </a:rPr>
              <a:t> Entry Into Host: </a:t>
            </a:r>
            <a:r>
              <a:rPr lang="en-US" sz="4000" b="1">
                <a:solidFill>
                  <a:srgbClr val="FFFFFF"/>
                </a:solidFill>
                <a:effectLst>
                  <a:outerShdw blurRad="38100" dist="38100" dir="2700000" algn="tl">
                    <a:srgbClr val="000000">
                      <a:alpha val="43137"/>
                    </a:srgbClr>
                  </a:outerShdw>
                </a:effectLst>
                <a:latin typeface="AR CENA" panose="02000000000000000000" pitchFamily="2" charset="0"/>
              </a:rPr>
              <a:t>PORTALS OF ENTRY</a:t>
            </a:r>
            <a:endParaRPr lang="en-US" sz="4000">
              <a:solidFill>
                <a:srgbClr val="FFFFFF"/>
              </a:solidFill>
            </a:endParaRPr>
          </a:p>
        </p:txBody>
      </p:sp>
      <p:sp>
        <p:nvSpPr>
          <p:cNvPr id="3" name="Content Placeholder 2">
            <a:extLst>
              <a:ext uri="{FF2B5EF4-FFF2-40B4-BE49-F238E27FC236}">
                <a16:creationId xmlns:a16="http://schemas.microsoft.com/office/drawing/2014/main" id="{BAA4D6B9-BA68-4B94-94F2-4D500A69005A}"/>
              </a:ext>
            </a:extLst>
          </p:cNvPr>
          <p:cNvSpPr>
            <a:spLocks noGrp="1"/>
          </p:cNvSpPr>
          <p:nvPr>
            <p:ph idx="1"/>
          </p:nvPr>
        </p:nvSpPr>
        <p:spPr>
          <a:xfrm>
            <a:off x="4802909" y="129309"/>
            <a:ext cx="7278255" cy="6539346"/>
          </a:xfrm>
        </p:spPr>
        <p:txBody>
          <a:bodyPr anchor="ctr">
            <a:normAutofit/>
          </a:bodyPr>
          <a:lstStyle/>
          <a:p>
            <a:r>
              <a:rPr lang="en-US" sz="2400" b="1" dirty="0">
                <a:solidFill>
                  <a:srgbClr val="FFFFFF"/>
                </a:solidFill>
              </a:rPr>
              <a:t>Parenteral route</a:t>
            </a:r>
            <a:r>
              <a:rPr lang="en-US" sz="2400" dirty="0">
                <a:solidFill>
                  <a:srgbClr val="FFFFFF"/>
                </a:solidFill>
              </a:rPr>
              <a:t> –penetration of the skin: </a:t>
            </a:r>
          </a:p>
          <a:p>
            <a:pPr lvl="1"/>
            <a:r>
              <a:rPr lang="en-US" dirty="0">
                <a:solidFill>
                  <a:srgbClr val="FFFFFF"/>
                </a:solidFill>
              </a:rPr>
              <a:t>Punctures</a:t>
            </a:r>
          </a:p>
          <a:p>
            <a:pPr lvl="1"/>
            <a:r>
              <a:rPr lang="en-US" dirty="0">
                <a:solidFill>
                  <a:srgbClr val="FFFFFF"/>
                </a:solidFill>
              </a:rPr>
              <a:t>Injections</a:t>
            </a:r>
          </a:p>
          <a:p>
            <a:pPr lvl="1"/>
            <a:r>
              <a:rPr lang="en-US" dirty="0">
                <a:solidFill>
                  <a:srgbClr val="FFFFFF"/>
                </a:solidFill>
              </a:rPr>
              <a:t>Bites</a:t>
            </a:r>
          </a:p>
          <a:p>
            <a:pPr lvl="1"/>
            <a:r>
              <a:rPr lang="en-US" dirty="0">
                <a:solidFill>
                  <a:srgbClr val="FFFFFF"/>
                </a:solidFill>
              </a:rPr>
              <a:t>Cuts</a:t>
            </a:r>
          </a:p>
          <a:p>
            <a:pPr lvl="1"/>
            <a:r>
              <a:rPr lang="en-US" dirty="0">
                <a:solidFill>
                  <a:srgbClr val="FFFFFF"/>
                </a:solidFill>
              </a:rPr>
              <a:t>Surgery</a:t>
            </a:r>
          </a:p>
          <a:p>
            <a:pPr lvl="1"/>
            <a:r>
              <a:rPr lang="en-US" dirty="0">
                <a:solidFill>
                  <a:srgbClr val="FFFFFF"/>
                </a:solidFill>
              </a:rPr>
              <a:t>Etc.</a:t>
            </a:r>
          </a:p>
          <a:p>
            <a:pPr lvl="1"/>
            <a:endParaRPr lang="en-US" b="1" i="1" dirty="0">
              <a:solidFill>
                <a:srgbClr val="FFFFFF"/>
              </a:solidFill>
            </a:endParaRPr>
          </a:p>
          <a:p>
            <a:r>
              <a:rPr lang="en-US" sz="2400" b="1" i="1" dirty="0">
                <a:solidFill>
                  <a:srgbClr val="FFFFFF"/>
                </a:solidFill>
              </a:rPr>
              <a:t>When a pathogen enters a host through a parenteral route, it</a:t>
            </a:r>
            <a:r>
              <a:rPr lang="en-US" sz="2400" dirty="0">
                <a:solidFill>
                  <a:srgbClr val="FFFFFF"/>
                </a:solidFill>
              </a:rPr>
              <a:t> </a:t>
            </a:r>
            <a:r>
              <a:rPr lang="en-US" sz="2400" b="1" i="1" dirty="0">
                <a:solidFill>
                  <a:srgbClr val="FFFFFF"/>
                </a:solidFill>
              </a:rPr>
              <a:t>is inserted directly into deeper tissues.</a:t>
            </a:r>
          </a:p>
          <a:p>
            <a:endParaRPr lang="en-US" sz="2400" b="1" i="1" dirty="0">
              <a:solidFill>
                <a:srgbClr val="FFFFFF"/>
              </a:solidFill>
            </a:endParaRPr>
          </a:p>
          <a:p>
            <a:r>
              <a:rPr lang="en-US" sz="2400" b="1" i="1" dirty="0">
                <a:solidFill>
                  <a:srgbClr val="FFFFFF"/>
                </a:solidFill>
              </a:rPr>
              <a:t>Parenteral transmission</a:t>
            </a:r>
            <a:r>
              <a:rPr lang="en-US" sz="2400" i="1" dirty="0">
                <a:solidFill>
                  <a:srgbClr val="FFFFFF"/>
                </a:solidFill>
              </a:rPr>
              <a:t> is defined as that which occurs outside of the alimentary tract (gastrointestinal tract).</a:t>
            </a:r>
          </a:p>
        </p:txBody>
      </p:sp>
      <p:sp>
        <p:nvSpPr>
          <p:cNvPr id="9" name="Rectangle 8">
            <a:extLst>
              <a:ext uri="{FF2B5EF4-FFF2-40B4-BE49-F238E27FC236}">
                <a16:creationId xmlns:a16="http://schemas.microsoft.com/office/drawing/2014/main" id="{1C3DE31E-8C78-4163-926A-6A89BDAEAB05}"/>
              </a:ext>
            </a:extLst>
          </p:cNvPr>
          <p:cNvSpPr/>
          <p:nvPr/>
        </p:nvSpPr>
        <p:spPr>
          <a:xfrm>
            <a:off x="0" y="242516"/>
            <a:ext cx="2736647" cy="369332"/>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 CENA" panose="02000000000000000000" pitchFamily="2" charset="0"/>
                <a:ea typeface="+mn-ea"/>
                <a:cs typeface="+mn-cs"/>
              </a:rPr>
              <a:t>1. Gain access to the host </a:t>
            </a:r>
          </a:p>
        </p:txBody>
      </p:sp>
    </p:spTree>
    <p:extLst>
      <p:ext uri="{BB962C8B-B14F-4D97-AF65-F5344CB8AC3E}">
        <p14:creationId xmlns:p14="http://schemas.microsoft.com/office/powerpoint/2010/main" val="1338191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hoto, showing&#10;&#10;Description generated with high confidence">
            <a:extLst>
              <a:ext uri="{FF2B5EF4-FFF2-40B4-BE49-F238E27FC236}">
                <a16:creationId xmlns:a16="http://schemas.microsoft.com/office/drawing/2014/main" id="{EC4542A7-89CF-4371-BD8A-0F27E51B18B6}"/>
              </a:ext>
            </a:extLst>
          </p:cNvPr>
          <p:cNvPicPr>
            <a:picLocks noChangeAspect="1"/>
          </p:cNvPicPr>
          <p:nvPr/>
        </p:nvPicPr>
        <p:blipFill rotWithShape="1">
          <a:blip r:embed="rId2">
            <a:extLst>
              <a:ext uri="{28A0092B-C50C-407E-A947-70E740481C1C}">
                <a14:useLocalDpi xmlns:a14="http://schemas.microsoft.com/office/drawing/2010/main" val="0"/>
              </a:ext>
            </a:extLst>
          </a:blip>
          <a:srcRect t="7990" r="1" b="1"/>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B8297BC0-1BE5-47AC-A5CF-5CAA08327086}"/>
              </a:ext>
            </a:extLst>
          </p:cNvPr>
          <p:cNvSpPr>
            <a:spLocks noGrp="1"/>
          </p:cNvSpPr>
          <p:nvPr>
            <p:ph type="title"/>
          </p:nvPr>
        </p:nvSpPr>
        <p:spPr>
          <a:xfrm>
            <a:off x="838200" y="365125"/>
            <a:ext cx="10515600" cy="1325563"/>
          </a:xfrm>
        </p:spPr>
        <p:txBody>
          <a:bodyPr>
            <a:normAutofit/>
          </a:bodyPr>
          <a:lstStyle/>
          <a:p>
            <a:pPr algn="ctr"/>
            <a:r>
              <a:rPr lang="en-US" sz="6600" b="1" dirty="0">
                <a:effectLst>
                  <a:outerShdw blurRad="38100" dist="38100" dir="2700000" algn="tl">
                    <a:srgbClr val="000000">
                      <a:alpha val="43137"/>
                    </a:srgbClr>
                  </a:outerShdw>
                </a:effectLst>
                <a:latin typeface="AR CARTER" panose="02000000000000000000" pitchFamily="2" charset="0"/>
              </a:rPr>
              <a:t>Mechanisms of Pathogenicity</a:t>
            </a:r>
          </a:p>
        </p:txBody>
      </p:sp>
      <p:sp>
        <p:nvSpPr>
          <p:cNvPr id="3" name="Content Placeholder 2">
            <a:extLst>
              <a:ext uri="{FF2B5EF4-FFF2-40B4-BE49-F238E27FC236}">
                <a16:creationId xmlns:a16="http://schemas.microsoft.com/office/drawing/2014/main" id="{05FF1AD8-0E67-4A6C-B8EC-4BC859AAB7A8}"/>
              </a:ext>
            </a:extLst>
          </p:cNvPr>
          <p:cNvSpPr>
            <a:spLocks noGrp="1"/>
          </p:cNvSpPr>
          <p:nvPr>
            <p:ph idx="1"/>
          </p:nvPr>
        </p:nvSpPr>
        <p:spPr>
          <a:xfrm>
            <a:off x="73891" y="1973407"/>
            <a:ext cx="4775199" cy="4351338"/>
          </a:xfrm>
        </p:spPr>
        <p:txBody>
          <a:bodyPr>
            <a:normAutofit/>
          </a:bodyPr>
          <a:lstStyle/>
          <a:p>
            <a:r>
              <a:rPr lang="en-US" b="1" dirty="0">
                <a:latin typeface="AR CENA" panose="02000000000000000000" pitchFamily="2" charset="0"/>
              </a:rPr>
              <a:t>To cause disease a pathogen must: </a:t>
            </a:r>
          </a:p>
          <a:p>
            <a:pPr marL="0" indent="0">
              <a:buNone/>
            </a:pPr>
            <a:endParaRPr lang="en-US" sz="2400" b="1" dirty="0">
              <a:latin typeface="AR CENA" panose="02000000000000000000" pitchFamily="2" charset="0"/>
            </a:endParaRPr>
          </a:p>
          <a:p>
            <a:pPr marL="457200" lvl="1" indent="0">
              <a:buNone/>
            </a:pPr>
            <a:r>
              <a:rPr lang="en-US" b="1" dirty="0">
                <a:latin typeface="AR CENA" panose="02000000000000000000" pitchFamily="2" charset="0"/>
              </a:rPr>
              <a:t>1. Gain access to the host </a:t>
            </a:r>
          </a:p>
          <a:p>
            <a:pPr marL="457200" lvl="1" indent="0">
              <a:buNone/>
            </a:pPr>
            <a:r>
              <a:rPr lang="en-US" b="1" dirty="0">
                <a:latin typeface="AR CENA" panose="02000000000000000000" pitchFamily="2" charset="0"/>
              </a:rPr>
              <a:t>2. </a:t>
            </a:r>
            <a:r>
              <a:rPr lang="en-US" b="1" dirty="0">
                <a:highlight>
                  <a:srgbClr val="FFFF00"/>
                </a:highlight>
                <a:latin typeface="AR CENA" panose="02000000000000000000" pitchFamily="2" charset="0"/>
              </a:rPr>
              <a:t>Adhere to host tissues </a:t>
            </a:r>
          </a:p>
          <a:p>
            <a:pPr marL="457200" lvl="1" indent="0">
              <a:buNone/>
            </a:pPr>
            <a:r>
              <a:rPr lang="en-US" b="1" dirty="0">
                <a:latin typeface="AR CENA" panose="02000000000000000000" pitchFamily="2" charset="0"/>
              </a:rPr>
              <a:t>3. Penetrate or evade host defenses </a:t>
            </a:r>
          </a:p>
          <a:p>
            <a:pPr marL="457200" lvl="1" indent="0">
              <a:buNone/>
            </a:pPr>
            <a:endParaRPr lang="en-US" sz="2400" b="1" dirty="0">
              <a:latin typeface="AR CENA" panose="02000000000000000000" pitchFamily="2"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F5BE815-3D1F-4BAF-B569-2ADB3D66A9CA}"/>
                  </a:ext>
                </a:extLst>
              </p14:cNvPr>
              <p14:cNvContentPartPr/>
              <p14:nvPr/>
            </p14:nvContentPartPr>
            <p14:xfrm>
              <a:off x="288409" y="2283545"/>
              <a:ext cx="3691080" cy="2513160"/>
            </p14:xfrm>
          </p:contentPart>
        </mc:Choice>
        <mc:Fallback xmlns="">
          <p:pic>
            <p:nvPicPr>
              <p:cNvPr id="7" name="Ink 6">
                <a:extLst>
                  <a:ext uri="{FF2B5EF4-FFF2-40B4-BE49-F238E27FC236}">
                    <a16:creationId xmlns:a16="http://schemas.microsoft.com/office/drawing/2014/main" id="{BF5BE815-3D1F-4BAF-B569-2ADB3D66A9CA}"/>
                  </a:ext>
                </a:extLst>
              </p:cNvPr>
              <p:cNvPicPr/>
              <p:nvPr/>
            </p:nvPicPr>
            <p:blipFill>
              <a:blip r:embed="rId4"/>
              <a:stretch>
                <a:fillRect/>
              </a:stretch>
            </p:blipFill>
            <p:spPr>
              <a:xfrm>
                <a:off x="216409" y="2139545"/>
                <a:ext cx="3834720" cy="2800800"/>
              </a:xfrm>
              <a:prstGeom prst="rect">
                <a:avLst/>
              </a:prstGeom>
            </p:spPr>
          </p:pic>
        </mc:Fallback>
      </mc:AlternateContent>
    </p:spTree>
    <p:extLst>
      <p:ext uri="{BB962C8B-B14F-4D97-AF65-F5344CB8AC3E}">
        <p14:creationId xmlns:p14="http://schemas.microsoft.com/office/powerpoint/2010/main" val="14954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7CF780-1DF1-4893-B0D5-D67B400FD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33" y="1140727"/>
            <a:ext cx="5352775" cy="5735876"/>
          </a:xfrm>
          <a:prstGeom prst="rect">
            <a:avLst/>
          </a:prstGeom>
        </p:spPr>
      </p:pic>
      <p:pic>
        <p:nvPicPr>
          <p:cNvPr id="7" name="Picture 6" descr="A drawing of a person&#10;&#10;Description generated with high confidence">
            <a:extLst>
              <a:ext uri="{FF2B5EF4-FFF2-40B4-BE49-F238E27FC236}">
                <a16:creationId xmlns:a16="http://schemas.microsoft.com/office/drawing/2014/main" id="{1992317E-64B7-4C48-B474-3676CCD08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79" b="89900" l="9890" r="89927">
                        <a14:foregroundMark x1="47619" y1="4979" x2="47985" y2="10384"/>
                        <a14:foregroundMark x1="35714" y1="66145" x2="35714" y2="66145"/>
                        <a14:foregroundMark x1="32967" y1="77667" x2="34615" y2="70413"/>
                        <a14:foregroundMark x1="34615" y1="70413" x2="44505" y2="60313"/>
                        <a14:foregroundMark x1="34249" y1="68563" x2="38645" y2="64723"/>
                        <a14:foregroundMark x1="35165" y1="67568" x2="41026" y2="63016"/>
                        <a14:foregroundMark x1="54945" y1="62304" x2="58242" y2="65007"/>
                        <a14:foregroundMark x1="58974" y1="65718" x2="58974" y2="65718"/>
                        <a14:foregroundMark x1="63004" y1="69701" x2="63004" y2="69701"/>
                      </a14:backgroundRemoval>
                    </a14:imgEffect>
                  </a14:imgLayer>
                </a14:imgProps>
              </a:ext>
              <a:ext uri="{28A0092B-C50C-407E-A947-70E740481C1C}">
                <a14:useLocalDpi xmlns:a14="http://schemas.microsoft.com/office/drawing/2010/main" val="0"/>
              </a:ext>
            </a:extLst>
          </a:blip>
          <a:stretch>
            <a:fillRect/>
          </a:stretch>
        </p:blipFill>
        <p:spPr>
          <a:xfrm rot="19670464">
            <a:off x="6034846" y="654040"/>
            <a:ext cx="2792836" cy="3595904"/>
          </a:xfrm>
          <a:prstGeom prst="rect">
            <a:avLst/>
          </a:prstGeom>
        </p:spPr>
      </p:pic>
      <p:pic>
        <p:nvPicPr>
          <p:cNvPr id="10" name="Picture 9" descr="A picture containing clipart&#10;&#10;Description generated with very high confidence">
            <a:extLst>
              <a:ext uri="{FF2B5EF4-FFF2-40B4-BE49-F238E27FC236}">
                <a16:creationId xmlns:a16="http://schemas.microsoft.com/office/drawing/2014/main" id="{D2CB1C51-1902-4DBB-8FA6-72DF5E98F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722" y="2277278"/>
            <a:ext cx="4193440" cy="3930215"/>
          </a:xfrm>
          <a:prstGeom prst="rect">
            <a:avLst/>
          </a:prstGeom>
        </p:spPr>
      </p:pic>
      <p:pic>
        <p:nvPicPr>
          <p:cNvPr id="11" name="Picture 10" descr="A drawing of a person&#10;&#10;Description generated with high confidence">
            <a:extLst>
              <a:ext uri="{FF2B5EF4-FFF2-40B4-BE49-F238E27FC236}">
                <a16:creationId xmlns:a16="http://schemas.microsoft.com/office/drawing/2014/main" id="{AC12FFA0-423C-454B-8517-BA9E61DA90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79" b="89900" l="9890" r="89927">
                        <a14:foregroundMark x1="47619" y1="4979" x2="47985" y2="10384"/>
                        <a14:foregroundMark x1="35714" y1="66145" x2="35714" y2="66145"/>
                        <a14:foregroundMark x1="32967" y1="77667" x2="34615" y2="70413"/>
                        <a14:foregroundMark x1="34615" y1="70413" x2="44505" y2="60313"/>
                        <a14:foregroundMark x1="34249" y1="68563" x2="38645" y2="64723"/>
                        <a14:foregroundMark x1="35165" y1="67568" x2="41026" y2="63016"/>
                        <a14:foregroundMark x1="54945" y1="62304" x2="58242" y2="65007"/>
                        <a14:foregroundMark x1="58974" y1="65718" x2="58974" y2="65718"/>
                        <a14:foregroundMark x1="63004" y1="69701" x2="63004" y2="69701"/>
                      </a14:backgroundRemoval>
                    </a14:imgEffect>
                  </a14:imgLayer>
                </a14:imgProps>
              </a:ext>
              <a:ext uri="{28A0092B-C50C-407E-A947-70E740481C1C}">
                <a14:useLocalDpi xmlns:a14="http://schemas.microsoft.com/office/drawing/2010/main" val="0"/>
              </a:ext>
            </a:extLst>
          </a:blip>
          <a:stretch>
            <a:fillRect/>
          </a:stretch>
        </p:blipFill>
        <p:spPr>
          <a:xfrm>
            <a:off x="406399" y="4685736"/>
            <a:ext cx="1062134" cy="1367546"/>
          </a:xfrm>
          <a:prstGeom prst="rect">
            <a:avLst/>
          </a:prstGeom>
        </p:spPr>
      </p:pic>
      <p:sp>
        <p:nvSpPr>
          <p:cNvPr id="12" name="Rectangle 11">
            <a:extLst>
              <a:ext uri="{FF2B5EF4-FFF2-40B4-BE49-F238E27FC236}">
                <a16:creationId xmlns:a16="http://schemas.microsoft.com/office/drawing/2014/main" id="{F0C231C9-EDFA-4A2A-9326-1F33B412B29F}"/>
              </a:ext>
            </a:extLst>
          </p:cNvPr>
          <p:cNvSpPr/>
          <p:nvPr/>
        </p:nvSpPr>
        <p:spPr>
          <a:xfrm>
            <a:off x="2296993" y="2362685"/>
            <a:ext cx="2714462" cy="1803247"/>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9525">
                  <a:solidFill>
                    <a:srgbClr val="002060"/>
                  </a:solidFill>
                  <a:prstDash val="solid"/>
                </a:ln>
                <a:solidFill>
                  <a:srgbClr val="FF0000"/>
                </a:solidFill>
                <a:effectLst/>
                <a:uLnTx/>
                <a:uFillTx/>
                <a:latin typeface="Calibri" panose="020F0502020204030204"/>
                <a:ea typeface="+mn-ea"/>
                <a:cs typeface="+mn-cs"/>
              </a:rPr>
              <a:t>Host Cell</a:t>
            </a:r>
          </a:p>
        </p:txBody>
      </p:sp>
      <p:cxnSp>
        <p:nvCxnSpPr>
          <p:cNvPr id="14" name="Straight Connector 13">
            <a:extLst>
              <a:ext uri="{FF2B5EF4-FFF2-40B4-BE49-F238E27FC236}">
                <a16:creationId xmlns:a16="http://schemas.microsoft.com/office/drawing/2014/main" id="{29107DEB-D6EA-4F87-913E-41823BC6FFB7}"/>
              </a:ext>
            </a:extLst>
          </p:cNvPr>
          <p:cNvCxnSpPr>
            <a:cxnSpLocks/>
          </p:cNvCxnSpPr>
          <p:nvPr/>
        </p:nvCxnSpPr>
        <p:spPr>
          <a:xfrm>
            <a:off x="5902036"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EC00B48-8D93-40ED-A118-39CBE75DD09C}"/>
              </a:ext>
            </a:extLst>
          </p:cNvPr>
          <p:cNvSpPr/>
          <p:nvPr/>
        </p:nvSpPr>
        <p:spPr>
          <a:xfrm>
            <a:off x="5772386" y="74708"/>
            <a:ext cx="6096000" cy="954107"/>
          </a:xfrm>
          <a:prstGeom prst="rect">
            <a:avLst/>
          </a:prstGeom>
        </p:spPr>
        <p:txBody>
          <a:bodyP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AR CENA" panose="02000000000000000000" pitchFamily="2" charset="0"/>
                <a:ea typeface="+mn-ea"/>
                <a:cs typeface="+mn-cs"/>
              </a:rPr>
              <a:t>This binding allows the pathogenic microbe entrance to the host cell. </a:t>
            </a:r>
          </a:p>
        </p:txBody>
      </p:sp>
      <p:sp>
        <p:nvSpPr>
          <p:cNvPr id="2" name="Rectangle 1">
            <a:extLst>
              <a:ext uri="{FF2B5EF4-FFF2-40B4-BE49-F238E27FC236}">
                <a16:creationId xmlns:a16="http://schemas.microsoft.com/office/drawing/2014/main" id="{10D27A45-1367-4BF9-BF14-8C5335F97D5A}"/>
              </a:ext>
            </a:extLst>
          </p:cNvPr>
          <p:cNvSpPr/>
          <p:nvPr/>
        </p:nvSpPr>
        <p:spPr>
          <a:xfrm>
            <a:off x="246323" y="74707"/>
            <a:ext cx="5495637" cy="954107"/>
          </a:xfrm>
          <a:prstGeom prst="rect">
            <a:avLst/>
          </a:prstGeom>
        </p:spPr>
        <p:txBody>
          <a:bodyPr wrap="square">
            <a:spAutoFit/>
          </a:bodyPr>
          <a:lstStyle/>
          <a:p>
            <a:r>
              <a:rPr lang="en-US" sz="2800" dirty="0">
                <a:solidFill>
                  <a:schemeClr val="tx2"/>
                </a:solidFill>
                <a:latin typeface="AR CENA" panose="02000000000000000000" pitchFamily="2" charset="0"/>
              </a:rPr>
              <a:t>Adherence is the attachment of the microbe to the host at the portal of entry.</a:t>
            </a:r>
          </a:p>
        </p:txBody>
      </p:sp>
      <p:pic>
        <p:nvPicPr>
          <p:cNvPr id="4" name="Picture 3" descr="A close up of a sign&#10;&#10;Description generated with very high confidence">
            <a:extLst>
              <a:ext uri="{FF2B5EF4-FFF2-40B4-BE49-F238E27FC236}">
                <a16:creationId xmlns:a16="http://schemas.microsoft.com/office/drawing/2014/main" id="{A2FC1C00-F10D-4503-8617-AC5A529EC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6995" y="5947583"/>
            <a:ext cx="1186645" cy="211398"/>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398994B4-422E-4127-8650-F37493ADC0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9571" y="6053282"/>
            <a:ext cx="1186645" cy="211398"/>
          </a:xfrm>
          <a:prstGeom prst="rect">
            <a:avLst/>
          </a:prstGeom>
        </p:spPr>
      </p:pic>
    </p:spTree>
    <p:extLst>
      <p:ext uri="{BB962C8B-B14F-4D97-AF65-F5344CB8AC3E}">
        <p14:creationId xmlns:p14="http://schemas.microsoft.com/office/powerpoint/2010/main" val="3184682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97BC0-1BE5-47AC-A5CF-5CAA08327086}"/>
              </a:ext>
            </a:extLst>
          </p:cNvPr>
          <p:cNvSpPr>
            <a:spLocks noGrp="1"/>
          </p:cNvSpPr>
          <p:nvPr>
            <p:ph type="title"/>
          </p:nvPr>
        </p:nvSpPr>
        <p:spPr>
          <a:xfrm>
            <a:off x="838200" y="365125"/>
            <a:ext cx="10515600" cy="1325563"/>
          </a:xfrm>
        </p:spPr>
        <p:txBody>
          <a:bodyPr>
            <a:normAutofit/>
          </a:bodyPr>
          <a:lstStyle/>
          <a:p>
            <a:pPr algn="ctr"/>
            <a:r>
              <a:rPr lang="en-US" sz="6600" b="1" dirty="0">
                <a:effectLst>
                  <a:outerShdw blurRad="38100" dist="38100" dir="2700000" algn="tl">
                    <a:srgbClr val="000000">
                      <a:alpha val="43137"/>
                    </a:srgbClr>
                  </a:outerShdw>
                </a:effectLst>
                <a:latin typeface="AR CARTER" panose="02000000000000000000" pitchFamily="2" charset="0"/>
              </a:rPr>
              <a:t>Mechanisms of Pathogenicity</a:t>
            </a:r>
          </a:p>
        </p:txBody>
      </p:sp>
      <p:sp>
        <p:nvSpPr>
          <p:cNvPr id="3" name="Content Placeholder 2">
            <a:extLst>
              <a:ext uri="{FF2B5EF4-FFF2-40B4-BE49-F238E27FC236}">
                <a16:creationId xmlns:a16="http://schemas.microsoft.com/office/drawing/2014/main" id="{05FF1AD8-0E67-4A6C-B8EC-4BC859AAB7A8}"/>
              </a:ext>
            </a:extLst>
          </p:cNvPr>
          <p:cNvSpPr>
            <a:spLocks noGrp="1"/>
          </p:cNvSpPr>
          <p:nvPr>
            <p:ph idx="1"/>
          </p:nvPr>
        </p:nvSpPr>
        <p:spPr>
          <a:xfrm>
            <a:off x="73891" y="1973407"/>
            <a:ext cx="4775199" cy="4351338"/>
          </a:xfrm>
        </p:spPr>
        <p:txBody>
          <a:bodyPr>
            <a:normAutofit/>
          </a:bodyPr>
          <a:lstStyle/>
          <a:p>
            <a:r>
              <a:rPr lang="en-US" b="1" dirty="0">
                <a:latin typeface="AR CENA" panose="02000000000000000000" pitchFamily="2" charset="0"/>
              </a:rPr>
              <a:t>To cause disease a pathogen must: </a:t>
            </a:r>
          </a:p>
          <a:p>
            <a:pPr marL="0" indent="0">
              <a:buNone/>
            </a:pPr>
            <a:endParaRPr lang="en-US" sz="2400" b="1" dirty="0">
              <a:latin typeface="AR CENA" panose="02000000000000000000" pitchFamily="2" charset="0"/>
            </a:endParaRPr>
          </a:p>
          <a:p>
            <a:pPr marL="457200" lvl="1" indent="0">
              <a:buNone/>
            </a:pPr>
            <a:r>
              <a:rPr lang="en-US" b="1" dirty="0">
                <a:latin typeface="AR CENA" panose="02000000000000000000" pitchFamily="2" charset="0"/>
              </a:rPr>
              <a:t>1. Gain access to the host</a:t>
            </a:r>
            <a:r>
              <a:rPr lang="en-US" b="1" dirty="0">
                <a:highlight>
                  <a:srgbClr val="FFFF00"/>
                </a:highlight>
                <a:latin typeface="AR CENA" panose="02000000000000000000" pitchFamily="2" charset="0"/>
              </a:rPr>
              <a:t> </a:t>
            </a:r>
          </a:p>
          <a:p>
            <a:pPr marL="457200" lvl="1" indent="0">
              <a:buNone/>
            </a:pPr>
            <a:r>
              <a:rPr lang="en-US" b="1" dirty="0">
                <a:latin typeface="AR CENA" panose="02000000000000000000" pitchFamily="2" charset="0"/>
              </a:rPr>
              <a:t>2. Adhere to host tissues </a:t>
            </a:r>
          </a:p>
          <a:p>
            <a:pPr marL="457200" lvl="1" indent="0">
              <a:buNone/>
            </a:pPr>
            <a:r>
              <a:rPr lang="en-US" b="1" dirty="0">
                <a:highlight>
                  <a:srgbClr val="FFFF00"/>
                </a:highlight>
                <a:latin typeface="AR CENA" panose="02000000000000000000" pitchFamily="2" charset="0"/>
              </a:rPr>
              <a:t>3. Penetrate or evade host defenses </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A5890E9A-0C4C-41B5-8DD8-0D648E75C9C5}"/>
                  </a:ext>
                </a:extLst>
              </p14:cNvPr>
              <p14:cNvContentPartPr/>
              <p14:nvPr/>
            </p14:nvContentPartPr>
            <p14:xfrm>
              <a:off x="184727" y="2981949"/>
              <a:ext cx="4738255" cy="1812240"/>
            </p14:xfrm>
          </p:contentPart>
        </mc:Choice>
        <mc:Fallback xmlns="">
          <p:pic>
            <p:nvPicPr>
              <p:cNvPr id="6" name="Ink 5">
                <a:extLst>
                  <a:ext uri="{FF2B5EF4-FFF2-40B4-BE49-F238E27FC236}">
                    <a16:creationId xmlns:a16="http://schemas.microsoft.com/office/drawing/2014/main" id="{A5890E9A-0C4C-41B5-8DD8-0D648E75C9C5}"/>
                  </a:ext>
                </a:extLst>
              </p:cNvPr>
              <p:cNvPicPr/>
              <p:nvPr/>
            </p:nvPicPr>
            <p:blipFill>
              <a:blip r:embed="rId3"/>
              <a:stretch>
                <a:fillRect/>
              </a:stretch>
            </p:blipFill>
            <p:spPr>
              <a:xfrm>
                <a:off x="131088" y="2874309"/>
                <a:ext cx="4845894" cy="2027880"/>
              </a:xfrm>
              <a:prstGeom prst="rect">
                <a:avLst/>
              </a:prstGeom>
            </p:spPr>
          </p:pic>
        </mc:Fallback>
      </mc:AlternateContent>
      <p:pic>
        <p:nvPicPr>
          <p:cNvPr id="7" name="Picture 6">
            <a:extLst>
              <a:ext uri="{FF2B5EF4-FFF2-40B4-BE49-F238E27FC236}">
                <a16:creationId xmlns:a16="http://schemas.microsoft.com/office/drawing/2014/main" id="{E6BD78D6-95E8-4BAF-BEC6-DF0096FFC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6291" y="1330037"/>
            <a:ext cx="2863761" cy="5255491"/>
          </a:xfrm>
          <a:prstGeom prst="rect">
            <a:avLst/>
          </a:prstGeom>
        </p:spPr>
      </p:pic>
      <p:sp>
        <p:nvSpPr>
          <p:cNvPr id="8" name="Speech Bubble: Oval 7">
            <a:extLst>
              <a:ext uri="{FF2B5EF4-FFF2-40B4-BE49-F238E27FC236}">
                <a16:creationId xmlns:a16="http://schemas.microsoft.com/office/drawing/2014/main" id="{37BBC36C-50C3-4C03-AB2D-8EF830FA7EC7}"/>
              </a:ext>
            </a:extLst>
          </p:cNvPr>
          <p:cNvSpPr/>
          <p:nvPr/>
        </p:nvSpPr>
        <p:spPr>
          <a:xfrm>
            <a:off x="5033818" y="2050214"/>
            <a:ext cx="4230257" cy="3815136"/>
          </a:xfrm>
          <a:prstGeom prst="wedgeEllipseCallout">
            <a:avLst>
              <a:gd name="adj1" fmla="val 58052"/>
              <a:gd name="adj2" fmla="val -9195"/>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 CENA" panose="02000000000000000000" pitchFamily="2" charset="0"/>
                <a:ea typeface="+mn-ea"/>
                <a:cs typeface="+mn-cs"/>
              </a:rPr>
              <a:t>Three examples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 CENA" panose="02000000000000000000" pitchFamily="2" charset="0"/>
                <a:ea typeface="+mn-ea"/>
                <a:cs typeface="+mn-cs"/>
              </a:rPr>
              <a:t>of mechanisms that pathogens use to evade or penetrate host defenses are: </a:t>
            </a:r>
          </a:p>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AR CENA" panose="02000000000000000000" pitchFamily="2" charset="0"/>
                <a:ea typeface="+mn-ea"/>
                <a:cs typeface="+mn-cs"/>
              </a:rPr>
              <a:t>Capsules</a:t>
            </a:r>
          </a:p>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AR CENA" panose="02000000000000000000" pitchFamily="2" charset="0"/>
                <a:ea typeface="+mn-ea"/>
                <a:cs typeface="+mn-cs"/>
              </a:rPr>
              <a:t>Antigen Variation</a:t>
            </a:r>
          </a:p>
        </p:txBody>
      </p:sp>
    </p:spTree>
    <p:extLst>
      <p:ext uri="{BB962C8B-B14F-4D97-AF65-F5344CB8AC3E}">
        <p14:creationId xmlns:p14="http://schemas.microsoft.com/office/powerpoint/2010/main" val="209101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B75B7B-F468-4DF3-A26A-E26C7BFFF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307" y="1369959"/>
            <a:ext cx="6466623" cy="4118080"/>
          </a:xfrm>
          <a:prstGeom prst="rect">
            <a:avLst/>
          </a:prstGeom>
        </p:spPr>
      </p:pic>
      <p:sp>
        <p:nvSpPr>
          <p:cNvPr id="2" name="Title 1">
            <a:extLst>
              <a:ext uri="{FF2B5EF4-FFF2-40B4-BE49-F238E27FC236}">
                <a16:creationId xmlns:a16="http://schemas.microsoft.com/office/drawing/2014/main" id="{3458C910-3617-4E6D-8C14-F2C5590D0104}"/>
              </a:ext>
            </a:extLst>
          </p:cNvPr>
          <p:cNvSpPr>
            <a:spLocks noGrp="1"/>
          </p:cNvSpPr>
          <p:nvPr>
            <p:ph type="title"/>
          </p:nvPr>
        </p:nvSpPr>
        <p:spPr>
          <a:xfrm>
            <a:off x="347512" y="1"/>
            <a:ext cx="10515600" cy="1071418"/>
          </a:xfrm>
        </p:spPr>
        <p:txBody>
          <a:bodyPr>
            <a:normAutofit/>
          </a:bodyPr>
          <a:lstStyle/>
          <a:p>
            <a:pPr algn="ctr"/>
            <a:r>
              <a:rPr lang="en-US" sz="4800" dirty="0">
                <a:latin typeface="AR CENA" panose="02000000000000000000" pitchFamily="2" charset="0"/>
              </a:rPr>
              <a:t>Evasion of Host Defenses - CAPSULES</a:t>
            </a:r>
            <a:endParaRPr lang="en-US" sz="4800" b="1" dirty="0">
              <a:effectLst>
                <a:outerShdw blurRad="38100" dist="38100" dir="2700000" algn="tl">
                  <a:srgbClr val="000000">
                    <a:alpha val="43137"/>
                  </a:srgbClr>
                </a:outerShdw>
              </a:effectLst>
              <a:latin typeface="AR CENA" panose="02000000000000000000" pitchFamily="2" charset="0"/>
            </a:endParaRPr>
          </a:p>
        </p:txBody>
      </p:sp>
      <p:sp>
        <p:nvSpPr>
          <p:cNvPr id="3" name="Content Placeholder 2">
            <a:extLst>
              <a:ext uri="{FF2B5EF4-FFF2-40B4-BE49-F238E27FC236}">
                <a16:creationId xmlns:a16="http://schemas.microsoft.com/office/drawing/2014/main" id="{CB10F5ED-A608-4B19-B236-8226BAE555A9}"/>
              </a:ext>
            </a:extLst>
          </p:cNvPr>
          <p:cNvSpPr>
            <a:spLocks noGrp="1"/>
          </p:cNvSpPr>
          <p:nvPr>
            <p:ph idx="1"/>
          </p:nvPr>
        </p:nvSpPr>
        <p:spPr>
          <a:xfrm>
            <a:off x="515498" y="1404360"/>
            <a:ext cx="5033818" cy="4652530"/>
          </a:xfrm>
        </p:spPr>
        <p:txBody>
          <a:bodyPr>
            <a:normAutofit/>
          </a:bodyPr>
          <a:lstStyle/>
          <a:p>
            <a:r>
              <a:rPr lang="en-US" sz="3200" dirty="0">
                <a:latin typeface="AR CENA" panose="02000000000000000000" pitchFamily="2" charset="0"/>
              </a:rPr>
              <a:t>The cell </a:t>
            </a:r>
            <a:r>
              <a:rPr lang="en-US" sz="3200" b="1" dirty="0">
                <a:latin typeface="AR CENA" panose="02000000000000000000" pitchFamily="2" charset="0"/>
              </a:rPr>
              <a:t>capsule</a:t>
            </a:r>
            <a:r>
              <a:rPr lang="en-US" sz="3200" dirty="0">
                <a:latin typeface="AR CENA" panose="02000000000000000000" pitchFamily="2" charset="0"/>
              </a:rPr>
              <a:t> is a very large structure of some prokaryotic cells, such as bacterial cells. </a:t>
            </a:r>
          </a:p>
          <a:p>
            <a:r>
              <a:rPr lang="en-US" sz="3200" dirty="0">
                <a:latin typeface="AR CENA" panose="02000000000000000000" pitchFamily="2" charset="0"/>
              </a:rPr>
              <a:t>Capsules Evade the Host Immune Defenses by…</a:t>
            </a:r>
          </a:p>
          <a:p>
            <a:pPr marL="514350" indent="-514350">
              <a:buFont typeface="+mj-lt"/>
              <a:buAutoNum type="arabicPeriod"/>
            </a:pPr>
            <a:r>
              <a:rPr lang="en-US" sz="3200" dirty="0">
                <a:latin typeface="AR CENA" panose="02000000000000000000" pitchFamily="2" charset="0"/>
              </a:rPr>
              <a:t>impairs phagocytosis: prevents engulfment and destruction by leukocytes</a:t>
            </a:r>
          </a:p>
          <a:p>
            <a:pPr marL="0" indent="0">
              <a:buNone/>
            </a:pPr>
            <a:endParaRPr lang="en-US" sz="3200" dirty="0">
              <a:latin typeface="AR CENA" panose="02000000000000000000" pitchFamily="2" charset="0"/>
            </a:endParaRPr>
          </a:p>
        </p:txBody>
      </p:sp>
      <p:sp>
        <p:nvSpPr>
          <p:cNvPr id="4" name="Rectangle 3">
            <a:extLst>
              <a:ext uri="{FF2B5EF4-FFF2-40B4-BE49-F238E27FC236}">
                <a16:creationId xmlns:a16="http://schemas.microsoft.com/office/drawing/2014/main" id="{AE804D47-6DBD-4CEE-A8AF-54051049AF95}"/>
              </a:ext>
            </a:extLst>
          </p:cNvPr>
          <p:cNvSpPr/>
          <p:nvPr/>
        </p:nvSpPr>
        <p:spPr>
          <a:xfrm>
            <a:off x="32327" y="6280919"/>
            <a:ext cx="6096000" cy="60016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By This vector image is completely made by Ali </a:t>
            </a:r>
            <a:r>
              <a:rPr kumimoji="0" lang="en-US" sz="1100" b="0" i="0" u="none" strike="noStrike" kern="1200" cap="none" spc="0" normalizeH="0" baseline="0" noProof="0" dirty="0" err="1">
                <a:ln>
                  <a:noFill/>
                </a:ln>
                <a:solidFill>
                  <a:prstClr val="black"/>
                </a:solidFill>
                <a:effectLst/>
                <a:uLnTx/>
                <a:uFillTx/>
                <a:latin typeface="AR CENA" panose="02000000000000000000" pitchFamily="2" charset="0"/>
                <a:ea typeface="+mn-ea"/>
                <a:cs typeface="+mn-cs"/>
              </a:rPr>
              <a:t>Zifan</a:t>
            </a:r>
            <a:r>
              <a:rPr kumimoji="0" lang="en-US" sz="11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 - Own work; used information from Biology 10e Textbook (chapter 4, </a:t>
            </a:r>
            <a:r>
              <a:rPr kumimoji="0" lang="en-US" sz="1100" b="0" i="0" u="none" strike="noStrike" kern="1200" cap="none" spc="0" normalizeH="0" baseline="0" noProof="0" dirty="0" err="1">
                <a:ln>
                  <a:noFill/>
                </a:ln>
                <a:solidFill>
                  <a:prstClr val="black"/>
                </a:solidFill>
                <a:effectLst/>
                <a:uLnTx/>
                <a:uFillTx/>
                <a:latin typeface="AR CENA" panose="02000000000000000000" pitchFamily="2" charset="0"/>
                <a:ea typeface="+mn-ea"/>
                <a:cs typeface="+mn-cs"/>
              </a:rPr>
              <a:t>Pg</a:t>
            </a:r>
            <a:r>
              <a:rPr kumimoji="0" lang="en-US" sz="11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 63) by: Peter Raven, Kenneth Mason, Jonathan </a:t>
            </a:r>
            <a:r>
              <a:rPr kumimoji="0" lang="en-US" sz="1100" b="0" i="0" u="none" strike="noStrike" kern="1200" cap="none" spc="0" normalizeH="0" baseline="0" noProof="0" dirty="0" err="1">
                <a:ln>
                  <a:noFill/>
                </a:ln>
                <a:solidFill>
                  <a:prstClr val="black"/>
                </a:solidFill>
                <a:effectLst/>
                <a:uLnTx/>
                <a:uFillTx/>
                <a:latin typeface="AR CENA" panose="02000000000000000000" pitchFamily="2" charset="0"/>
                <a:ea typeface="+mn-ea"/>
                <a:cs typeface="+mn-cs"/>
              </a:rPr>
              <a:t>Losos</a:t>
            </a:r>
            <a:r>
              <a:rPr kumimoji="0" lang="en-US" sz="11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 Susan Singer · McGraw-Hill Education., CC BY-SA 4.0, https://commons.wikimedia.org/w/index.php?curid=44194140</a:t>
            </a:r>
          </a:p>
        </p:txBody>
      </p:sp>
    </p:spTree>
    <p:extLst>
      <p:ext uri="{BB962C8B-B14F-4D97-AF65-F5344CB8AC3E}">
        <p14:creationId xmlns:p14="http://schemas.microsoft.com/office/powerpoint/2010/main" val="259112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2B4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panose="02000000000000000000" pitchFamily="2" charset="0"/>
              <a:ea typeface="+mn-ea"/>
              <a:cs typeface="+mn-cs"/>
            </a:endParaRPr>
          </a:p>
        </p:txBody>
      </p:sp>
      <p:pic>
        <p:nvPicPr>
          <p:cNvPr id="8" name="Picture 7" descr="A close up of an animal&#10;&#10;Description generated with very high confidence">
            <a:extLst>
              <a:ext uri="{FF2B5EF4-FFF2-40B4-BE49-F238E27FC236}">
                <a16:creationId xmlns:a16="http://schemas.microsoft.com/office/drawing/2014/main" id="{A2C59EB4-B874-49F9-8E06-477E73407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017" y="1478487"/>
            <a:ext cx="4007904" cy="3901026"/>
          </a:xfrm>
          <a:prstGeom prst="rect">
            <a:avLst/>
          </a:prstGeom>
        </p:spPr>
      </p:pic>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68D401-7558-4080-BB24-324724058A61}"/>
              </a:ext>
            </a:extLst>
          </p:cNvPr>
          <p:cNvSpPr>
            <a:spLocks noGrp="1"/>
          </p:cNvSpPr>
          <p:nvPr>
            <p:ph type="title"/>
          </p:nvPr>
        </p:nvSpPr>
        <p:spPr>
          <a:xfrm>
            <a:off x="1024129" y="585216"/>
            <a:ext cx="5062511" cy="1499616"/>
          </a:xfrm>
        </p:spPr>
        <p:txBody>
          <a:bodyPr>
            <a:normAutofit/>
          </a:bodyPr>
          <a:lstStyle/>
          <a:p>
            <a:r>
              <a:rPr lang="en-US" sz="7200" b="1" dirty="0">
                <a:solidFill>
                  <a:srgbClr val="FFFFFF"/>
                </a:solidFill>
                <a:effectLst>
                  <a:outerShdw blurRad="38100" dist="38100" dir="2700000" algn="tl">
                    <a:srgbClr val="000000">
                      <a:alpha val="43137"/>
                    </a:srgbClr>
                  </a:outerShdw>
                </a:effectLst>
                <a:latin typeface="AR CENA" panose="02000000000000000000" pitchFamily="2" charset="0"/>
              </a:rPr>
              <a:t>Pathogenicity</a:t>
            </a:r>
          </a:p>
        </p:txBody>
      </p:sp>
      <p:sp>
        <p:nvSpPr>
          <p:cNvPr id="3" name="Content Placeholder 2">
            <a:extLst>
              <a:ext uri="{FF2B5EF4-FFF2-40B4-BE49-F238E27FC236}">
                <a16:creationId xmlns:a16="http://schemas.microsoft.com/office/drawing/2014/main" id="{D0F89099-9ED6-42B9-AB25-CE78C9829F78}"/>
              </a:ext>
            </a:extLst>
          </p:cNvPr>
          <p:cNvSpPr>
            <a:spLocks noGrp="1"/>
          </p:cNvSpPr>
          <p:nvPr>
            <p:ph idx="1"/>
          </p:nvPr>
        </p:nvSpPr>
        <p:spPr>
          <a:xfrm>
            <a:off x="1024129" y="2286000"/>
            <a:ext cx="5081232" cy="3931920"/>
          </a:xfrm>
        </p:spPr>
        <p:txBody>
          <a:bodyPr>
            <a:normAutofit/>
          </a:bodyPr>
          <a:lstStyle/>
          <a:p>
            <a:r>
              <a:rPr lang="en-US" sz="3200" b="1" dirty="0">
                <a:solidFill>
                  <a:schemeClr val="bg1"/>
                </a:solidFill>
              </a:rPr>
              <a:t>Pathogenicity varies with a microbe’s ability to invade or harm host tissues and with the condition of host defenses.</a:t>
            </a:r>
          </a:p>
          <a:p>
            <a:r>
              <a:rPr lang="en-US" sz="3200" b="1" dirty="0">
                <a:solidFill>
                  <a:schemeClr val="bg1"/>
                </a:solidFill>
              </a:rPr>
              <a:t>Highly pathogenic = </a:t>
            </a:r>
            <a:r>
              <a:rPr lang="en-US" sz="3200" b="1" i="1" dirty="0">
                <a:solidFill>
                  <a:schemeClr val="bg1"/>
                </a:solidFill>
              </a:rPr>
              <a:t>spreads easily!</a:t>
            </a:r>
          </a:p>
          <a:p>
            <a:pPr marL="0" indent="0">
              <a:buNone/>
            </a:pPr>
            <a:endParaRPr lang="en-US" sz="3200" dirty="0">
              <a:solidFill>
                <a:srgbClr val="FFFFFF"/>
              </a:solidFill>
              <a:latin typeface="AR CENA" panose="02000000000000000000" pitchFamily="2" charset="0"/>
            </a:endParaRPr>
          </a:p>
        </p:txBody>
      </p:sp>
    </p:spTree>
    <p:extLst>
      <p:ext uri="{BB962C8B-B14F-4D97-AF65-F5344CB8AC3E}">
        <p14:creationId xmlns:p14="http://schemas.microsoft.com/office/powerpoint/2010/main" val="121650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0DB9C61-90E0-484F-8602-02F49EDC1B7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AR CENA" panose="02000000000000000000" pitchFamily="2" charset="0"/>
              <a:ea typeface="+mn-ea"/>
              <a:cs typeface="+mn-cs"/>
            </a:endParaRPr>
          </a:p>
        </p:txBody>
      </p:sp>
      <p:sp useBgFill="1">
        <p:nvSpPr>
          <p:cNvPr id="24" name="Rectangle 23">
            <a:extLst>
              <a:ext uri="{FF2B5EF4-FFF2-40B4-BE49-F238E27FC236}">
                <a16:creationId xmlns:a16="http://schemas.microsoft.com/office/drawing/2014/main" id="{3F7ED563-E5DB-4937-BF78-7893C4DC92A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2306B647-FE95-4550-8350-3D2180C622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AR CENA" panose="02000000000000000000" pitchFamily="2" charset="0"/>
              <a:ea typeface="+mn-ea"/>
              <a:cs typeface="+mn-cs"/>
            </a:endParaRPr>
          </a:p>
        </p:txBody>
      </p:sp>
      <p:pic>
        <p:nvPicPr>
          <p:cNvPr id="5" name="Picture 4">
            <a:extLst>
              <a:ext uri="{FF2B5EF4-FFF2-40B4-BE49-F238E27FC236}">
                <a16:creationId xmlns:a16="http://schemas.microsoft.com/office/drawing/2014/main" id="{12288E45-21E1-49B4-A544-FA32D8BF9D4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475" r="6487" b="1"/>
          <a:stretch/>
        </p:blipFill>
        <p:spPr>
          <a:xfrm>
            <a:off x="7523826" y="862763"/>
            <a:ext cx="3788081" cy="5151142"/>
          </a:xfrm>
          <a:prstGeom prst="rect">
            <a:avLst/>
          </a:prstGeom>
        </p:spPr>
      </p:pic>
      <p:sp>
        <p:nvSpPr>
          <p:cNvPr id="2" name="Title 1">
            <a:extLst>
              <a:ext uri="{FF2B5EF4-FFF2-40B4-BE49-F238E27FC236}">
                <a16:creationId xmlns:a16="http://schemas.microsoft.com/office/drawing/2014/main" id="{ACCD1DFD-2CE1-411D-807E-7403F281944B}"/>
              </a:ext>
            </a:extLst>
          </p:cNvPr>
          <p:cNvSpPr>
            <a:spLocks noGrp="1"/>
          </p:cNvSpPr>
          <p:nvPr>
            <p:ph type="title"/>
          </p:nvPr>
        </p:nvSpPr>
        <p:spPr>
          <a:xfrm>
            <a:off x="871220" y="860028"/>
            <a:ext cx="6006192" cy="1324907"/>
          </a:xfrm>
        </p:spPr>
        <p:txBody>
          <a:bodyPr>
            <a:normAutofit/>
          </a:bodyPr>
          <a:lstStyle/>
          <a:p>
            <a:pPr algn="ctr"/>
            <a:r>
              <a:rPr lang="en-US" sz="4800" dirty="0">
                <a:solidFill>
                  <a:schemeClr val="accent1"/>
                </a:solidFill>
                <a:latin typeface="AR CENA" panose="02000000000000000000" pitchFamily="2" charset="0"/>
              </a:rPr>
              <a:t>Antigenic Variation</a:t>
            </a:r>
          </a:p>
        </p:txBody>
      </p:sp>
      <p:sp>
        <p:nvSpPr>
          <p:cNvPr id="3" name="Content Placeholder 2">
            <a:extLst>
              <a:ext uri="{FF2B5EF4-FFF2-40B4-BE49-F238E27FC236}">
                <a16:creationId xmlns:a16="http://schemas.microsoft.com/office/drawing/2014/main" id="{BF0D1D8E-C498-4296-A28C-E9601A9737E1}"/>
              </a:ext>
            </a:extLst>
          </p:cNvPr>
          <p:cNvSpPr>
            <a:spLocks noGrp="1"/>
          </p:cNvSpPr>
          <p:nvPr>
            <p:ph idx="1"/>
          </p:nvPr>
        </p:nvSpPr>
        <p:spPr>
          <a:xfrm>
            <a:off x="871220" y="2248823"/>
            <a:ext cx="6006192" cy="3928139"/>
          </a:xfrm>
        </p:spPr>
        <p:txBody>
          <a:bodyPr>
            <a:normAutofit/>
          </a:bodyPr>
          <a:lstStyle/>
          <a:p>
            <a:r>
              <a:rPr lang="en-US" sz="4800" dirty="0">
                <a:solidFill>
                  <a:schemeClr val="accent1"/>
                </a:solidFill>
                <a:latin typeface="AR CENA" panose="02000000000000000000" pitchFamily="2" charset="0"/>
              </a:rPr>
              <a:t>Antigenic Variation - pathogens alter their surface antigens to escape the host immune defenses.</a:t>
            </a:r>
          </a:p>
        </p:txBody>
      </p:sp>
      <p:sp>
        <p:nvSpPr>
          <p:cNvPr id="4" name="Rectangle 3">
            <a:extLst>
              <a:ext uri="{FF2B5EF4-FFF2-40B4-BE49-F238E27FC236}">
                <a16:creationId xmlns:a16="http://schemas.microsoft.com/office/drawing/2014/main" id="{DE2177A6-90C1-4C77-8C60-E8C044342D82}"/>
              </a:ext>
            </a:extLst>
          </p:cNvPr>
          <p:cNvSpPr/>
          <p:nvPr/>
        </p:nvSpPr>
        <p:spPr>
          <a:xfrm>
            <a:off x="1549000" y="465860"/>
            <a:ext cx="4650632" cy="523220"/>
          </a:xfrm>
          <a:prstGeom prst="rect">
            <a:avLst/>
          </a:prstGeom>
          <a:ln>
            <a:solidFill>
              <a:schemeClr val="tx2"/>
            </a:solidFill>
          </a:ln>
        </p:spPr>
        <p:txBody>
          <a:bodyPr wrap="none">
            <a:spAutoFit/>
          </a:bodyPr>
          <a:lstStyle/>
          <a:p>
            <a:r>
              <a:rPr lang="en-US" sz="2800" dirty="0">
                <a:latin typeface="AR CENA" panose="02000000000000000000" pitchFamily="2" charset="0"/>
              </a:rPr>
              <a:t>Evading the Host Immune Defenses </a:t>
            </a:r>
            <a:endParaRPr lang="en-US" sz="2800" dirty="0"/>
          </a:p>
        </p:txBody>
      </p:sp>
    </p:spTree>
    <p:extLst>
      <p:ext uri="{BB962C8B-B14F-4D97-AF65-F5344CB8AC3E}">
        <p14:creationId xmlns:p14="http://schemas.microsoft.com/office/powerpoint/2010/main" val="31811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25B3922A-E113-48AB-A457-54AC2D48F8F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9744" b="1525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F61F3A-B7B5-491B-8A31-AF33FA2144CD}"/>
              </a:ext>
            </a:extLst>
          </p:cNvPr>
          <p:cNvSpPr>
            <a:spLocks noGrp="1"/>
          </p:cNvSpPr>
          <p:nvPr>
            <p:ph type="ctrTitle"/>
          </p:nvPr>
        </p:nvSpPr>
        <p:spPr>
          <a:xfrm>
            <a:off x="3332134" y="1122362"/>
            <a:ext cx="7335865" cy="2900518"/>
          </a:xfrm>
        </p:spPr>
        <p:txBody>
          <a:bodyPr>
            <a:normAutofit/>
          </a:bodyPr>
          <a:lstStyle/>
          <a:p>
            <a:r>
              <a:rPr lang="en-US" dirty="0">
                <a:solidFill>
                  <a:srgbClr val="FFFFFF"/>
                </a:solidFill>
              </a:rPr>
              <a:t>HOST DEFENSES</a:t>
            </a:r>
          </a:p>
        </p:txBody>
      </p:sp>
      <p:sp>
        <p:nvSpPr>
          <p:cNvPr id="3" name="Subtitle 2">
            <a:extLst>
              <a:ext uri="{FF2B5EF4-FFF2-40B4-BE49-F238E27FC236}">
                <a16:creationId xmlns:a16="http://schemas.microsoft.com/office/drawing/2014/main" id="{2FBDA2A4-32A5-4B1F-9D92-92C9B6E40C34}"/>
              </a:ext>
            </a:extLst>
          </p:cNvPr>
          <p:cNvSpPr>
            <a:spLocks noGrp="1"/>
          </p:cNvSpPr>
          <p:nvPr>
            <p:ph type="subTitle" idx="1"/>
          </p:nvPr>
        </p:nvSpPr>
        <p:spPr>
          <a:xfrm>
            <a:off x="3332134" y="4159404"/>
            <a:ext cx="7335866" cy="1098395"/>
          </a:xfrm>
        </p:spPr>
        <p:txBody>
          <a:bodyPr>
            <a:normAutofit/>
          </a:bodyPr>
          <a:lstStyle/>
          <a:p>
            <a:r>
              <a:rPr lang="en-US" dirty="0">
                <a:solidFill>
                  <a:srgbClr val="FFFFFF"/>
                </a:solidFill>
              </a:rPr>
              <a:t>By Scientist Cindy</a:t>
            </a:r>
          </a:p>
        </p:txBody>
      </p:sp>
      <p:pic>
        <p:nvPicPr>
          <p:cNvPr id="6" name="Picture 5">
            <a:extLst>
              <a:ext uri="{FF2B5EF4-FFF2-40B4-BE49-F238E27FC236}">
                <a16:creationId xmlns:a16="http://schemas.microsoft.com/office/drawing/2014/main" id="{386B341F-2D09-4219-A5F4-B367E64D49F3}"/>
              </a:ext>
            </a:extLst>
          </p:cNvPr>
          <p:cNvPicPr>
            <a:picLocks noChangeAspect="1"/>
          </p:cNvPicPr>
          <p:nvPr/>
        </p:nvPicPr>
        <p:blipFill rotWithShape="1">
          <a:blip r:embed="rId3">
            <a:extLst>
              <a:ext uri="{28A0092B-C50C-407E-A947-70E740481C1C}">
                <a14:useLocalDpi xmlns:a14="http://schemas.microsoft.com/office/drawing/2010/main" val="0"/>
              </a:ext>
            </a:extLst>
          </a:blip>
          <a:srcRect b="3550"/>
          <a:stretch/>
        </p:blipFill>
        <p:spPr>
          <a:xfrm>
            <a:off x="254434" y="921105"/>
            <a:ext cx="3077701" cy="5936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7701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animal, invertebrate, arthropod&#10;&#10;Description generated with very high confidence">
            <a:extLst>
              <a:ext uri="{FF2B5EF4-FFF2-40B4-BE49-F238E27FC236}">
                <a16:creationId xmlns:a16="http://schemas.microsoft.com/office/drawing/2014/main" id="{21CD3C03-3824-4C0D-BAD6-CC70679F662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7004" b="1"/>
          <a:stretch/>
        </p:blipFill>
        <p:spPr>
          <a:xfrm>
            <a:off x="3680355" y="0"/>
            <a:ext cx="8503687" cy="6858000"/>
          </a:xfrm>
          <a:prstGeom prst="rect">
            <a:avLst/>
          </a:prstGeom>
          <a:effectLst/>
        </p:spPr>
      </p:pic>
      <p:sp>
        <p:nvSpPr>
          <p:cNvPr id="2" name="Title 1">
            <a:extLst>
              <a:ext uri="{FF2B5EF4-FFF2-40B4-BE49-F238E27FC236}">
                <a16:creationId xmlns:a16="http://schemas.microsoft.com/office/drawing/2014/main" id="{B098CC93-477D-4173-A710-C25C68598DAC}"/>
              </a:ext>
            </a:extLst>
          </p:cNvPr>
          <p:cNvSpPr>
            <a:spLocks noGrp="1"/>
          </p:cNvSpPr>
          <p:nvPr>
            <p:ph type="title"/>
          </p:nvPr>
        </p:nvSpPr>
        <p:spPr>
          <a:xfrm>
            <a:off x="13316" y="13695"/>
            <a:ext cx="3667039" cy="1676603"/>
          </a:xfrm>
        </p:spPr>
        <p:txBody>
          <a:bodyPr>
            <a:normAutofit/>
          </a:bodyPr>
          <a:lstStyle/>
          <a:p>
            <a:r>
              <a:rPr lang="en-US" sz="2800" b="1" dirty="0">
                <a:latin typeface="AR CENA" panose="02000000000000000000" pitchFamily="2" charset="0"/>
              </a:rPr>
              <a:t>Host defenses are composed of two complementary systems</a:t>
            </a:r>
          </a:p>
        </p:txBody>
      </p:sp>
      <p:sp>
        <p:nvSpPr>
          <p:cNvPr id="3" name="Content Placeholder 2">
            <a:extLst>
              <a:ext uri="{FF2B5EF4-FFF2-40B4-BE49-F238E27FC236}">
                <a16:creationId xmlns:a16="http://schemas.microsoft.com/office/drawing/2014/main" id="{8200C693-DD35-4A2F-B0F4-FC468860BCDE}"/>
              </a:ext>
            </a:extLst>
          </p:cNvPr>
          <p:cNvSpPr>
            <a:spLocks noGrp="1"/>
          </p:cNvSpPr>
          <p:nvPr>
            <p:ph idx="1"/>
          </p:nvPr>
        </p:nvSpPr>
        <p:spPr>
          <a:xfrm>
            <a:off x="0" y="2430049"/>
            <a:ext cx="3667039" cy="4258849"/>
          </a:xfrm>
        </p:spPr>
        <p:txBody>
          <a:bodyPr>
            <a:noAutofit/>
          </a:bodyPr>
          <a:lstStyle/>
          <a:p>
            <a:pPr marL="514350" lvl="0" indent="-457200" eaLnBrk="0" fontAlgn="base" hangingPunct="0">
              <a:spcBef>
                <a:spcPct val="0"/>
              </a:spcBef>
              <a:spcAft>
                <a:spcPts val="600"/>
              </a:spcAft>
              <a:buAutoNum type="arabicPeriod"/>
            </a:pPr>
            <a:r>
              <a:rPr lang="en-US" sz="2400" b="1" dirty="0"/>
              <a:t>Innate (nonspecific)</a:t>
            </a:r>
            <a:r>
              <a:rPr lang="en-US" sz="2400" dirty="0"/>
              <a:t> defenses</a:t>
            </a:r>
          </a:p>
          <a:p>
            <a:pPr marL="971550" lvl="1" indent="-457200" eaLnBrk="0" fontAlgn="base" hangingPunct="0">
              <a:spcBef>
                <a:spcPct val="0"/>
              </a:spcBef>
              <a:spcAft>
                <a:spcPts val="600"/>
              </a:spcAft>
            </a:pPr>
            <a:r>
              <a:rPr lang="en-US" sz="2000" dirty="0"/>
              <a:t>protects against microorganisms in general</a:t>
            </a:r>
          </a:p>
          <a:p>
            <a:pPr marL="571500" indent="-514350" eaLnBrk="0" fontAlgn="base" hangingPunct="0">
              <a:spcBef>
                <a:spcPct val="0"/>
              </a:spcBef>
              <a:spcAft>
                <a:spcPts val="600"/>
              </a:spcAft>
              <a:buFont typeface="+mj-lt"/>
              <a:buAutoNum type="arabicPeriod"/>
            </a:pPr>
            <a:r>
              <a:rPr lang="en-US" sz="2400" b="1" dirty="0"/>
              <a:t>Acquired (specific)</a:t>
            </a:r>
            <a:r>
              <a:rPr lang="en-US" sz="2400" dirty="0"/>
              <a:t> immunity</a:t>
            </a:r>
          </a:p>
          <a:p>
            <a:pPr marL="1028700" lvl="1" indent="-514350" eaLnBrk="0" fontAlgn="base" hangingPunct="0">
              <a:spcBef>
                <a:spcPct val="0"/>
              </a:spcBef>
              <a:spcAft>
                <a:spcPts val="600"/>
              </a:spcAft>
            </a:pPr>
            <a:r>
              <a:rPr lang="en-US" sz="1800" dirty="0"/>
              <a:t>protects against a particular microorganism</a:t>
            </a:r>
            <a:endParaRPr lang="en-US" sz="2000" b="1" dirty="0"/>
          </a:p>
        </p:txBody>
      </p:sp>
    </p:spTree>
    <p:extLst>
      <p:ext uri="{BB962C8B-B14F-4D97-AF65-F5344CB8AC3E}">
        <p14:creationId xmlns:p14="http://schemas.microsoft.com/office/powerpoint/2010/main" val="31785411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iterate type="wd">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iterate type="wd">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iterate type="wd">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762217"/>
          </a:xfrm>
        </p:spPr>
        <p:txBody>
          <a:bodyPr>
            <a:normAutofit/>
          </a:bodyPr>
          <a:lstStyle/>
          <a:p>
            <a:r>
              <a:rPr lang="en-US" dirty="0"/>
              <a:t>Innate (nonspecific) defenses</a:t>
            </a:r>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4919135" cy="4351338"/>
          </a:xfrm>
        </p:spPr>
        <p:txBody>
          <a:bodyPr>
            <a:normAutofit fontScale="92500" lnSpcReduction="10000"/>
          </a:bodyPr>
          <a:lstStyle/>
          <a:p>
            <a:pPr marL="57150" indent="0" eaLnBrk="0" fontAlgn="base" hangingPunct="0">
              <a:spcBef>
                <a:spcPct val="0"/>
              </a:spcBef>
              <a:spcAft>
                <a:spcPts val="600"/>
              </a:spcAft>
              <a:buNone/>
            </a:pPr>
            <a:r>
              <a:rPr lang="en-US" sz="2400" dirty="0"/>
              <a:t>Innate (nonspecific) defenses can be classified into three major categories: </a:t>
            </a:r>
          </a:p>
          <a:p>
            <a:pPr marL="571500" indent="-514350" eaLnBrk="0" fontAlgn="base" hangingPunct="0">
              <a:spcBef>
                <a:spcPct val="0"/>
              </a:spcBef>
              <a:spcAft>
                <a:spcPts val="600"/>
              </a:spcAft>
              <a:buFont typeface="+mj-lt"/>
              <a:buAutoNum type="arabicPeriod"/>
            </a:pPr>
            <a:r>
              <a:rPr lang="en-US" sz="2400" dirty="0"/>
              <a:t>Physical Barriers, </a:t>
            </a:r>
          </a:p>
          <a:p>
            <a:pPr marL="1028700" lvl="1" indent="-514350" eaLnBrk="0" fontAlgn="base" hangingPunct="0">
              <a:spcBef>
                <a:spcPct val="0"/>
              </a:spcBef>
              <a:spcAft>
                <a:spcPts val="600"/>
              </a:spcAft>
            </a:pPr>
            <a:r>
              <a:rPr lang="en-US" sz="2000" dirty="0"/>
              <a:t>Skin </a:t>
            </a:r>
          </a:p>
          <a:p>
            <a:pPr marL="1028700" lvl="1" indent="-514350" eaLnBrk="0" fontAlgn="base" hangingPunct="0">
              <a:spcBef>
                <a:spcPct val="0"/>
              </a:spcBef>
              <a:spcAft>
                <a:spcPts val="600"/>
              </a:spcAft>
            </a:pPr>
            <a:r>
              <a:rPr lang="en-US" sz="2000" dirty="0"/>
              <a:t>Mucous Membranes</a:t>
            </a:r>
          </a:p>
          <a:p>
            <a:pPr marL="571500" indent="-514350" eaLnBrk="0" fontAlgn="base" hangingPunct="0">
              <a:spcBef>
                <a:spcPct val="0"/>
              </a:spcBef>
              <a:spcAft>
                <a:spcPts val="600"/>
              </a:spcAft>
              <a:buFont typeface="+mj-lt"/>
              <a:buAutoNum type="arabicPeriod"/>
            </a:pPr>
            <a:r>
              <a:rPr lang="en-US" sz="2400" dirty="0"/>
              <a:t>Phagocytic Cells</a:t>
            </a:r>
          </a:p>
          <a:p>
            <a:pPr marL="1028700" lvl="1" indent="-514350" eaLnBrk="0" fontAlgn="base" hangingPunct="0">
              <a:spcBef>
                <a:spcPct val="0"/>
              </a:spcBef>
              <a:spcAft>
                <a:spcPts val="600"/>
              </a:spcAft>
              <a:buFont typeface="+mj-lt"/>
              <a:buAutoNum type="arabicPeriod"/>
            </a:pPr>
            <a:r>
              <a:rPr lang="en-US" sz="2000" dirty="0"/>
              <a:t>Neutrophils</a:t>
            </a:r>
          </a:p>
          <a:p>
            <a:pPr marL="1028700" lvl="1" indent="-514350" eaLnBrk="0" fontAlgn="base" hangingPunct="0">
              <a:spcBef>
                <a:spcPct val="0"/>
              </a:spcBef>
              <a:spcAft>
                <a:spcPts val="600"/>
              </a:spcAft>
              <a:buFont typeface="+mj-lt"/>
              <a:buAutoNum type="arabicPeriod"/>
            </a:pPr>
            <a:r>
              <a:rPr lang="en-US" sz="2000" dirty="0"/>
              <a:t>Macrophages</a:t>
            </a:r>
          </a:p>
          <a:p>
            <a:pPr marL="1028700" lvl="1" indent="-514350" eaLnBrk="0" fontAlgn="base" hangingPunct="0">
              <a:spcBef>
                <a:spcPct val="0"/>
              </a:spcBef>
              <a:spcAft>
                <a:spcPts val="600"/>
              </a:spcAft>
              <a:buFont typeface="+mj-lt"/>
              <a:buAutoNum type="arabicPeriod"/>
            </a:pPr>
            <a:r>
              <a:rPr lang="en-US" sz="2000" dirty="0"/>
              <a:t>Natural Killer Cells</a:t>
            </a:r>
          </a:p>
          <a:p>
            <a:pPr marL="571500" indent="-514350" eaLnBrk="0" fontAlgn="base" hangingPunct="0">
              <a:spcBef>
                <a:spcPct val="0"/>
              </a:spcBef>
              <a:spcAft>
                <a:spcPts val="600"/>
              </a:spcAft>
              <a:buFont typeface="+mj-lt"/>
              <a:buAutoNum type="arabicPeriod"/>
            </a:pPr>
            <a:r>
              <a:rPr lang="en-US" sz="2400" dirty="0"/>
              <a:t>Proteins</a:t>
            </a:r>
          </a:p>
          <a:p>
            <a:pPr marL="1028700" lvl="1" indent="-514350" eaLnBrk="0" fontAlgn="base" hangingPunct="0">
              <a:spcBef>
                <a:spcPct val="0"/>
              </a:spcBef>
              <a:spcAft>
                <a:spcPts val="600"/>
              </a:spcAft>
              <a:buFont typeface="+mj-lt"/>
              <a:buAutoNum type="arabicPeriod"/>
            </a:pPr>
            <a:r>
              <a:rPr lang="en-US" sz="2000" dirty="0"/>
              <a:t>Complement</a:t>
            </a:r>
          </a:p>
          <a:p>
            <a:pPr marL="1028700" lvl="1" indent="-514350" eaLnBrk="0" fontAlgn="base" hangingPunct="0">
              <a:spcBef>
                <a:spcPct val="0"/>
              </a:spcBef>
              <a:spcAft>
                <a:spcPts val="600"/>
              </a:spcAft>
              <a:buFont typeface="+mj-lt"/>
              <a:buAutoNum type="arabicPeriod"/>
            </a:pPr>
            <a:r>
              <a:rPr lang="en-US" sz="2000" dirty="0"/>
              <a:t>Lysozyme</a:t>
            </a:r>
          </a:p>
          <a:p>
            <a:pPr marL="1028700" lvl="1" indent="-514350" eaLnBrk="0" fontAlgn="base" hangingPunct="0">
              <a:spcBef>
                <a:spcPct val="0"/>
              </a:spcBef>
              <a:spcAft>
                <a:spcPts val="600"/>
              </a:spcAft>
              <a:buFont typeface="+mj-lt"/>
              <a:buAutoNum type="arabicPeriod"/>
            </a:pPr>
            <a:r>
              <a:rPr lang="en-US" sz="2000" dirty="0"/>
              <a:t>Interferon</a:t>
            </a:r>
            <a:endParaRPr lang="en-US" dirty="0"/>
          </a:p>
          <a:p>
            <a:pPr marL="0" indent="0">
              <a:buNone/>
            </a:pPr>
            <a:endParaRPr lang="en-US" dirty="0"/>
          </a:p>
          <a:p>
            <a:pPr marL="971550" lvl="1" indent="-514350">
              <a:buFont typeface="+mj-lt"/>
              <a:buAutoNum type="alphaLcPeriod"/>
            </a:pPr>
            <a:endParaRPr lang="en-US" dirty="0"/>
          </a:p>
          <a:p>
            <a:pPr marL="971550" lvl="1" indent="-514350">
              <a:buFont typeface="+mj-lt"/>
              <a:buAutoNum type="alphaLcPeriod"/>
            </a:pPr>
            <a:endParaRPr lang="en-US" dirty="0"/>
          </a:p>
          <a:p>
            <a:endParaRPr lang="en-US" dirty="0"/>
          </a:p>
        </p:txBody>
      </p:sp>
      <p:pic>
        <p:nvPicPr>
          <p:cNvPr id="16" name="Picture 15" descr="A close up of a statue&#10;&#10;Description generated with high confidence">
            <a:extLst>
              <a:ext uri="{FF2B5EF4-FFF2-40B4-BE49-F238E27FC236}">
                <a16:creationId xmlns:a16="http://schemas.microsoft.com/office/drawing/2014/main" id="{A524CF82-C617-4EAC-9CC8-CB8FA99BC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981" y="997527"/>
            <a:ext cx="6527300" cy="5714134"/>
          </a:xfrm>
          <a:prstGeom prst="rect">
            <a:avLst/>
          </a:prstGeom>
        </p:spPr>
      </p:pic>
    </p:spTree>
    <p:extLst>
      <p:ext uri="{BB962C8B-B14F-4D97-AF65-F5344CB8AC3E}">
        <p14:creationId xmlns:p14="http://schemas.microsoft.com/office/powerpoint/2010/main" val="310964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7D4867-5BA7-4462-B2F6-A23F4A622A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Content Placeholder 4">
            <a:extLst>
              <a:ext uri="{FF2B5EF4-FFF2-40B4-BE49-F238E27FC236}">
                <a16:creationId xmlns:a16="http://schemas.microsoft.com/office/drawing/2014/main" id="{EAFBC11E-BC53-4292-A8C3-C1DF1AD5B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41" y="2993569"/>
            <a:ext cx="9899346" cy="3737003"/>
          </a:xfrm>
          <a:prstGeom prst="rect">
            <a:avLst/>
          </a:prstGeom>
        </p:spPr>
      </p:pic>
      <p:sp>
        <p:nvSpPr>
          <p:cNvPr id="2" name="Title 1">
            <a:extLst>
              <a:ext uri="{FF2B5EF4-FFF2-40B4-BE49-F238E27FC236}">
                <a16:creationId xmlns:a16="http://schemas.microsoft.com/office/drawing/2014/main" id="{D2E2FCAF-314F-484B-BAFE-C73D931F8FD9}"/>
              </a:ext>
            </a:extLst>
          </p:cNvPr>
          <p:cNvSpPr>
            <a:spLocks noGrp="1"/>
          </p:cNvSpPr>
          <p:nvPr>
            <p:ph type="title"/>
          </p:nvPr>
        </p:nvSpPr>
        <p:spPr>
          <a:xfrm>
            <a:off x="643467" y="643467"/>
            <a:ext cx="3363974" cy="1597315"/>
          </a:xfrm>
          <a:no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ormAutofit/>
          </a:bodyPr>
          <a:lstStyle/>
          <a:p>
            <a:pPr algn="ctr"/>
            <a:r>
              <a:rPr lang="en-US" sz="2800" b="1">
                <a:solidFill>
                  <a:schemeClr val="bg1"/>
                </a:solidFill>
                <a:effectLst>
                  <a:outerShdw blurRad="38100" dist="38100" dir="2700000" algn="tl">
                    <a:srgbClr val="000000">
                      <a:alpha val="43137"/>
                    </a:srgbClr>
                  </a:outerShdw>
                </a:effectLst>
              </a:rPr>
              <a:t>THE SKIN</a:t>
            </a:r>
          </a:p>
        </p:txBody>
      </p:sp>
      <p:sp>
        <p:nvSpPr>
          <p:cNvPr id="3" name="Content Placeholder 2">
            <a:extLst>
              <a:ext uri="{FF2B5EF4-FFF2-40B4-BE49-F238E27FC236}">
                <a16:creationId xmlns:a16="http://schemas.microsoft.com/office/drawing/2014/main" id="{50782636-155E-4E38-925E-2D938F0D49E0}"/>
              </a:ext>
            </a:extLst>
          </p:cNvPr>
          <p:cNvSpPr>
            <a:spLocks noGrp="1"/>
          </p:cNvSpPr>
          <p:nvPr>
            <p:ph idx="1"/>
          </p:nvPr>
        </p:nvSpPr>
        <p:spPr>
          <a:xfrm>
            <a:off x="4872625" y="643467"/>
            <a:ext cx="6839210" cy="1961947"/>
          </a:xfrm>
          <a:solidFill>
            <a:schemeClr val="tx1">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a:normAutofit/>
          </a:bodyPr>
          <a:lstStyle/>
          <a:p>
            <a:r>
              <a:rPr lang="en-US" sz="2000" dirty="0">
                <a:solidFill>
                  <a:schemeClr val="bg1"/>
                </a:solidFill>
              </a:rPr>
              <a:t>Skin provides a physical barrier as a </a:t>
            </a:r>
            <a:r>
              <a:rPr lang="en-US" sz="2000" b="1" dirty="0">
                <a:solidFill>
                  <a:schemeClr val="bg1"/>
                </a:solidFill>
                <a:effectLst>
                  <a:outerShdw blurRad="38100" dist="38100" dir="2700000" algn="tl">
                    <a:srgbClr val="000000">
                      <a:alpha val="43137"/>
                    </a:srgbClr>
                  </a:outerShdw>
                </a:effectLst>
              </a:rPr>
              <a:t>first line of defense </a:t>
            </a:r>
            <a:r>
              <a:rPr lang="en-US" sz="2000" dirty="0">
                <a:solidFill>
                  <a:schemeClr val="bg1"/>
                </a:solidFill>
              </a:rPr>
              <a:t>against infection.</a:t>
            </a:r>
          </a:p>
          <a:p>
            <a:pPr lvl="1"/>
            <a:r>
              <a:rPr lang="en-US" sz="2000" b="1" dirty="0">
                <a:solidFill>
                  <a:schemeClr val="bg1"/>
                </a:solidFill>
              </a:rPr>
              <a:t>bacteria and viruses cannot penetrate the tightly knit cells of the skin due to the existence of tight junctions, desmosomes and gap junctions. </a:t>
            </a:r>
          </a:p>
        </p:txBody>
      </p:sp>
      <p:sp>
        <p:nvSpPr>
          <p:cNvPr id="9" name="Rectangle 8">
            <a:extLst>
              <a:ext uri="{FF2B5EF4-FFF2-40B4-BE49-F238E27FC236}">
                <a16:creationId xmlns:a16="http://schemas.microsoft.com/office/drawing/2014/main" id="{3A7933BC-96FB-4CB7-95E7-8CC0A560E2E2}"/>
              </a:ext>
            </a:extLst>
          </p:cNvPr>
          <p:cNvSpPr/>
          <p:nvPr/>
        </p:nvSpPr>
        <p:spPr>
          <a:xfrm>
            <a:off x="387079" y="180459"/>
            <a:ext cx="4721549" cy="369332"/>
          </a:xfrm>
          <a:prstGeom prst="rect">
            <a:avLst/>
          </a:prstGeom>
          <a:ln>
            <a:solidFill>
              <a:schemeClr val="tx1"/>
            </a:solidFill>
          </a:ln>
        </p:spPr>
        <p:txBody>
          <a:bodyPr wrap="none">
            <a:spAutoFit/>
          </a:bodyPr>
          <a:lstStyle/>
          <a:p>
            <a:r>
              <a:rPr lang="en-US" b="1" dirty="0">
                <a:solidFill>
                  <a:schemeClr val="bg1"/>
                </a:solidFill>
              </a:rPr>
              <a:t>Innate (non-specific) defenses: Physical Barriers</a:t>
            </a:r>
          </a:p>
        </p:txBody>
      </p:sp>
    </p:spTree>
    <p:extLst>
      <p:ext uri="{BB962C8B-B14F-4D97-AF65-F5344CB8AC3E}">
        <p14:creationId xmlns:p14="http://schemas.microsoft.com/office/powerpoint/2010/main" val="25685730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7E08E-748A-41CF-A905-5386BD7EBA09}"/>
              </a:ext>
            </a:extLst>
          </p:cNvPr>
          <p:cNvPicPr>
            <a:picLocks noChangeAspect="1"/>
          </p:cNvPicPr>
          <p:nvPr/>
        </p:nvPicPr>
        <p:blipFill rotWithShape="1">
          <a:blip r:embed="rId2">
            <a:extLst>
              <a:ext uri="{28A0092B-C50C-407E-A947-70E740481C1C}">
                <a14:useLocalDpi xmlns:a14="http://schemas.microsoft.com/office/drawing/2010/main" val="0"/>
              </a:ext>
            </a:extLst>
          </a:blip>
          <a:srcRect t="19226" b="5774"/>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9" name="Straight Connector 18">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782636-155E-4E38-925E-2D938F0D49E0}"/>
              </a:ext>
            </a:extLst>
          </p:cNvPr>
          <p:cNvSpPr>
            <a:spLocks noGrp="1"/>
          </p:cNvSpPr>
          <p:nvPr>
            <p:ph idx="1"/>
          </p:nvPr>
        </p:nvSpPr>
        <p:spPr>
          <a:xfrm>
            <a:off x="129310" y="549791"/>
            <a:ext cx="5209308" cy="6308199"/>
          </a:xfrm>
          <a:solidFill>
            <a:schemeClr val="bg1"/>
          </a:solidFill>
        </p:spPr>
        <p:txBody>
          <a:bodyPr anchor="ctr">
            <a:normAutofit/>
          </a:bodyPr>
          <a:lstStyle/>
          <a:p>
            <a:pPr marL="457200" lvl="1" indent="0">
              <a:buNone/>
            </a:pPr>
            <a:r>
              <a:rPr lang="en-US" sz="2800" b="1" dirty="0">
                <a:solidFill>
                  <a:schemeClr val="accent1"/>
                </a:solidFill>
              </a:rPr>
              <a:t>Mucous membranes:</a:t>
            </a:r>
          </a:p>
          <a:p>
            <a:pPr lvl="1"/>
            <a:r>
              <a:rPr lang="en-US" sz="2800" dirty="0">
                <a:solidFill>
                  <a:schemeClr val="accent1"/>
                </a:solidFill>
              </a:rPr>
              <a:t>Linings of the Respiratory System</a:t>
            </a:r>
          </a:p>
          <a:p>
            <a:pPr lvl="1"/>
            <a:r>
              <a:rPr lang="en-US" sz="2800" dirty="0">
                <a:solidFill>
                  <a:schemeClr val="accent1"/>
                </a:solidFill>
              </a:rPr>
              <a:t>Linings of the Digestive System</a:t>
            </a:r>
          </a:p>
          <a:p>
            <a:pPr lvl="1"/>
            <a:r>
              <a:rPr lang="en-US" sz="2800" dirty="0">
                <a:solidFill>
                  <a:schemeClr val="accent1"/>
                </a:solidFill>
              </a:rPr>
              <a:t>Urogenital Tracts </a:t>
            </a:r>
          </a:p>
          <a:p>
            <a:pPr marL="0" indent="0">
              <a:buNone/>
            </a:pPr>
            <a:endParaRPr lang="en-US" dirty="0">
              <a:ln w="0"/>
              <a:solidFill>
                <a:schemeClr val="accent1"/>
              </a:solidFill>
              <a:effectLst>
                <a:outerShdw blurRad="38100" dist="25400" dir="5400000" algn="ctr" rotWithShape="0">
                  <a:srgbClr val="6E747A">
                    <a:alpha val="43000"/>
                  </a:srgbClr>
                </a:outerShdw>
              </a:effectLst>
            </a:endParaRPr>
          </a:p>
          <a:p>
            <a:pPr marL="457200" lvl="1" indent="0">
              <a:buNone/>
            </a:pPr>
            <a:r>
              <a:rPr lang="en-US" sz="2800" b="1" dirty="0">
                <a:ln w="0"/>
                <a:solidFill>
                  <a:schemeClr val="accent1"/>
                </a:solidFill>
                <a:effectLst>
                  <a:outerShdw blurRad="38100" dist="25400" dir="5400000" algn="ctr" rotWithShape="0">
                    <a:srgbClr val="6E747A">
                      <a:alpha val="43000"/>
                    </a:srgbClr>
                  </a:outerShdw>
                </a:effectLst>
              </a:rPr>
              <a:t>Mucus functions to…</a:t>
            </a:r>
          </a:p>
          <a:p>
            <a:pPr marL="914400" lvl="1" indent="-457200"/>
            <a:r>
              <a:rPr lang="en-US" sz="2800" dirty="0">
                <a:ln w="0"/>
                <a:solidFill>
                  <a:schemeClr val="accent1"/>
                </a:solidFill>
                <a:effectLst>
                  <a:outerShdw blurRad="38100" dist="25400" dir="5400000" algn="ctr" rotWithShape="0">
                    <a:srgbClr val="6E747A">
                      <a:alpha val="43000"/>
                    </a:srgbClr>
                  </a:outerShdw>
                </a:effectLst>
              </a:rPr>
              <a:t>Cover And Protect Cells </a:t>
            </a:r>
          </a:p>
          <a:p>
            <a:pPr marL="914400" lvl="1" indent="-457200"/>
            <a:r>
              <a:rPr lang="en-US" sz="2800" dirty="0">
                <a:ln w="0"/>
                <a:solidFill>
                  <a:schemeClr val="accent1"/>
                </a:solidFill>
                <a:effectLst>
                  <a:outerShdw blurRad="38100" dist="25400" dir="5400000" algn="ctr" rotWithShape="0">
                    <a:srgbClr val="6E747A">
                      <a:alpha val="43000"/>
                    </a:srgbClr>
                  </a:outerShdw>
                </a:effectLst>
              </a:rPr>
              <a:t>Combat Pathogens With Antimicrobial Peptides</a:t>
            </a:r>
          </a:p>
          <a:p>
            <a:pPr marL="914400" lvl="1" indent="-457200"/>
            <a:r>
              <a:rPr lang="en-US" sz="2800" dirty="0">
                <a:ln w="0"/>
                <a:solidFill>
                  <a:schemeClr val="accent1"/>
                </a:solidFill>
                <a:effectLst>
                  <a:outerShdw blurRad="38100" dist="25400" dir="5400000" algn="ctr" rotWithShape="0">
                    <a:srgbClr val="6E747A">
                      <a:alpha val="43000"/>
                    </a:srgbClr>
                  </a:outerShdw>
                </a:effectLst>
              </a:rPr>
              <a:t>Trap Pathogens</a:t>
            </a:r>
          </a:p>
          <a:p>
            <a:pPr marL="914400" lvl="1" indent="-457200"/>
            <a:endParaRPr lang="en-US" dirty="0">
              <a:ln w="0"/>
              <a:solidFill>
                <a:schemeClr val="accent1"/>
              </a:solidFill>
              <a:effectLst>
                <a:outerShdw blurRad="38100" dist="25400" dir="5400000" algn="ctr" rotWithShape="0">
                  <a:srgbClr val="6E747A">
                    <a:alpha val="43000"/>
                  </a:srgbClr>
                </a:outerShdw>
              </a:effectLst>
            </a:endParaRPr>
          </a:p>
          <a:p>
            <a:pPr marL="457200" lvl="1" indent="0">
              <a:buNone/>
            </a:pPr>
            <a:endParaRPr lang="en-US" dirty="0">
              <a:ln w="0"/>
              <a:solidFill>
                <a:schemeClr val="accent1"/>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a16="http://schemas.microsoft.com/office/drawing/2014/main" id="{5B979BD8-ED69-43CB-A6C8-4783C7F30E5C}"/>
              </a:ext>
            </a:extLst>
          </p:cNvPr>
          <p:cNvSpPr/>
          <p:nvPr/>
        </p:nvSpPr>
        <p:spPr>
          <a:xfrm>
            <a:off x="373189" y="314427"/>
            <a:ext cx="4721549" cy="369332"/>
          </a:xfrm>
          <a:prstGeom prst="rect">
            <a:avLst/>
          </a:prstGeom>
          <a:solidFill>
            <a:schemeClr val="bg1"/>
          </a:solidFill>
          <a:ln>
            <a:solidFill>
              <a:schemeClr val="tx1"/>
            </a:solidFill>
          </a:ln>
        </p:spPr>
        <p:txBody>
          <a:bodyPr wrap="none">
            <a:spAutoFit/>
          </a:bodyPr>
          <a:lstStyle/>
          <a:p>
            <a:r>
              <a:rPr lang="en-US" b="1" dirty="0"/>
              <a:t>Innate (non-specific) defenses: Physical Barriers</a:t>
            </a:r>
          </a:p>
        </p:txBody>
      </p:sp>
    </p:spTree>
    <p:extLst>
      <p:ext uri="{BB962C8B-B14F-4D97-AF65-F5344CB8AC3E}">
        <p14:creationId xmlns:p14="http://schemas.microsoft.com/office/powerpoint/2010/main" val="319190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a:extLst>
              <a:ext uri="{FF2B5EF4-FFF2-40B4-BE49-F238E27FC236}">
                <a16:creationId xmlns:a16="http://schemas.microsoft.com/office/drawing/2014/main" id="{166A1AFC-8614-4251-BCFA-29C51CD104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885"/>
          <a:stretch/>
        </p:blipFill>
        <p:spPr bwMode="auto">
          <a:xfrm>
            <a:off x="10338" y="2960488"/>
            <a:ext cx="11857220" cy="37953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ADB942-714A-4F00-BC07-24C585129FBF}"/>
              </a:ext>
            </a:extLst>
          </p:cNvPr>
          <p:cNvSpPr>
            <a:spLocks noGrp="1"/>
          </p:cNvSpPr>
          <p:nvPr>
            <p:ph type="title"/>
          </p:nvPr>
        </p:nvSpPr>
        <p:spPr>
          <a:xfrm>
            <a:off x="0" y="102177"/>
            <a:ext cx="11353800" cy="396875"/>
          </a:xfrm>
        </p:spPr>
        <p:txBody>
          <a:bodyPr>
            <a:normAutofit fontScale="90000"/>
          </a:bodyPr>
          <a:lstStyle/>
          <a:p>
            <a:r>
              <a:rPr lang="en-US" dirty="0"/>
              <a:t>   THE COMPLEMENT SYSTEM </a:t>
            </a:r>
          </a:p>
        </p:txBody>
      </p:sp>
      <p:sp>
        <p:nvSpPr>
          <p:cNvPr id="3" name="Content Placeholder 2">
            <a:extLst>
              <a:ext uri="{FF2B5EF4-FFF2-40B4-BE49-F238E27FC236}">
                <a16:creationId xmlns:a16="http://schemas.microsoft.com/office/drawing/2014/main" id="{6AC5E3A6-D457-4039-A102-15F9A7A769E5}"/>
              </a:ext>
            </a:extLst>
          </p:cNvPr>
          <p:cNvSpPr>
            <a:spLocks noGrp="1"/>
          </p:cNvSpPr>
          <p:nvPr>
            <p:ph idx="1"/>
          </p:nvPr>
        </p:nvSpPr>
        <p:spPr>
          <a:xfrm>
            <a:off x="193098" y="1231699"/>
            <a:ext cx="11805803" cy="3795335"/>
          </a:xfrm>
        </p:spPr>
        <p:txBody>
          <a:bodyPr>
            <a:normAutofit/>
          </a:bodyPr>
          <a:lstStyle/>
          <a:p>
            <a:r>
              <a:rPr lang="en-US" dirty="0"/>
              <a:t>   </a:t>
            </a:r>
            <a:r>
              <a:rPr lang="en-US" b="1" i="1" dirty="0"/>
              <a:t>The complement system </a:t>
            </a:r>
            <a:r>
              <a:rPr lang="en-US" dirty="0"/>
              <a:t>refers to a large group of proteins that work to destroy pathogens that pokes holes in a pathogen's membrane, leading to lysis and cell death. </a:t>
            </a:r>
          </a:p>
          <a:p>
            <a:endParaRPr lang="en-US" dirty="0"/>
          </a:p>
        </p:txBody>
      </p:sp>
      <p:sp>
        <p:nvSpPr>
          <p:cNvPr id="6" name="Rectangle 5">
            <a:extLst>
              <a:ext uri="{FF2B5EF4-FFF2-40B4-BE49-F238E27FC236}">
                <a16:creationId xmlns:a16="http://schemas.microsoft.com/office/drawing/2014/main" id="{D790475C-69A3-49F0-9C76-E45D620864DD}"/>
              </a:ext>
            </a:extLst>
          </p:cNvPr>
          <p:cNvSpPr/>
          <p:nvPr/>
        </p:nvSpPr>
        <p:spPr>
          <a:xfrm>
            <a:off x="7920900" y="182639"/>
            <a:ext cx="3946658" cy="369332"/>
          </a:xfrm>
          <a:prstGeom prst="rect">
            <a:avLst/>
          </a:prstGeom>
          <a:ln>
            <a:solidFill>
              <a:schemeClr val="tx1"/>
            </a:solidFill>
          </a:ln>
        </p:spPr>
        <p:txBody>
          <a:bodyPr wrap="none">
            <a:spAutoFit/>
          </a:bodyPr>
          <a:lstStyle/>
          <a:p>
            <a:r>
              <a:rPr lang="en-US" b="1" dirty="0"/>
              <a:t>Innate (non-specific) defenses: Proteins</a:t>
            </a:r>
          </a:p>
        </p:txBody>
      </p:sp>
    </p:spTree>
    <p:extLst>
      <p:ext uri="{BB962C8B-B14F-4D97-AF65-F5344CB8AC3E}">
        <p14:creationId xmlns:p14="http://schemas.microsoft.com/office/powerpoint/2010/main" val="345290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A00E49-2593-42B6-A36B-7A3E460CE9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65" r="180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ECD00984-8366-44CA-9EF7-28FF7C3316BD}"/>
              </a:ext>
            </a:extLst>
          </p:cNvPr>
          <p:cNvSpPr>
            <a:spLocks noGrp="1"/>
          </p:cNvSpPr>
          <p:nvPr>
            <p:ph type="title"/>
          </p:nvPr>
        </p:nvSpPr>
        <p:spPr>
          <a:xfrm>
            <a:off x="655320" y="365125"/>
            <a:ext cx="5120114" cy="1692794"/>
          </a:xfrm>
        </p:spPr>
        <p:txBody>
          <a:bodyPr>
            <a:normAutofit/>
          </a:bodyPr>
          <a:lstStyle/>
          <a:p>
            <a:r>
              <a:rPr lang="en-US" sz="6600" b="1" dirty="0"/>
              <a:t>Lysozyme</a:t>
            </a:r>
            <a:endParaRPr lang="en-US" sz="6600" dirty="0"/>
          </a:p>
        </p:txBody>
      </p:sp>
      <p:sp>
        <p:nvSpPr>
          <p:cNvPr id="3" name="Content Placeholder 2">
            <a:extLst>
              <a:ext uri="{FF2B5EF4-FFF2-40B4-BE49-F238E27FC236}">
                <a16:creationId xmlns:a16="http://schemas.microsoft.com/office/drawing/2014/main" id="{C9CAF72C-562D-4E4E-90DD-B858DB2F94F0}"/>
              </a:ext>
            </a:extLst>
          </p:cNvPr>
          <p:cNvSpPr>
            <a:spLocks noGrp="1"/>
          </p:cNvSpPr>
          <p:nvPr>
            <p:ph idx="1"/>
          </p:nvPr>
        </p:nvSpPr>
        <p:spPr>
          <a:xfrm>
            <a:off x="655321" y="2575034"/>
            <a:ext cx="5764529" cy="4282966"/>
          </a:xfrm>
        </p:spPr>
        <p:txBody>
          <a:bodyPr>
            <a:normAutofit/>
          </a:bodyPr>
          <a:lstStyle/>
          <a:p>
            <a:pPr marL="0" indent="0">
              <a:buNone/>
            </a:pPr>
            <a:endParaRPr lang="en-US" dirty="0"/>
          </a:p>
          <a:p>
            <a:r>
              <a:rPr lang="en-US" dirty="0"/>
              <a:t>Saliva and tears contains an enzyme called </a:t>
            </a:r>
            <a:r>
              <a:rPr lang="en-US" b="1" dirty="0"/>
              <a:t>lysozyme</a:t>
            </a:r>
            <a:r>
              <a:rPr lang="en-US" dirty="0"/>
              <a:t> that functions to block the synthesis of the bacterial cell wall. </a:t>
            </a:r>
          </a:p>
          <a:p>
            <a:r>
              <a:rPr lang="en-US" dirty="0"/>
              <a:t>When the bacterial cell wall cannot be synthesized or repaired, the bacteria dies soon after.  </a:t>
            </a:r>
            <a:br>
              <a:rPr lang="en-US" dirty="0"/>
            </a:br>
            <a:endParaRPr lang="en-US" dirty="0"/>
          </a:p>
        </p:txBody>
      </p:sp>
      <p:sp>
        <p:nvSpPr>
          <p:cNvPr id="9" name="TextBox 8">
            <a:extLst>
              <a:ext uri="{FF2B5EF4-FFF2-40B4-BE49-F238E27FC236}">
                <a16:creationId xmlns:a16="http://schemas.microsoft.com/office/drawing/2014/main" id="{A9308573-2C2C-4C69-9377-248ABDB13B66}"/>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appymommyadventures.blogspot.com/2013/02/a-new-adventure.html"/>
              </a:rPr>
              <a:t>This Photo</a:t>
            </a:r>
            <a:r>
              <a:rPr lang="en-US" sz="700">
                <a:solidFill>
                  <a:srgbClr val="FFFFFF"/>
                </a:solidFill>
              </a:rPr>
              <a:t> by Unknown Author is licensed under </a:t>
            </a:r>
            <a:r>
              <a:rPr lang="en-US" sz="700">
                <a:solidFill>
                  <a:srgbClr val="FFFFFF"/>
                </a:solidFill>
                <a:hlinkClick r:id="rId4" tooltip="https://creativecommons.org/licenses/by-nc-nd/3.0/"/>
              </a:rPr>
              <a:t>CC BY-NC-ND</a:t>
            </a:r>
            <a:endParaRPr lang="en-US" sz="700">
              <a:solidFill>
                <a:srgbClr val="FFFFFF"/>
              </a:solidFill>
            </a:endParaRPr>
          </a:p>
        </p:txBody>
      </p:sp>
      <p:sp>
        <p:nvSpPr>
          <p:cNvPr id="4" name="Rectangle 3">
            <a:extLst>
              <a:ext uri="{FF2B5EF4-FFF2-40B4-BE49-F238E27FC236}">
                <a16:creationId xmlns:a16="http://schemas.microsoft.com/office/drawing/2014/main" id="{15964038-A8C2-4C1F-9988-5F77A748CA32}"/>
              </a:ext>
            </a:extLst>
          </p:cNvPr>
          <p:cNvSpPr/>
          <p:nvPr/>
        </p:nvSpPr>
        <p:spPr>
          <a:xfrm>
            <a:off x="387079" y="180459"/>
            <a:ext cx="3946658" cy="369332"/>
          </a:xfrm>
          <a:prstGeom prst="rect">
            <a:avLst/>
          </a:prstGeom>
          <a:ln>
            <a:solidFill>
              <a:schemeClr val="tx1"/>
            </a:solidFill>
          </a:ln>
        </p:spPr>
        <p:txBody>
          <a:bodyPr wrap="none">
            <a:spAutoFit/>
          </a:bodyPr>
          <a:lstStyle/>
          <a:p>
            <a:r>
              <a:rPr lang="en-US" b="1" dirty="0"/>
              <a:t>Innate (non-specific) defenses: Proteins</a:t>
            </a:r>
          </a:p>
        </p:txBody>
      </p:sp>
    </p:spTree>
    <p:extLst>
      <p:ext uri="{BB962C8B-B14F-4D97-AF65-F5344CB8AC3E}">
        <p14:creationId xmlns:p14="http://schemas.microsoft.com/office/powerpoint/2010/main" val="227422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generated with very high confidence">
            <a:extLst>
              <a:ext uri="{FF2B5EF4-FFF2-40B4-BE49-F238E27FC236}">
                <a16:creationId xmlns:a16="http://schemas.microsoft.com/office/drawing/2014/main" id="{7465682B-ED8A-4DA6-B832-4BBDDAB75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008" y="967430"/>
            <a:ext cx="3987352" cy="4773591"/>
          </a:xfrm>
          <a:prstGeom prst="rect">
            <a:avLst/>
          </a:prstGeom>
          <a:effectLst/>
        </p:spPr>
      </p:pic>
      <p:sp>
        <p:nvSpPr>
          <p:cNvPr id="2" name="Title 1">
            <a:extLst>
              <a:ext uri="{FF2B5EF4-FFF2-40B4-BE49-F238E27FC236}">
                <a16:creationId xmlns:a16="http://schemas.microsoft.com/office/drawing/2014/main" id="{B96DB6F8-BAF3-46F1-9CEE-5BC1A93A148D}"/>
              </a:ext>
            </a:extLst>
          </p:cNvPr>
          <p:cNvSpPr>
            <a:spLocks noGrp="1"/>
          </p:cNvSpPr>
          <p:nvPr>
            <p:ph type="title"/>
          </p:nvPr>
        </p:nvSpPr>
        <p:spPr>
          <a:xfrm>
            <a:off x="648929" y="629266"/>
            <a:ext cx="4944152" cy="1622321"/>
          </a:xfrm>
        </p:spPr>
        <p:txBody>
          <a:bodyPr>
            <a:normAutofit/>
          </a:bodyPr>
          <a:lstStyle/>
          <a:p>
            <a:r>
              <a:rPr lang="en-US" dirty="0"/>
              <a:t>Interferon</a:t>
            </a:r>
          </a:p>
        </p:txBody>
      </p:sp>
      <p:sp>
        <p:nvSpPr>
          <p:cNvPr id="3" name="Content Placeholder 2">
            <a:extLst>
              <a:ext uri="{FF2B5EF4-FFF2-40B4-BE49-F238E27FC236}">
                <a16:creationId xmlns:a16="http://schemas.microsoft.com/office/drawing/2014/main" id="{916AD0F5-2935-4C8A-86DA-D3753A0FB1DB}"/>
              </a:ext>
            </a:extLst>
          </p:cNvPr>
          <p:cNvSpPr>
            <a:spLocks noGrp="1"/>
          </p:cNvSpPr>
          <p:nvPr>
            <p:ph idx="1"/>
          </p:nvPr>
        </p:nvSpPr>
        <p:spPr>
          <a:xfrm>
            <a:off x="648930" y="2438400"/>
            <a:ext cx="4944151" cy="3785419"/>
          </a:xfrm>
        </p:spPr>
        <p:txBody>
          <a:bodyPr>
            <a:normAutofit/>
          </a:bodyPr>
          <a:lstStyle/>
          <a:p>
            <a:r>
              <a:rPr lang="en-US" sz="2200" dirty="0"/>
              <a:t>   Interferons are proteins which act to slow down the process of viral reproduction. </a:t>
            </a:r>
          </a:p>
          <a:p>
            <a:r>
              <a:rPr lang="en-US" sz="2200" dirty="0"/>
              <a:t>Once a cell has become infected with a virus, its days are numbered. </a:t>
            </a:r>
          </a:p>
          <a:p>
            <a:r>
              <a:rPr lang="en-US" sz="2200" dirty="0"/>
              <a:t>Cells infected with a virus will secrete small proteins called interferons that will interfere </a:t>
            </a:r>
            <a:r>
              <a:rPr lang="en-US" sz="2200" i="1" dirty="0"/>
              <a:t>(hence the name)</a:t>
            </a:r>
            <a:r>
              <a:rPr lang="en-US" sz="2200" dirty="0"/>
              <a:t>  with the ability of the virus to spread to nearby cells. </a:t>
            </a:r>
            <a:br>
              <a:rPr lang="en-US" sz="2200" dirty="0"/>
            </a:br>
            <a:endParaRPr lang="en-US" sz="2200" dirty="0"/>
          </a:p>
        </p:txBody>
      </p:sp>
      <p:sp>
        <p:nvSpPr>
          <p:cNvPr id="7" name="Rectangle 6">
            <a:extLst>
              <a:ext uri="{FF2B5EF4-FFF2-40B4-BE49-F238E27FC236}">
                <a16:creationId xmlns:a16="http://schemas.microsoft.com/office/drawing/2014/main" id="{85AA531E-7704-4E35-A771-79CD31C95795}"/>
              </a:ext>
            </a:extLst>
          </p:cNvPr>
          <p:cNvSpPr/>
          <p:nvPr/>
        </p:nvSpPr>
        <p:spPr>
          <a:xfrm>
            <a:off x="387079" y="180459"/>
            <a:ext cx="3946658" cy="369332"/>
          </a:xfrm>
          <a:prstGeom prst="rect">
            <a:avLst/>
          </a:prstGeom>
          <a:ln>
            <a:solidFill>
              <a:schemeClr val="tx1"/>
            </a:solidFill>
          </a:ln>
        </p:spPr>
        <p:txBody>
          <a:bodyPr wrap="none">
            <a:spAutoFit/>
          </a:bodyPr>
          <a:lstStyle/>
          <a:p>
            <a:r>
              <a:rPr lang="en-US" b="1" dirty="0"/>
              <a:t>Innate (non-specific) defenses: Proteins</a:t>
            </a:r>
          </a:p>
        </p:txBody>
      </p:sp>
    </p:spTree>
    <p:extLst>
      <p:ext uri="{BB962C8B-B14F-4D97-AF65-F5344CB8AC3E}">
        <p14:creationId xmlns:p14="http://schemas.microsoft.com/office/powerpoint/2010/main" val="171294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lipart&#10;&#10;Description generated with very high confidence">
            <a:extLst>
              <a:ext uri="{FF2B5EF4-FFF2-40B4-BE49-F238E27FC236}">
                <a16:creationId xmlns:a16="http://schemas.microsoft.com/office/drawing/2014/main" id="{22CF621B-81B1-4CCE-98BA-77EDE84F8340}"/>
              </a:ext>
            </a:extLst>
          </p:cNvPr>
          <p:cNvPicPr>
            <a:picLocks noChangeAspect="1"/>
          </p:cNvPicPr>
          <p:nvPr/>
        </p:nvPicPr>
        <p:blipFill rotWithShape="1">
          <a:blip r:embed="rId2">
            <a:extLst>
              <a:ext uri="{28A0092B-C50C-407E-A947-70E740481C1C}">
                <a14:useLocalDpi xmlns:a14="http://schemas.microsoft.com/office/drawing/2010/main" val="0"/>
              </a:ext>
            </a:extLst>
          </a:blip>
          <a:srcRect t="3169" r="-2" b="488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5B0D51F-AE93-4CAF-ABF0-BE7A105AC4D6}"/>
              </a:ext>
            </a:extLst>
          </p:cNvPr>
          <p:cNvSpPr>
            <a:spLocks noGrp="1"/>
          </p:cNvSpPr>
          <p:nvPr>
            <p:ph type="title"/>
          </p:nvPr>
        </p:nvSpPr>
        <p:spPr>
          <a:xfrm>
            <a:off x="648930" y="0"/>
            <a:ext cx="3651467" cy="1676603"/>
          </a:xfrm>
        </p:spPr>
        <p:txBody>
          <a:bodyPr>
            <a:normAutofit/>
          </a:bodyPr>
          <a:lstStyle/>
          <a:p>
            <a:r>
              <a:rPr lang="en-US" b="1" dirty="0"/>
              <a:t>PHAGOCYTOSIS</a:t>
            </a:r>
            <a:endParaRPr lang="en-US" dirty="0"/>
          </a:p>
        </p:txBody>
      </p:sp>
      <p:sp>
        <p:nvSpPr>
          <p:cNvPr id="3" name="Content Placeholder 2">
            <a:extLst>
              <a:ext uri="{FF2B5EF4-FFF2-40B4-BE49-F238E27FC236}">
                <a16:creationId xmlns:a16="http://schemas.microsoft.com/office/drawing/2014/main" id="{F12632D3-9522-4CEC-9D0E-5B685750F510}"/>
              </a:ext>
            </a:extLst>
          </p:cNvPr>
          <p:cNvSpPr>
            <a:spLocks noGrp="1"/>
          </p:cNvSpPr>
          <p:nvPr>
            <p:ph idx="1"/>
          </p:nvPr>
        </p:nvSpPr>
        <p:spPr>
          <a:xfrm>
            <a:off x="152400" y="1333500"/>
            <a:ext cx="4486656" cy="5372100"/>
          </a:xfrm>
        </p:spPr>
        <p:txBody>
          <a:bodyPr>
            <a:normAutofit lnSpcReduction="10000"/>
          </a:bodyPr>
          <a:lstStyle/>
          <a:p>
            <a:r>
              <a:rPr lang="en-US" i="1" dirty="0"/>
              <a:t> </a:t>
            </a:r>
            <a:r>
              <a:rPr lang="en-US" dirty="0"/>
              <a:t>So phagocytes will "eat" unwanted entities found in the body by engulfing them and chemically breaking them down in a process called </a:t>
            </a:r>
            <a:r>
              <a:rPr lang="en-US" b="1" dirty="0"/>
              <a:t>phagocytosis.</a:t>
            </a:r>
          </a:p>
          <a:p>
            <a:r>
              <a:rPr lang="en-US" b="1" dirty="0"/>
              <a:t> </a:t>
            </a:r>
            <a:r>
              <a:rPr lang="en-US" dirty="0"/>
              <a:t>Phagocytes are </a:t>
            </a:r>
            <a:r>
              <a:rPr lang="en-US" b="1" dirty="0"/>
              <a:t>nonspecific </a:t>
            </a:r>
            <a:r>
              <a:rPr lang="en-US" dirty="0"/>
              <a:t>and will get rid of pathogenic organisms, as well as dead or damaged cells or unwanted debris found in the body. </a:t>
            </a:r>
          </a:p>
          <a:p>
            <a:r>
              <a:rPr lang="en-US" dirty="0"/>
              <a:t>In a sense, they are the body's janitorial service. ​</a:t>
            </a:r>
          </a:p>
        </p:txBody>
      </p:sp>
      <p:sp>
        <p:nvSpPr>
          <p:cNvPr id="6" name="Rectangle 5">
            <a:extLst>
              <a:ext uri="{FF2B5EF4-FFF2-40B4-BE49-F238E27FC236}">
                <a16:creationId xmlns:a16="http://schemas.microsoft.com/office/drawing/2014/main" id="{77CE6938-0C46-4207-A79E-38542E0AFDC9}"/>
              </a:ext>
            </a:extLst>
          </p:cNvPr>
          <p:cNvSpPr/>
          <p:nvPr/>
        </p:nvSpPr>
        <p:spPr>
          <a:xfrm>
            <a:off x="310273" y="158851"/>
            <a:ext cx="4655570" cy="369332"/>
          </a:xfrm>
          <a:prstGeom prst="rect">
            <a:avLst/>
          </a:prstGeom>
          <a:ln>
            <a:solidFill>
              <a:schemeClr val="tx1"/>
            </a:solidFill>
          </a:ln>
        </p:spPr>
        <p:txBody>
          <a:bodyPr wrap="none">
            <a:spAutoFit/>
          </a:bodyPr>
          <a:lstStyle/>
          <a:p>
            <a:r>
              <a:rPr lang="en-US" b="1" dirty="0"/>
              <a:t>Innate (non-specific) defenses: </a:t>
            </a:r>
            <a:r>
              <a:rPr lang="en-US" dirty="0"/>
              <a:t>Phagocytic Cells</a:t>
            </a:r>
          </a:p>
        </p:txBody>
      </p:sp>
    </p:spTree>
    <p:extLst>
      <p:ext uri="{BB962C8B-B14F-4D97-AF65-F5344CB8AC3E}">
        <p14:creationId xmlns:p14="http://schemas.microsoft.com/office/powerpoint/2010/main" val="3298667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058214-1429-4A02-87C7-47D28432DEEE}"/>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70328"/>
            <a:ext cx="7249099" cy="6855737"/>
          </a:xfrm>
          <a:prstGeom prst="rect">
            <a:avLst/>
          </a:prstGeom>
        </p:spPr>
      </p:pic>
      <p:pic>
        <p:nvPicPr>
          <p:cNvPr id="10" name="Picture 9">
            <a:extLst>
              <a:ext uri="{FF2B5EF4-FFF2-40B4-BE49-F238E27FC236}">
                <a16:creationId xmlns:a16="http://schemas.microsoft.com/office/drawing/2014/main" id="{9549CF93-0861-47AF-A5CE-89DC6584DD63}"/>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179449" y="33494"/>
            <a:ext cx="7012552" cy="6632026"/>
          </a:xfrm>
          <a:prstGeom prst="rect">
            <a:avLst/>
          </a:prstGeom>
        </p:spPr>
      </p:pic>
      <p:sp>
        <p:nvSpPr>
          <p:cNvPr id="2" name="Title 1">
            <a:extLst>
              <a:ext uri="{FF2B5EF4-FFF2-40B4-BE49-F238E27FC236}">
                <a16:creationId xmlns:a16="http://schemas.microsoft.com/office/drawing/2014/main" id="{558EE21C-A2DA-4312-89C8-633B033CE11A}"/>
              </a:ext>
            </a:extLst>
          </p:cNvPr>
          <p:cNvSpPr>
            <a:spLocks noGrp="1"/>
          </p:cNvSpPr>
          <p:nvPr>
            <p:ph type="title"/>
          </p:nvPr>
        </p:nvSpPr>
        <p:spPr>
          <a:xfrm>
            <a:off x="1113954" y="-250411"/>
            <a:ext cx="10744200" cy="2720975"/>
          </a:xfrm>
        </p:spPr>
        <p:txBody>
          <a:bodyPr>
            <a:normAutofit/>
          </a:bodyPr>
          <a:lstStyle/>
          <a:p>
            <a:r>
              <a:rPr lang="en-US" sz="8800" b="1" dirty="0">
                <a:solidFill>
                  <a:srgbClr val="C00000"/>
                </a:solidFill>
                <a:latin typeface="AR CARTER" panose="02000000000000000000" pitchFamily="2" charset="0"/>
              </a:rPr>
              <a:t>Virulence</a:t>
            </a:r>
            <a:endParaRPr lang="en-US" sz="8800" dirty="0">
              <a:solidFill>
                <a:srgbClr val="C00000"/>
              </a:solidFill>
              <a:latin typeface="AR CARTER" panose="02000000000000000000" pitchFamily="2" charset="0"/>
            </a:endParaRPr>
          </a:p>
        </p:txBody>
      </p:sp>
      <p:sp>
        <p:nvSpPr>
          <p:cNvPr id="3" name="Content Placeholder 2">
            <a:extLst>
              <a:ext uri="{FF2B5EF4-FFF2-40B4-BE49-F238E27FC236}">
                <a16:creationId xmlns:a16="http://schemas.microsoft.com/office/drawing/2014/main" id="{62A77F82-8D7C-44D2-A044-567090120763}"/>
              </a:ext>
            </a:extLst>
          </p:cNvPr>
          <p:cNvSpPr>
            <a:spLocks noGrp="1"/>
          </p:cNvSpPr>
          <p:nvPr>
            <p:ph idx="1"/>
          </p:nvPr>
        </p:nvSpPr>
        <p:spPr>
          <a:xfrm>
            <a:off x="1288973" y="1825625"/>
            <a:ext cx="4022615" cy="4351338"/>
          </a:xfrm>
        </p:spPr>
        <p:txBody>
          <a:bodyPr>
            <a:normAutofit/>
          </a:bodyPr>
          <a:lstStyle/>
          <a:p>
            <a:r>
              <a:rPr lang="en-US" sz="4000" dirty="0">
                <a:latin typeface="AR CENA" panose="02000000000000000000" pitchFamily="2" charset="0"/>
              </a:rPr>
              <a:t>Virulence is the </a:t>
            </a:r>
            <a:r>
              <a:rPr lang="en-US" sz="4000" b="1" dirty="0">
                <a:latin typeface="AR CENA" panose="02000000000000000000" pitchFamily="2" charset="0"/>
              </a:rPr>
              <a:t>degree </a:t>
            </a:r>
            <a:r>
              <a:rPr lang="en-US" sz="4000" dirty="0">
                <a:latin typeface="AR CENA" panose="02000000000000000000" pitchFamily="2" charset="0"/>
              </a:rPr>
              <a:t>of pathogenicity </a:t>
            </a:r>
          </a:p>
          <a:p>
            <a:pPr lvl="1"/>
            <a:r>
              <a:rPr lang="en-US" sz="3600" dirty="0">
                <a:latin typeface="AR CENA" panose="02000000000000000000" pitchFamily="2" charset="0"/>
              </a:rPr>
              <a:t>– How severe the illness is.</a:t>
            </a:r>
          </a:p>
          <a:p>
            <a:pPr lvl="1"/>
            <a:r>
              <a:rPr lang="en-US" sz="3600" dirty="0">
                <a:latin typeface="AR CENA" panose="02000000000000000000" pitchFamily="2" charset="0"/>
              </a:rPr>
              <a:t>- Is it deadly?</a:t>
            </a:r>
          </a:p>
        </p:txBody>
      </p:sp>
      <p:pic>
        <p:nvPicPr>
          <p:cNvPr id="13" name="Picture 12" descr="A close up of text on a black background&#10;&#10;Description generated with very high confidence">
            <a:extLst>
              <a:ext uri="{FF2B5EF4-FFF2-40B4-BE49-F238E27FC236}">
                <a16:creationId xmlns:a16="http://schemas.microsoft.com/office/drawing/2014/main" id="{ECB89895-C611-491C-A9DB-1509CB02E0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11588" y="1260036"/>
            <a:ext cx="6546566" cy="5142030"/>
          </a:xfrm>
          <a:prstGeom prst="rect">
            <a:avLst/>
          </a:prstGeom>
        </p:spPr>
      </p:pic>
    </p:spTree>
    <p:extLst>
      <p:ext uri="{BB962C8B-B14F-4D97-AF65-F5344CB8AC3E}">
        <p14:creationId xmlns:p14="http://schemas.microsoft.com/office/powerpoint/2010/main" val="415865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cake&#10;&#10;Description generated with high confidence">
            <a:extLst>
              <a:ext uri="{FF2B5EF4-FFF2-40B4-BE49-F238E27FC236}">
                <a16:creationId xmlns:a16="http://schemas.microsoft.com/office/drawing/2014/main" id="{ECAE8E2A-2BF5-462E-A45F-AFC9F197A9D9}"/>
              </a:ext>
            </a:extLst>
          </p:cNvPr>
          <p:cNvPicPr>
            <a:picLocks noChangeAspect="1"/>
          </p:cNvPicPr>
          <p:nvPr/>
        </p:nvPicPr>
        <p:blipFill rotWithShape="1">
          <a:blip r:embed="rId2">
            <a:extLst>
              <a:ext uri="{28A0092B-C50C-407E-A947-70E740481C1C}">
                <a14:useLocalDpi xmlns:a14="http://schemas.microsoft.com/office/drawing/2010/main" val="0"/>
              </a:ext>
            </a:extLst>
          </a:blip>
          <a:srcRect l="4457" r="5117"/>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082F90B9-0A81-4F89-A89A-FFF48C640461}"/>
              </a:ext>
            </a:extLst>
          </p:cNvPr>
          <p:cNvSpPr>
            <a:spLocks noGrp="1"/>
          </p:cNvSpPr>
          <p:nvPr>
            <p:ph type="title"/>
          </p:nvPr>
        </p:nvSpPr>
        <p:spPr>
          <a:xfrm>
            <a:off x="648929" y="629266"/>
            <a:ext cx="6586491" cy="1676603"/>
          </a:xfrm>
        </p:spPr>
        <p:txBody>
          <a:bodyPr>
            <a:normAutofit/>
          </a:bodyPr>
          <a:lstStyle/>
          <a:p>
            <a:r>
              <a:rPr lang="en-US" dirty="0">
                <a:latin typeface="AR CHRISTY" panose="02000000000000000000" pitchFamily="2" charset="0"/>
              </a:rPr>
              <a:t>Neutrophils</a:t>
            </a:r>
          </a:p>
        </p:txBody>
      </p:sp>
      <p:sp>
        <p:nvSpPr>
          <p:cNvPr id="3" name="Content Placeholder 2">
            <a:extLst>
              <a:ext uri="{FF2B5EF4-FFF2-40B4-BE49-F238E27FC236}">
                <a16:creationId xmlns:a16="http://schemas.microsoft.com/office/drawing/2014/main" id="{D3169BE6-8BBE-4F2E-ACD1-FFA20CED19AE}"/>
              </a:ext>
            </a:extLst>
          </p:cNvPr>
          <p:cNvSpPr>
            <a:spLocks noGrp="1"/>
          </p:cNvSpPr>
          <p:nvPr>
            <p:ph idx="1"/>
          </p:nvPr>
        </p:nvSpPr>
        <p:spPr>
          <a:xfrm>
            <a:off x="648930" y="2438400"/>
            <a:ext cx="6586489" cy="3785419"/>
          </a:xfrm>
        </p:spPr>
        <p:txBody>
          <a:bodyPr>
            <a:normAutofit/>
          </a:bodyPr>
          <a:lstStyle/>
          <a:p>
            <a:r>
              <a:rPr lang="en-US" sz="4000" b="1" dirty="0"/>
              <a:t>Neutrophils are phagocytic cells that are particularly important in fighting off bacterial infections. </a:t>
            </a:r>
          </a:p>
          <a:p>
            <a:r>
              <a:rPr lang="en-US" sz="4000" b="1" dirty="0"/>
              <a:t>Fast Acting - They are the first responders.</a:t>
            </a:r>
          </a:p>
          <a:p>
            <a:pPr marL="0" indent="0">
              <a:buNone/>
            </a:pPr>
            <a:endParaRPr lang="en-US" sz="4000" b="1" dirty="0"/>
          </a:p>
        </p:txBody>
      </p:sp>
      <p:sp>
        <p:nvSpPr>
          <p:cNvPr id="5" name="Rectangle 4">
            <a:extLst>
              <a:ext uri="{FF2B5EF4-FFF2-40B4-BE49-F238E27FC236}">
                <a16:creationId xmlns:a16="http://schemas.microsoft.com/office/drawing/2014/main" id="{AFC557EA-7879-40D7-A74B-79534F9679EC}"/>
              </a:ext>
            </a:extLst>
          </p:cNvPr>
          <p:cNvSpPr/>
          <p:nvPr/>
        </p:nvSpPr>
        <p:spPr>
          <a:xfrm>
            <a:off x="310273" y="158851"/>
            <a:ext cx="4655570" cy="369332"/>
          </a:xfrm>
          <a:prstGeom prst="rect">
            <a:avLst/>
          </a:prstGeom>
          <a:ln>
            <a:solidFill>
              <a:schemeClr val="tx1"/>
            </a:solidFill>
          </a:ln>
        </p:spPr>
        <p:txBody>
          <a:bodyPr wrap="none">
            <a:spAutoFit/>
          </a:bodyPr>
          <a:lstStyle/>
          <a:p>
            <a:r>
              <a:rPr lang="en-US" b="1" dirty="0"/>
              <a:t>Innate (non-specific) defenses: </a:t>
            </a:r>
            <a:r>
              <a:rPr lang="en-US" dirty="0"/>
              <a:t>Phagocytic Cells</a:t>
            </a:r>
          </a:p>
        </p:txBody>
      </p:sp>
    </p:spTree>
    <p:extLst>
      <p:ext uri="{BB962C8B-B14F-4D97-AF65-F5344CB8AC3E}">
        <p14:creationId xmlns:p14="http://schemas.microsoft.com/office/powerpoint/2010/main" val="2017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close up of a logo&#10;&#10;Description generated with high confidence">
            <a:extLst>
              <a:ext uri="{FF2B5EF4-FFF2-40B4-BE49-F238E27FC236}">
                <a16:creationId xmlns:a16="http://schemas.microsoft.com/office/drawing/2014/main" id="{61BCA489-C0C4-43DA-8089-F13825D1479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51" r="-595" b="-194"/>
          <a:stretch/>
        </p:blipFill>
        <p:spPr>
          <a:xfrm>
            <a:off x="4800601" y="1100545"/>
            <a:ext cx="7391400" cy="5128189"/>
          </a:xfrm>
          <a:prstGeom prst="rect">
            <a:avLst/>
          </a:prstGeom>
          <a:effectLst/>
        </p:spPr>
      </p:pic>
      <p:sp>
        <p:nvSpPr>
          <p:cNvPr id="2" name="Title 1">
            <a:extLst>
              <a:ext uri="{FF2B5EF4-FFF2-40B4-BE49-F238E27FC236}">
                <a16:creationId xmlns:a16="http://schemas.microsoft.com/office/drawing/2014/main" id="{71A7D789-CD60-4F40-B9A0-8F60323AFFC4}"/>
              </a:ext>
            </a:extLst>
          </p:cNvPr>
          <p:cNvSpPr>
            <a:spLocks noGrp="1"/>
          </p:cNvSpPr>
          <p:nvPr>
            <p:ph type="title"/>
          </p:nvPr>
        </p:nvSpPr>
        <p:spPr>
          <a:xfrm>
            <a:off x="648929" y="629266"/>
            <a:ext cx="3667039" cy="1676603"/>
          </a:xfrm>
        </p:spPr>
        <p:txBody>
          <a:bodyPr>
            <a:normAutofit/>
          </a:bodyPr>
          <a:lstStyle/>
          <a:p>
            <a:r>
              <a:rPr lang="en-US" sz="3600" b="1" dirty="0">
                <a:solidFill>
                  <a:schemeClr val="bg1"/>
                </a:solidFill>
              </a:rPr>
              <a:t> Macrophages</a:t>
            </a:r>
          </a:p>
        </p:txBody>
      </p:sp>
      <p:sp>
        <p:nvSpPr>
          <p:cNvPr id="3" name="Content Placeholder 2">
            <a:extLst>
              <a:ext uri="{FF2B5EF4-FFF2-40B4-BE49-F238E27FC236}">
                <a16:creationId xmlns:a16="http://schemas.microsoft.com/office/drawing/2014/main" id="{E4E1B965-44CA-428E-8153-A2BC64979E18}"/>
              </a:ext>
            </a:extLst>
          </p:cNvPr>
          <p:cNvSpPr>
            <a:spLocks noGrp="1"/>
          </p:cNvSpPr>
          <p:nvPr>
            <p:ph idx="1"/>
          </p:nvPr>
        </p:nvSpPr>
        <p:spPr>
          <a:xfrm>
            <a:off x="648931" y="2438401"/>
            <a:ext cx="3667036" cy="3779520"/>
          </a:xfrm>
        </p:spPr>
        <p:txBody>
          <a:bodyPr>
            <a:normAutofit/>
          </a:bodyPr>
          <a:lstStyle/>
          <a:p>
            <a:pPr marL="0" indent="0">
              <a:buNone/>
            </a:pPr>
            <a:r>
              <a:rPr lang="en-US" sz="2400" b="1" dirty="0">
                <a:solidFill>
                  <a:schemeClr val="bg1"/>
                </a:solidFill>
              </a:rPr>
              <a:t>    Macrophages are phagocytes that are BIG EATERS.</a:t>
            </a:r>
          </a:p>
          <a:p>
            <a:r>
              <a:rPr lang="en-US" sz="2400" b="1" dirty="0">
                <a:solidFill>
                  <a:schemeClr val="bg1"/>
                </a:solidFill>
              </a:rPr>
              <a:t>They are able to consume large particles of debris </a:t>
            </a:r>
          </a:p>
          <a:p>
            <a:r>
              <a:rPr lang="en-US" sz="2400" b="1" dirty="0">
                <a:solidFill>
                  <a:schemeClr val="bg1"/>
                </a:solidFill>
              </a:rPr>
              <a:t>Can consume large amounts.</a:t>
            </a:r>
          </a:p>
          <a:p>
            <a:r>
              <a:rPr lang="en-US" sz="2400" b="1" dirty="0">
                <a:solidFill>
                  <a:schemeClr val="bg1"/>
                </a:solidFill>
              </a:rPr>
              <a:t>Eats a larger variety of things than neutrophils. </a:t>
            </a:r>
          </a:p>
        </p:txBody>
      </p:sp>
      <p:sp>
        <p:nvSpPr>
          <p:cNvPr id="6" name="Rectangle 5">
            <a:extLst>
              <a:ext uri="{FF2B5EF4-FFF2-40B4-BE49-F238E27FC236}">
                <a16:creationId xmlns:a16="http://schemas.microsoft.com/office/drawing/2014/main" id="{126A96F1-6600-4DBE-A0C2-C268E40F13ED}"/>
              </a:ext>
            </a:extLst>
          </p:cNvPr>
          <p:cNvSpPr/>
          <p:nvPr/>
        </p:nvSpPr>
        <p:spPr>
          <a:xfrm>
            <a:off x="5095216" y="78121"/>
            <a:ext cx="4655570" cy="369332"/>
          </a:xfrm>
          <a:prstGeom prst="rect">
            <a:avLst/>
          </a:prstGeom>
          <a:ln>
            <a:solidFill>
              <a:schemeClr val="tx1"/>
            </a:solidFill>
          </a:ln>
        </p:spPr>
        <p:txBody>
          <a:bodyPr wrap="none">
            <a:spAutoFit/>
          </a:bodyPr>
          <a:lstStyle/>
          <a:p>
            <a:r>
              <a:rPr lang="en-US" b="1" dirty="0"/>
              <a:t>Innate (non-specific) defenses: </a:t>
            </a:r>
            <a:r>
              <a:rPr lang="en-US" dirty="0"/>
              <a:t>Phagocytic Cells</a:t>
            </a:r>
          </a:p>
        </p:txBody>
      </p:sp>
    </p:spTree>
    <p:extLst>
      <p:ext uri="{BB962C8B-B14F-4D97-AF65-F5344CB8AC3E}">
        <p14:creationId xmlns:p14="http://schemas.microsoft.com/office/powerpoint/2010/main" val="11533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Fireworks in the sky&#10;&#10;Description generated with high confidence">
            <a:extLst>
              <a:ext uri="{FF2B5EF4-FFF2-40B4-BE49-F238E27FC236}">
                <a16:creationId xmlns:a16="http://schemas.microsoft.com/office/drawing/2014/main" id="{E1B5233E-125F-460A-ABBC-08E561CB51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62" r="2009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7B527B79-40E5-4AE8-A0B0-A71B4778AD05}"/>
              </a:ext>
            </a:extLst>
          </p:cNvPr>
          <p:cNvSpPr>
            <a:spLocks noGrp="1"/>
          </p:cNvSpPr>
          <p:nvPr>
            <p:ph type="title"/>
          </p:nvPr>
        </p:nvSpPr>
        <p:spPr>
          <a:xfrm>
            <a:off x="655320" y="365125"/>
            <a:ext cx="5120114" cy="1692794"/>
          </a:xfrm>
        </p:spPr>
        <p:txBody>
          <a:bodyPr>
            <a:normAutofit/>
          </a:bodyPr>
          <a:lstStyle/>
          <a:p>
            <a:r>
              <a:rPr lang="en-US" b="1" dirty="0"/>
              <a:t>Natural killer cells</a:t>
            </a:r>
            <a:endParaRPr lang="en-US" dirty="0"/>
          </a:p>
        </p:txBody>
      </p:sp>
      <p:sp>
        <p:nvSpPr>
          <p:cNvPr id="3" name="Content Placeholder 2">
            <a:extLst>
              <a:ext uri="{FF2B5EF4-FFF2-40B4-BE49-F238E27FC236}">
                <a16:creationId xmlns:a16="http://schemas.microsoft.com/office/drawing/2014/main" id="{D35A6759-BBBF-4EED-AABD-31DEAC5B7A03}"/>
              </a:ext>
            </a:extLst>
          </p:cNvPr>
          <p:cNvSpPr>
            <a:spLocks noGrp="1"/>
          </p:cNvSpPr>
          <p:nvPr>
            <p:ph idx="1"/>
          </p:nvPr>
        </p:nvSpPr>
        <p:spPr>
          <a:xfrm>
            <a:off x="161934" y="2575041"/>
            <a:ext cx="6106886" cy="4082889"/>
          </a:xfrm>
        </p:spPr>
        <p:txBody>
          <a:bodyPr>
            <a:noAutofit/>
          </a:bodyPr>
          <a:lstStyle/>
          <a:p>
            <a:r>
              <a:rPr lang="en-US" sz="2400" b="1" dirty="0"/>
              <a:t>Natural killer cells are constantly on patrol seeking out any suspicious characters it finds in the body.</a:t>
            </a:r>
          </a:p>
          <a:p>
            <a:r>
              <a:rPr lang="en-US" sz="2400" b="1" dirty="0"/>
              <a:t>Natural killer cells (NK cells) will indiscriminately kill anything that it perceives as "abnormal".</a:t>
            </a:r>
          </a:p>
          <a:p>
            <a:r>
              <a:rPr lang="en-US" sz="2400" b="1" dirty="0"/>
              <a:t> This means that the NK cells will not only destroy foreign invaders, but will also destroy the body's own cells that may show signs of mutation, or infection or disease.</a:t>
            </a:r>
          </a:p>
          <a:p>
            <a:pPr marL="0" indent="0">
              <a:buNone/>
            </a:pPr>
            <a:endParaRPr lang="en-US" sz="2400" dirty="0"/>
          </a:p>
        </p:txBody>
      </p:sp>
      <p:sp>
        <p:nvSpPr>
          <p:cNvPr id="6" name="TextBox 5">
            <a:extLst>
              <a:ext uri="{FF2B5EF4-FFF2-40B4-BE49-F238E27FC236}">
                <a16:creationId xmlns:a16="http://schemas.microsoft.com/office/drawing/2014/main" id="{E965AAEA-4EB7-4ECC-B5C7-D1145360DFF9}"/>
              </a:ext>
            </a:extLst>
          </p:cNvPr>
          <p:cNvSpPr txBox="1"/>
          <p:nvPr/>
        </p:nvSpPr>
        <p:spPr>
          <a:xfrm>
            <a:off x="10005183" y="6657945"/>
            <a:ext cx="218681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www.flickr.com/photos/niaid/29194515956/"/>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2.0/"/>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EAEF96E-EE17-4DCC-86E1-A4C3A2990F57}"/>
              </a:ext>
            </a:extLst>
          </p:cNvPr>
          <p:cNvSpPr/>
          <p:nvPr/>
        </p:nvSpPr>
        <p:spPr>
          <a:xfrm>
            <a:off x="347851" y="106564"/>
            <a:ext cx="4655570" cy="369332"/>
          </a:xfrm>
          <a:prstGeom prst="rect">
            <a:avLst/>
          </a:prstGeom>
          <a:ln>
            <a:solidFill>
              <a:schemeClr val="tx1"/>
            </a:solidFill>
          </a:ln>
        </p:spPr>
        <p:txBody>
          <a:bodyPr wrap="none">
            <a:spAutoFit/>
          </a:bodyPr>
          <a:lstStyle/>
          <a:p>
            <a:r>
              <a:rPr lang="en-US" b="1" dirty="0"/>
              <a:t>Innate (non-specific) defenses: </a:t>
            </a:r>
            <a:r>
              <a:rPr lang="en-US" dirty="0"/>
              <a:t>Phagocytic Cells</a:t>
            </a:r>
          </a:p>
        </p:txBody>
      </p:sp>
    </p:spTree>
    <p:extLst>
      <p:ext uri="{BB962C8B-B14F-4D97-AF65-F5344CB8AC3E}">
        <p14:creationId xmlns:p14="http://schemas.microsoft.com/office/powerpoint/2010/main" val="3249672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D51C1C9-FB41-4295-A183-9EA0078881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0612"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a:extLst>
              <a:ext uri="{FF2B5EF4-FFF2-40B4-BE49-F238E27FC236}">
                <a16:creationId xmlns:a16="http://schemas.microsoft.com/office/drawing/2014/main" id="{335BC1BD-987A-487B-8490-6068CD39D4B8}"/>
              </a:ext>
            </a:extLst>
          </p:cNvPr>
          <p:cNvPicPr>
            <a:picLocks noChangeAspect="1"/>
          </p:cNvPicPr>
          <p:nvPr/>
        </p:nvPicPr>
        <p:blipFill rotWithShape="1">
          <a:blip r:embed="rId2">
            <a:extLst>
              <a:ext uri="{28A0092B-C50C-407E-A947-70E740481C1C}">
                <a14:useLocalDpi xmlns:a14="http://schemas.microsoft.com/office/drawing/2010/main" val="0"/>
              </a:ext>
            </a:extLst>
          </a:blip>
          <a:srcRect t="5903" r="-2" b="-2"/>
          <a:stretch/>
        </p:blipFill>
        <p:spPr>
          <a:xfrm>
            <a:off x="6721233" y="640082"/>
            <a:ext cx="4831104" cy="5577837"/>
          </a:xfrm>
          <a:prstGeom prst="rect">
            <a:avLst/>
          </a:prstGeom>
          <a:effectLst/>
        </p:spPr>
      </p:pic>
      <p:sp>
        <p:nvSpPr>
          <p:cNvPr id="2" name="Title 1">
            <a:extLst>
              <a:ext uri="{FF2B5EF4-FFF2-40B4-BE49-F238E27FC236}">
                <a16:creationId xmlns:a16="http://schemas.microsoft.com/office/drawing/2014/main" id="{BA2ED315-4AA6-411D-9120-1B2472264784}"/>
              </a:ext>
            </a:extLst>
          </p:cNvPr>
          <p:cNvSpPr>
            <a:spLocks noGrp="1"/>
          </p:cNvSpPr>
          <p:nvPr>
            <p:ph type="title"/>
          </p:nvPr>
        </p:nvSpPr>
        <p:spPr>
          <a:xfrm>
            <a:off x="648930" y="629266"/>
            <a:ext cx="5121644" cy="1676603"/>
          </a:xfrm>
        </p:spPr>
        <p:txBody>
          <a:bodyPr>
            <a:normAutofit/>
          </a:bodyPr>
          <a:lstStyle/>
          <a:p>
            <a:r>
              <a:rPr lang="en-US" dirty="0">
                <a:solidFill>
                  <a:schemeClr val="bg1"/>
                </a:solidFill>
              </a:rPr>
              <a:t>Inflammation</a:t>
            </a:r>
          </a:p>
        </p:txBody>
      </p:sp>
      <p:sp>
        <p:nvSpPr>
          <p:cNvPr id="3" name="Content Placeholder 2">
            <a:extLst>
              <a:ext uri="{FF2B5EF4-FFF2-40B4-BE49-F238E27FC236}">
                <a16:creationId xmlns:a16="http://schemas.microsoft.com/office/drawing/2014/main" id="{7C05F9AE-8B66-427A-86BF-032159F8A855}"/>
              </a:ext>
            </a:extLst>
          </p:cNvPr>
          <p:cNvSpPr>
            <a:spLocks noGrp="1"/>
          </p:cNvSpPr>
          <p:nvPr>
            <p:ph idx="1"/>
          </p:nvPr>
        </p:nvSpPr>
        <p:spPr>
          <a:xfrm>
            <a:off x="648931" y="2438400"/>
            <a:ext cx="5121642" cy="3785419"/>
          </a:xfrm>
        </p:spPr>
        <p:txBody>
          <a:bodyPr>
            <a:normAutofit fontScale="92500" lnSpcReduction="10000"/>
          </a:bodyPr>
          <a:lstStyle/>
          <a:p>
            <a:pPr marL="0" indent="0">
              <a:buNone/>
            </a:pPr>
            <a:r>
              <a:rPr lang="en-US" dirty="0">
                <a:solidFill>
                  <a:schemeClr val="bg1"/>
                </a:solidFill>
              </a:rPr>
              <a:t>Inflammation occurs as the result of some sort of internal injury or damage to the tissues. </a:t>
            </a:r>
          </a:p>
          <a:p>
            <a:pPr marL="0" indent="0">
              <a:buNone/>
            </a:pPr>
            <a:r>
              <a:rPr lang="en-US" dirty="0">
                <a:solidFill>
                  <a:schemeClr val="bg1"/>
                </a:solidFill>
              </a:rPr>
              <a:t>The inflammatory response is characterized by four signs:</a:t>
            </a:r>
          </a:p>
          <a:p>
            <a:pPr marL="514350" indent="-514350">
              <a:buFont typeface="+mj-lt"/>
              <a:buAutoNum type="arabicPeriod"/>
            </a:pPr>
            <a:r>
              <a:rPr lang="en-US" dirty="0">
                <a:solidFill>
                  <a:schemeClr val="bg1"/>
                </a:solidFill>
              </a:rPr>
              <a:t>Redness</a:t>
            </a:r>
          </a:p>
          <a:p>
            <a:pPr marL="514350" indent="-514350">
              <a:buFont typeface="+mj-lt"/>
              <a:buAutoNum type="arabicPeriod"/>
            </a:pPr>
            <a:r>
              <a:rPr lang="en-US" dirty="0">
                <a:solidFill>
                  <a:schemeClr val="bg1"/>
                </a:solidFill>
              </a:rPr>
              <a:t>Heat</a:t>
            </a:r>
          </a:p>
          <a:p>
            <a:pPr marL="514350" indent="-514350">
              <a:buFont typeface="+mj-lt"/>
              <a:buAutoNum type="arabicPeriod"/>
            </a:pPr>
            <a:r>
              <a:rPr lang="en-US" dirty="0">
                <a:solidFill>
                  <a:schemeClr val="bg1"/>
                </a:solidFill>
              </a:rPr>
              <a:t>Swelling</a:t>
            </a:r>
          </a:p>
          <a:p>
            <a:pPr marL="514350" indent="-514350">
              <a:buFont typeface="+mj-lt"/>
              <a:buAutoNum type="arabicPeriod"/>
            </a:pPr>
            <a:r>
              <a:rPr lang="en-US" dirty="0">
                <a:solidFill>
                  <a:schemeClr val="bg1"/>
                </a:solidFill>
              </a:rPr>
              <a:t>Pain</a:t>
            </a:r>
          </a:p>
        </p:txBody>
      </p:sp>
    </p:spTree>
    <p:extLst>
      <p:ext uri="{BB962C8B-B14F-4D97-AF65-F5344CB8AC3E}">
        <p14:creationId xmlns:p14="http://schemas.microsoft.com/office/powerpoint/2010/main" val="30370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screenshot of a cell phone&#10;&#10;Description generated with high confidence">
            <a:extLst>
              <a:ext uri="{FF2B5EF4-FFF2-40B4-BE49-F238E27FC236}">
                <a16:creationId xmlns:a16="http://schemas.microsoft.com/office/drawing/2014/main" id="{335BC1BD-987A-487B-8490-6068CD39D4B8}"/>
              </a:ext>
            </a:extLst>
          </p:cNvPr>
          <p:cNvPicPr>
            <a:picLocks noChangeAspect="1"/>
          </p:cNvPicPr>
          <p:nvPr/>
        </p:nvPicPr>
        <p:blipFill rotWithShape="1">
          <a:blip r:embed="rId2">
            <a:extLst>
              <a:ext uri="{28A0092B-C50C-407E-A947-70E740481C1C}">
                <a14:useLocalDpi xmlns:a14="http://schemas.microsoft.com/office/drawing/2010/main" val="0"/>
              </a:ext>
            </a:extLst>
          </a:blip>
          <a:srcRect l="5670" r="9940" b="1"/>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BA2ED315-4AA6-411D-9120-1B2472264784}"/>
              </a:ext>
            </a:extLst>
          </p:cNvPr>
          <p:cNvSpPr>
            <a:spLocks noGrp="1"/>
          </p:cNvSpPr>
          <p:nvPr>
            <p:ph type="title"/>
          </p:nvPr>
        </p:nvSpPr>
        <p:spPr>
          <a:xfrm>
            <a:off x="639662" y="227486"/>
            <a:ext cx="3667039" cy="991716"/>
          </a:xfrm>
        </p:spPr>
        <p:txBody>
          <a:bodyPr>
            <a:normAutofit fontScale="90000"/>
          </a:bodyPr>
          <a:lstStyle/>
          <a:p>
            <a:r>
              <a:rPr lang="en-US" sz="3600" dirty="0">
                <a:solidFill>
                  <a:schemeClr val="bg1"/>
                </a:solidFill>
              </a:rPr>
              <a:t>Inflammation – RED APPEARANCE </a:t>
            </a:r>
          </a:p>
        </p:txBody>
      </p:sp>
      <p:sp>
        <p:nvSpPr>
          <p:cNvPr id="3" name="Content Placeholder 2">
            <a:extLst>
              <a:ext uri="{FF2B5EF4-FFF2-40B4-BE49-F238E27FC236}">
                <a16:creationId xmlns:a16="http://schemas.microsoft.com/office/drawing/2014/main" id="{7C05F9AE-8B66-427A-86BF-032159F8A855}"/>
              </a:ext>
            </a:extLst>
          </p:cNvPr>
          <p:cNvSpPr>
            <a:spLocks noGrp="1"/>
          </p:cNvSpPr>
          <p:nvPr>
            <p:ph idx="1"/>
          </p:nvPr>
        </p:nvSpPr>
        <p:spPr>
          <a:xfrm>
            <a:off x="639665" y="1219202"/>
            <a:ext cx="3667036" cy="4998718"/>
          </a:xfrm>
        </p:spPr>
        <p:txBody>
          <a:bodyPr>
            <a:normAutofit/>
          </a:bodyPr>
          <a:lstStyle/>
          <a:p>
            <a:pPr marL="0" indent="0">
              <a:buNone/>
            </a:pPr>
            <a:r>
              <a:rPr lang="en-US" b="1" u="sng" dirty="0">
                <a:solidFill>
                  <a:schemeClr val="bg1"/>
                </a:solidFill>
              </a:rPr>
              <a:t>What causes the red appearance of the inflammatory response?</a:t>
            </a:r>
          </a:p>
          <a:p>
            <a:r>
              <a:rPr lang="en-US" b="1" u="sng" dirty="0">
                <a:solidFill>
                  <a:schemeClr val="bg1"/>
                </a:solidFill>
              </a:rPr>
              <a:t>​</a:t>
            </a:r>
            <a:r>
              <a:rPr lang="en-US" dirty="0">
                <a:solidFill>
                  <a:schemeClr val="bg1"/>
                </a:solidFill>
              </a:rPr>
              <a:t>Damaged cells release histamine </a:t>
            </a:r>
          </a:p>
          <a:p>
            <a:r>
              <a:rPr lang="en-US" dirty="0">
                <a:solidFill>
                  <a:schemeClr val="bg1"/>
                </a:solidFill>
              </a:rPr>
              <a:t>Histamines widen capillaries</a:t>
            </a:r>
          </a:p>
          <a:p>
            <a:r>
              <a:rPr lang="en-US" dirty="0">
                <a:solidFill>
                  <a:schemeClr val="bg1"/>
                </a:solidFill>
              </a:rPr>
              <a:t>Increases blood flow to the area </a:t>
            </a:r>
          </a:p>
          <a:p>
            <a:r>
              <a:rPr lang="en-US" dirty="0">
                <a:solidFill>
                  <a:schemeClr val="bg1"/>
                </a:solidFill>
              </a:rPr>
              <a:t>Causing redness.  </a:t>
            </a:r>
          </a:p>
        </p:txBody>
      </p:sp>
    </p:spTree>
    <p:extLst>
      <p:ext uri="{BB962C8B-B14F-4D97-AF65-F5344CB8AC3E}">
        <p14:creationId xmlns:p14="http://schemas.microsoft.com/office/powerpoint/2010/main" val="196746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ED315-4AA6-411D-9120-1B2472264784}"/>
              </a:ext>
            </a:extLst>
          </p:cNvPr>
          <p:cNvSpPr>
            <a:spLocks noGrp="1"/>
          </p:cNvSpPr>
          <p:nvPr>
            <p:ph type="title"/>
          </p:nvPr>
        </p:nvSpPr>
        <p:spPr>
          <a:xfrm>
            <a:off x="648929" y="629266"/>
            <a:ext cx="3505495" cy="1622321"/>
          </a:xfrm>
        </p:spPr>
        <p:txBody>
          <a:bodyPr>
            <a:normAutofit/>
          </a:bodyPr>
          <a:lstStyle/>
          <a:p>
            <a:pPr algn="ctr"/>
            <a:r>
              <a:rPr lang="en-US" sz="3700" dirty="0"/>
              <a:t>Inflammation – RED APPEARANCE </a:t>
            </a:r>
          </a:p>
        </p:txBody>
      </p:sp>
      <p:sp>
        <p:nvSpPr>
          <p:cNvPr id="3" name="Content Placeholder 2">
            <a:extLst>
              <a:ext uri="{FF2B5EF4-FFF2-40B4-BE49-F238E27FC236}">
                <a16:creationId xmlns:a16="http://schemas.microsoft.com/office/drawing/2014/main" id="{7C05F9AE-8B66-427A-86BF-032159F8A855}"/>
              </a:ext>
            </a:extLst>
          </p:cNvPr>
          <p:cNvSpPr>
            <a:spLocks noGrp="1"/>
          </p:cNvSpPr>
          <p:nvPr>
            <p:ph idx="1"/>
          </p:nvPr>
        </p:nvSpPr>
        <p:spPr>
          <a:xfrm>
            <a:off x="648931" y="2438400"/>
            <a:ext cx="3505494" cy="3785419"/>
          </a:xfrm>
        </p:spPr>
        <p:txBody>
          <a:bodyPr>
            <a:normAutofit fontScale="92500" lnSpcReduction="10000"/>
          </a:bodyPr>
          <a:lstStyle/>
          <a:p>
            <a:pPr marL="0" indent="0">
              <a:buNone/>
            </a:pPr>
            <a:r>
              <a:rPr lang="en-US" sz="3200" dirty="0"/>
              <a:t> The widening of the capillaries </a:t>
            </a:r>
            <a:r>
              <a:rPr lang="en-US" sz="3200" u="sng" dirty="0"/>
              <a:t>assists the healing process</a:t>
            </a:r>
            <a:r>
              <a:rPr lang="en-US" sz="3200" dirty="0"/>
              <a:t>, because the increased blood flow to the injured area allows defensive cells and proteins to </a:t>
            </a:r>
            <a:r>
              <a:rPr lang="en-US" sz="3200" u="sng" dirty="0"/>
              <a:t>gain access to the area more easily.</a:t>
            </a:r>
          </a:p>
        </p:txBody>
      </p:sp>
      <p:pic>
        <p:nvPicPr>
          <p:cNvPr id="12" name="Picture 11" descr="A picture containing clipart&#10;&#10;Description generated with very high confidence">
            <a:extLst>
              <a:ext uri="{FF2B5EF4-FFF2-40B4-BE49-F238E27FC236}">
                <a16:creationId xmlns:a16="http://schemas.microsoft.com/office/drawing/2014/main" id="{AC9DABB6-0644-467C-AC28-54806CF56A2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97" b="92610" l="9957" r="90043">
                        <a14:foregroundMark x1="51732" y1="7159" x2="51732" y2="7159"/>
                        <a14:foregroundMark x1="9957" y1="50346" x2="9957" y2="50346"/>
                        <a14:foregroundMark x1="46537" y1="92610" x2="46537" y2="92610"/>
                        <a14:foregroundMark x1="90043" y1="52194" x2="90043" y2="52194"/>
                        <a14:foregroundMark x1="57359" y1="6467" x2="57359" y2="6467"/>
                        <a14:foregroundMark x1="45887" y1="33718" x2="54329" y2="52887"/>
                        <a14:foregroundMark x1="43939" y1="40647" x2="67316" y2="33025"/>
                        <a14:foregroundMark x1="67316" y1="33025" x2="67749" y2="33025"/>
                        <a14:foregroundMark x1="65801" y1="35104" x2="56277" y2="58199"/>
                        <a14:foregroundMark x1="56277" y1="58199" x2="65801" y2="46882"/>
                        <a14:foregroundMark x1="60606" y1="38568" x2="59957" y2="37182"/>
                        <a14:foregroundMark x1="51082" y1="58430" x2="49784" y2="57044"/>
                        <a14:foregroundMark x1="63203" y1="37182" x2="53030" y2="46189"/>
                        <a14:foregroundMark x1="9957" y1="46882" x2="9957" y2="46882"/>
                      </a14:backgroundRemoval>
                    </a14:imgEffect>
                  </a14:imgLayer>
                </a14:imgProps>
              </a:ext>
              <a:ext uri="{28A0092B-C50C-407E-A947-70E740481C1C}">
                <a14:useLocalDpi xmlns:a14="http://schemas.microsoft.com/office/drawing/2010/main" val="0"/>
              </a:ext>
            </a:extLst>
          </a:blip>
          <a:stretch>
            <a:fillRect/>
          </a:stretch>
        </p:blipFill>
        <p:spPr>
          <a:xfrm>
            <a:off x="6903399" y="2751269"/>
            <a:ext cx="1826936" cy="1712258"/>
          </a:xfrm>
          <a:prstGeom prst="rect">
            <a:avLst/>
          </a:prstGeom>
        </p:spPr>
      </p:pic>
      <p:pic>
        <p:nvPicPr>
          <p:cNvPr id="14" name="Picture 13">
            <a:extLst>
              <a:ext uri="{FF2B5EF4-FFF2-40B4-BE49-F238E27FC236}">
                <a16:creationId xmlns:a16="http://schemas.microsoft.com/office/drawing/2014/main" id="{4C87A477-F01A-4175-A0CB-475245B56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85190">
            <a:off x="5480742" y="2829396"/>
            <a:ext cx="1513967" cy="1622322"/>
          </a:xfrm>
          <a:prstGeom prst="rect">
            <a:avLst/>
          </a:prstGeom>
        </p:spPr>
      </p:pic>
      <p:pic>
        <p:nvPicPr>
          <p:cNvPr id="19" name="Picture 18">
            <a:extLst>
              <a:ext uri="{FF2B5EF4-FFF2-40B4-BE49-F238E27FC236}">
                <a16:creationId xmlns:a16="http://schemas.microsoft.com/office/drawing/2014/main" id="{DA50C2D6-D4F0-4127-91DE-6D3CF788B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983475">
            <a:off x="7973352" y="2768636"/>
            <a:ext cx="1513967" cy="1622322"/>
          </a:xfrm>
          <a:prstGeom prst="rect">
            <a:avLst/>
          </a:prstGeom>
        </p:spPr>
      </p:pic>
      <p:pic>
        <p:nvPicPr>
          <p:cNvPr id="22" name="Picture 21" descr="A picture containing clipart&#10;&#10;Description generated with very high confidence">
            <a:extLst>
              <a:ext uri="{FF2B5EF4-FFF2-40B4-BE49-F238E27FC236}">
                <a16:creationId xmlns:a16="http://schemas.microsoft.com/office/drawing/2014/main" id="{C906C136-3B77-4C51-B195-E4E87D24AE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2" b="95564" l="9939" r="95413">
                        <a14:foregroundMark x1="39602" y1="39372" x2="58410" y2="39372"/>
                        <a14:foregroundMark x1="58410" y1="39372" x2="69878" y2="43993"/>
                        <a14:foregroundMark x1="69878" y1="43993" x2="72171" y2="42884"/>
                        <a14:foregroundMark x1="41743" y1="30499" x2="52294" y2="51201"/>
                        <a14:foregroundMark x1="52294" y1="51201" x2="52294" y2="51017"/>
                        <a14:foregroundMark x1="36697" y1="48059" x2="46330" y2="48429"/>
                        <a14:foregroundMark x1="46330" y1="48429" x2="61621" y2="44547"/>
                        <a14:foregroundMark x1="45107" y1="26987" x2="45107" y2="26987"/>
                        <a14:foregroundMark x1="47554" y1="35305" x2="47554" y2="35305"/>
                        <a14:foregroundMark x1="44495" y1="43438" x2="46483" y2="41590"/>
                        <a14:foregroundMark x1="62691" y1="32717" x2="62691" y2="32717"/>
                        <a14:foregroundMark x1="56269" y1="34011" x2="55352" y2="33457"/>
                        <a14:foregroundMark x1="48930" y1="28096" x2="48930" y2="28096"/>
                        <a14:foregroundMark x1="48165" y1="28096" x2="53364" y2="31608"/>
                        <a14:foregroundMark x1="50153" y1="33457" x2="63456" y2="38447"/>
                        <a14:foregroundMark x1="63456" y1="38447" x2="64832" y2="39741"/>
                        <a14:foregroundMark x1="43119" y1="40481" x2="59174" y2="58226"/>
                        <a14:foregroundMark x1="53976" y1="73567" x2="64985" y2="78189"/>
                        <a14:foregroundMark x1="64985" y1="78189" x2="70795" y2="71719"/>
                        <a14:foregroundMark x1="70795" y1="71719" x2="75841" y2="62107"/>
                        <a14:foregroundMark x1="75841" y1="62107" x2="75382" y2="59335"/>
                        <a14:foregroundMark x1="49541" y1="64695" x2="50917" y2="65250"/>
                        <a14:foregroundMark x1="52905" y1="66543" x2="52905" y2="66543"/>
                        <a14:foregroundMark x1="52446" y1="69501" x2="53823" y2="61368"/>
                        <a14:foregroundMark x1="43272" y1="35120" x2="63150" y2="31793"/>
                        <a14:foregroundMark x1="53364" y1="19224" x2="53364" y2="19224"/>
                        <a14:foregroundMark x1="55963" y1="14972" x2="55963" y2="14972"/>
                        <a14:foregroundMark x1="50917" y1="23290" x2="53058" y2="24399"/>
                        <a14:foregroundMark x1="56422" y1="24030" x2="60398" y2="24954"/>
                        <a14:foregroundMark x1="64526" y1="25139" x2="64526" y2="25139"/>
                        <a14:foregroundMark x1="71101" y1="25693" x2="71101" y2="25693"/>
                        <a14:foregroundMark x1="74312" y1="39741" x2="74312" y2="39741"/>
                        <a14:foregroundMark x1="95413" y1="73567" x2="95413" y2="73567"/>
                        <a14:foregroundMark x1="66055" y1="95564" x2="66055" y2="95564"/>
                      </a14:backgroundRemoval>
                    </a14:imgEffect>
                  </a14:imgLayer>
                </a14:imgProps>
              </a:ext>
              <a:ext uri="{28A0092B-C50C-407E-A947-70E740481C1C}">
                <a14:useLocalDpi xmlns:a14="http://schemas.microsoft.com/office/drawing/2010/main" val="0"/>
              </a:ext>
            </a:extLst>
          </a:blip>
          <a:stretch>
            <a:fillRect/>
          </a:stretch>
        </p:blipFill>
        <p:spPr>
          <a:xfrm>
            <a:off x="7710943" y="1933059"/>
            <a:ext cx="3602117" cy="2979733"/>
          </a:xfrm>
          <a:prstGeom prst="rect">
            <a:avLst/>
          </a:prstGeom>
        </p:spPr>
      </p:pic>
      <p:pic>
        <p:nvPicPr>
          <p:cNvPr id="20" name="Picture 19" descr="A picture containing clipart&#10;&#10;Description generated with very high confidence">
            <a:extLst>
              <a:ext uri="{FF2B5EF4-FFF2-40B4-BE49-F238E27FC236}">
                <a16:creationId xmlns:a16="http://schemas.microsoft.com/office/drawing/2014/main" id="{BF6BC575-E03F-4D51-9D73-5F1FADD25A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97" b="92610" l="9957" r="90043">
                        <a14:foregroundMark x1="51732" y1="7159" x2="51732" y2="7159"/>
                        <a14:foregroundMark x1="9957" y1="50346" x2="9957" y2="50346"/>
                        <a14:foregroundMark x1="46537" y1="92610" x2="46537" y2="92610"/>
                        <a14:foregroundMark x1="90043" y1="52194" x2="90043" y2="52194"/>
                        <a14:foregroundMark x1="57359" y1="6467" x2="57359" y2="6467"/>
                        <a14:foregroundMark x1="45887" y1="33718" x2="54329" y2="52887"/>
                        <a14:foregroundMark x1="43939" y1="40647" x2="67316" y2="33025"/>
                        <a14:foregroundMark x1="67316" y1="33025" x2="67749" y2="33025"/>
                        <a14:foregroundMark x1="65801" y1="35104" x2="56277" y2="58199"/>
                        <a14:foregroundMark x1="56277" y1="58199" x2="65801" y2="46882"/>
                        <a14:foregroundMark x1="60606" y1="38568" x2="59957" y2="37182"/>
                        <a14:foregroundMark x1="51082" y1="58430" x2="49784" y2="57044"/>
                        <a14:foregroundMark x1="63203" y1="37182" x2="53030" y2="46189"/>
                        <a14:foregroundMark x1="9957" y1="46882" x2="9957" y2="46882"/>
                      </a14:backgroundRemoval>
                    </a14:imgEffect>
                  </a14:imgLayer>
                </a14:imgProps>
              </a:ext>
              <a:ext uri="{28A0092B-C50C-407E-A947-70E740481C1C}">
                <a14:useLocalDpi xmlns:a14="http://schemas.microsoft.com/office/drawing/2010/main" val="0"/>
              </a:ext>
            </a:extLst>
          </a:blip>
          <a:stretch>
            <a:fillRect/>
          </a:stretch>
        </p:blipFill>
        <p:spPr>
          <a:xfrm rot="2897157">
            <a:off x="10157152" y="3386190"/>
            <a:ext cx="1378886" cy="1292332"/>
          </a:xfrm>
          <a:prstGeom prst="rect">
            <a:avLst/>
          </a:prstGeom>
        </p:spPr>
      </p:pic>
      <p:pic>
        <p:nvPicPr>
          <p:cNvPr id="23" name="Picture 22" descr="A picture containing clipart&#10;&#10;Description generated with very high confidence">
            <a:extLst>
              <a:ext uri="{FF2B5EF4-FFF2-40B4-BE49-F238E27FC236}">
                <a16:creationId xmlns:a16="http://schemas.microsoft.com/office/drawing/2014/main" id="{95464903-EC12-4706-90BF-5BD06FEB5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97" b="92610" l="9957" r="90043">
                        <a14:foregroundMark x1="51732" y1="7159" x2="51732" y2="7159"/>
                        <a14:foregroundMark x1="9957" y1="50346" x2="9957" y2="50346"/>
                        <a14:foregroundMark x1="46537" y1="92610" x2="46537" y2="92610"/>
                        <a14:foregroundMark x1="90043" y1="52194" x2="90043" y2="52194"/>
                        <a14:foregroundMark x1="57359" y1="6467" x2="57359" y2="6467"/>
                        <a14:foregroundMark x1="45887" y1="33718" x2="54329" y2="52887"/>
                        <a14:foregroundMark x1="43939" y1="40647" x2="67316" y2="33025"/>
                        <a14:foregroundMark x1="67316" y1="33025" x2="67749" y2="33025"/>
                        <a14:foregroundMark x1="65801" y1="35104" x2="56277" y2="58199"/>
                        <a14:foregroundMark x1="56277" y1="58199" x2="65801" y2="46882"/>
                        <a14:foregroundMark x1="60606" y1="38568" x2="59957" y2="37182"/>
                        <a14:foregroundMark x1="51082" y1="58430" x2="49784" y2="57044"/>
                        <a14:foregroundMark x1="63203" y1="37182" x2="53030" y2="46189"/>
                        <a14:foregroundMark x1="9957" y1="46882" x2="9957" y2="46882"/>
                      </a14:backgroundRemoval>
                    </a14:imgEffect>
                  </a14:imgLayer>
                </a14:imgProps>
              </a:ext>
              <a:ext uri="{28A0092B-C50C-407E-A947-70E740481C1C}">
                <a14:useLocalDpi xmlns:a14="http://schemas.microsoft.com/office/drawing/2010/main" val="0"/>
              </a:ext>
            </a:extLst>
          </a:blip>
          <a:stretch>
            <a:fillRect/>
          </a:stretch>
        </p:blipFill>
        <p:spPr>
          <a:xfrm rot="11026539">
            <a:off x="6241264" y="2435455"/>
            <a:ext cx="1378886" cy="1292332"/>
          </a:xfrm>
          <a:prstGeom prst="rect">
            <a:avLst/>
          </a:prstGeom>
        </p:spPr>
      </p:pic>
      <p:pic>
        <p:nvPicPr>
          <p:cNvPr id="9" name="Picture 8" descr="A picture containing vector graphics&#10;&#10;Description generated with high confidence">
            <a:extLst>
              <a:ext uri="{FF2B5EF4-FFF2-40B4-BE49-F238E27FC236}">
                <a16:creationId xmlns:a16="http://schemas.microsoft.com/office/drawing/2014/main" id="{B49CDAA5-A104-45E2-8C02-9112188F7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3165" y="2161523"/>
            <a:ext cx="6484622" cy="2751269"/>
          </a:xfrm>
          <a:prstGeom prst="rect">
            <a:avLst/>
          </a:prstGeom>
          <a:effectLst/>
        </p:spPr>
      </p:pic>
      <p:pic>
        <p:nvPicPr>
          <p:cNvPr id="25" name="Picture 24" descr="A close up of a sign&#10;&#10;Description generated with very high confidence">
            <a:extLst>
              <a:ext uri="{FF2B5EF4-FFF2-40B4-BE49-F238E27FC236}">
                <a16:creationId xmlns:a16="http://schemas.microsoft.com/office/drawing/2014/main" id="{27522E69-C991-4DC5-8745-4C5FF86C7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6680" y="4925599"/>
            <a:ext cx="1682745" cy="299776"/>
          </a:xfrm>
          <a:prstGeom prst="rect">
            <a:avLst/>
          </a:prstGeom>
        </p:spPr>
      </p:pic>
      <p:pic>
        <p:nvPicPr>
          <p:cNvPr id="27" name="Picture 26" descr="A picture containing clipart&#10;&#10;Description generated with very high confidence">
            <a:extLst>
              <a:ext uri="{FF2B5EF4-FFF2-40B4-BE49-F238E27FC236}">
                <a16:creationId xmlns:a16="http://schemas.microsoft.com/office/drawing/2014/main" id="{4AFCCA10-671E-46A5-815F-DBCA2AEFD1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3941">
            <a:off x="5825821" y="674091"/>
            <a:ext cx="1176164" cy="1162780"/>
          </a:xfrm>
          <a:prstGeom prst="rect">
            <a:avLst/>
          </a:prstGeom>
        </p:spPr>
      </p:pic>
      <p:pic>
        <p:nvPicPr>
          <p:cNvPr id="28" name="Picture 27" descr="A picture containing clipart&#10;&#10;Description generated with very high confidence">
            <a:extLst>
              <a:ext uri="{FF2B5EF4-FFF2-40B4-BE49-F238E27FC236}">
                <a16:creationId xmlns:a16="http://schemas.microsoft.com/office/drawing/2014/main" id="{D7A13B5A-BE3D-4370-B8CA-E38F9DEA87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854321">
            <a:off x="9087051" y="5210500"/>
            <a:ext cx="625780" cy="618659"/>
          </a:xfrm>
          <a:prstGeom prst="rect">
            <a:avLst/>
          </a:prstGeom>
        </p:spPr>
      </p:pic>
      <p:pic>
        <p:nvPicPr>
          <p:cNvPr id="29" name="Picture 28" descr="A picture containing clipart&#10;&#10;Description generated with very high confidence">
            <a:extLst>
              <a:ext uri="{FF2B5EF4-FFF2-40B4-BE49-F238E27FC236}">
                <a16:creationId xmlns:a16="http://schemas.microsoft.com/office/drawing/2014/main" id="{AC2F9C17-92FD-4CCF-A9AA-4D7DE055D6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51190" flipH="1">
            <a:off x="9368153" y="866538"/>
            <a:ext cx="817054" cy="889530"/>
          </a:xfrm>
          <a:prstGeom prst="rect">
            <a:avLst/>
          </a:prstGeom>
        </p:spPr>
      </p:pic>
    </p:spTree>
    <p:extLst>
      <p:ext uri="{BB962C8B-B14F-4D97-AF65-F5344CB8AC3E}">
        <p14:creationId xmlns:p14="http://schemas.microsoft.com/office/powerpoint/2010/main" val="387514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very high confidence">
            <a:extLst>
              <a:ext uri="{FF2B5EF4-FFF2-40B4-BE49-F238E27FC236}">
                <a16:creationId xmlns:a16="http://schemas.microsoft.com/office/drawing/2014/main" id="{C39075DD-D7E4-4288-B506-8B447E13E87C}"/>
              </a:ext>
            </a:extLst>
          </p:cNvPr>
          <p:cNvPicPr>
            <a:picLocks noChangeAspect="1"/>
          </p:cNvPicPr>
          <p:nvPr/>
        </p:nvPicPr>
        <p:blipFill rotWithShape="1">
          <a:blip r:embed="rId2">
            <a:extLst>
              <a:ext uri="{28A0092B-C50C-407E-A947-70E740481C1C}">
                <a14:useLocalDpi xmlns:a14="http://schemas.microsoft.com/office/drawing/2010/main" val="0"/>
              </a:ext>
            </a:extLst>
          </a:blip>
          <a:srcRect l="-4958" t="-1408" r="-4451" b="-1565"/>
          <a:stretch/>
        </p:blipFill>
        <p:spPr>
          <a:xfrm rot="10316261">
            <a:off x="7459644" y="2001058"/>
            <a:ext cx="4649183" cy="4211681"/>
          </a:xfrm>
          <a:prstGeom prst="rect">
            <a:avLst/>
          </a:prstGeom>
          <a:effectLst/>
        </p:spPr>
      </p:pic>
      <p:sp>
        <p:nvSpPr>
          <p:cNvPr id="2" name="Title 1">
            <a:extLst>
              <a:ext uri="{FF2B5EF4-FFF2-40B4-BE49-F238E27FC236}">
                <a16:creationId xmlns:a16="http://schemas.microsoft.com/office/drawing/2014/main" id="{C16A7627-173A-497B-9794-1AAA00AE9C44}"/>
              </a:ext>
            </a:extLst>
          </p:cNvPr>
          <p:cNvSpPr>
            <a:spLocks noGrp="1"/>
          </p:cNvSpPr>
          <p:nvPr>
            <p:ph type="title"/>
          </p:nvPr>
        </p:nvSpPr>
        <p:spPr>
          <a:xfrm>
            <a:off x="164021" y="127530"/>
            <a:ext cx="4471988" cy="1676603"/>
          </a:xfrm>
        </p:spPr>
        <p:txBody>
          <a:bodyPr>
            <a:normAutofit/>
          </a:bodyPr>
          <a:lstStyle/>
          <a:p>
            <a:r>
              <a:rPr lang="en-US" sz="3600" b="1" dirty="0">
                <a:solidFill>
                  <a:schemeClr val="bg1"/>
                </a:solidFill>
              </a:rPr>
              <a:t>Inflammation – Warm to the Touch (Heat)</a:t>
            </a:r>
          </a:p>
        </p:txBody>
      </p:sp>
      <p:sp>
        <p:nvSpPr>
          <p:cNvPr id="3" name="Content Placeholder 2">
            <a:extLst>
              <a:ext uri="{FF2B5EF4-FFF2-40B4-BE49-F238E27FC236}">
                <a16:creationId xmlns:a16="http://schemas.microsoft.com/office/drawing/2014/main" id="{136010AF-92BB-4DCC-B334-EB240A81255B}"/>
              </a:ext>
            </a:extLst>
          </p:cNvPr>
          <p:cNvSpPr>
            <a:spLocks noGrp="1"/>
          </p:cNvSpPr>
          <p:nvPr>
            <p:ph idx="1"/>
          </p:nvPr>
        </p:nvSpPr>
        <p:spPr>
          <a:xfrm>
            <a:off x="648931" y="2438401"/>
            <a:ext cx="3667036" cy="3779520"/>
          </a:xfrm>
        </p:spPr>
        <p:txBody>
          <a:bodyPr>
            <a:normAutofit fontScale="92500" lnSpcReduction="10000"/>
          </a:bodyPr>
          <a:lstStyle/>
          <a:p>
            <a:r>
              <a:rPr lang="en-US" b="1" u="sng" dirty="0">
                <a:solidFill>
                  <a:schemeClr val="bg1"/>
                </a:solidFill>
              </a:rPr>
              <a:t>​I</a:t>
            </a:r>
            <a:r>
              <a:rPr lang="en-US" dirty="0">
                <a:solidFill>
                  <a:schemeClr val="bg1"/>
                </a:solidFill>
              </a:rPr>
              <a:t>ncreased blood flow also elevates the temperature in the area of injury. </a:t>
            </a:r>
          </a:p>
          <a:p>
            <a:r>
              <a:rPr lang="en-US" dirty="0">
                <a:solidFill>
                  <a:schemeClr val="bg1"/>
                </a:solidFill>
              </a:rPr>
              <a:t>The increased temperature also increases the metabolic rate of the host cells in the region which promotes healing. </a:t>
            </a:r>
          </a:p>
          <a:p>
            <a:pPr marL="0" indent="0">
              <a:buNone/>
            </a:pPr>
            <a:endParaRPr lang="en-US" dirty="0">
              <a:solidFill>
                <a:schemeClr val="bg1"/>
              </a:solidFill>
            </a:endParaRPr>
          </a:p>
        </p:txBody>
      </p:sp>
      <p:pic>
        <p:nvPicPr>
          <p:cNvPr id="6" name="Picture 5">
            <a:extLst>
              <a:ext uri="{FF2B5EF4-FFF2-40B4-BE49-F238E27FC236}">
                <a16:creationId xmlns:a16="http://schemas.microsoft.com/office/drawing/2014/main" id="{07C83CBC-2F86-4A06-B304-EEE2FA53C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220" y="523812"/>
            <a:ext cx="3069860" cy="4079548"/>
          </a:xfrm>
          <a:prstGeom prst="rect">
            <a:avLst/>
          </a:prstGeom>
        </p:spPr>
      </p:pic>
    </p:spTree>
    <p:extLst>
      <p:ext uri="{BB962C8B-B14F-4D97-AF65-F5344CB8AC3E}">
        <p14:creationId xmlns:p14="http://schemas.microsoft.com/office/powerpoint/2010/main" val="1108180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1">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generated with high confidence">
            <a:extLst>
              <a:ext uri="{FF2B5EF4-FFF2-40B4-BE49-F238E27FC236}">
                <a16:creationId xmlns:a16="http://schemas.microsoft.com/office/drawing/2014/main" id="{F4AD72B9-72E4-4B83-AED4-5489F5D07C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25"/>
          <a:stretch/>
        </p:blipFill>
        <p:spPr>
          <a:xfrm>
            <a:off x="-53096" y="3158836"/>
            <a:ext cx="12245096" cy="3269673"/>
          </a:xfrm>
          <a:prstGeom prst="rect">
            <a:avLst/>
          </a:prstGeom>
        </p:spPr>
      </p:pic>
      <p:sp>
        <p:nvSpPr>
          <p:cNvPr id="2" name="Title 1">
            <a:extLst>
              <a:ext uri="{FF2B5EF4-FFF2-40B4-BE49-F238E27FC236}">
                <a16:creationId xmlns:a16="http://schemas.microsoft.com/office/drawing/2014/main" id="{F33068CD-DC43-4BF6-B6CB-DA3447C46747}"/>
              </a:ext>
            </a:extLst>
          </p:cNvPr>
          <p:cNvSpPr>
            <a:spLocks noGrp="1"/>
          </p:cNvSpPr>
          <p:nvPr>
            <p:ph type="title"/>
          </p:nvPr>
        </p:nvSpPr>
        <p:spPr>
          <a:xfrm>
            <a:off x="0" y="0"/>
            <a:ext cx="12192000" cy="831273"/>
          </a:xfrm>
        </p:spPr>
        <p:txBody>
          <a:bodyPr>
            <a:normAutofit/>
          </a:bodyPr>
          <a:lstStyle/>
          <a:p>
            <a:pPr algn="ctr"/>
            <a:r>
              <a:rPr lang="en-US" sz="3400" b="1" dirty="0">
                <a:effectLst>
                  <a:outerShdw blurRad="38100" dist="38100" dir="2700000" algn="tl">
                    <a:srgbClr val="000000">
                      <a:alpha val="43137"/>
                    </a:srgbClr>
                  </a:outerShdw>
                </a:effectLst>
              </a:rPr>
              <a:t>Inflammatory Response - Swelling</a:t>
            </a:r>
          </a:p>
        </p:txBody>
      </p:sp>
      <p:sp>
        <p:nvSpPr>
          <p:cNvPr id="3" name="Content Placeholder 2">
            <a:extLst>
              <a:ext uri="{FF2B5EF4-FFF2-40B4-BE49-F238E27FC236}">
                <a16:creationId xmlns:a16="http://schemas.microsoft.com/office/drawing/2014/main" id="{2653CA70-78D6-4B99-AC9B-B08E80BDC402}"/>
              </a:ext>
            </a:extLst>
          </p:cNvPr>
          <p:cNvSpPr>
            <a:spLocks noGrp="1"/>
          </p:cNvSpPr>
          <p:nvPr>
            <p:ph idx="1"/>
          </p:nvPr>
        </p:nvSpPr>
        <p:spPr>
          <a:xfrm>
            <a:off x="70979" y="965199"/>
            <a:ext cx="11471777" cy="2193637"/>
          </a:xfrm>
        </p:spPr>
        <p:txBody>
          <a:bodyPr anchor="ctr">
            <a:normAutofit lnSpcReduction="10000"/>
          </a:bodyPr>
          <a:lstStyle/>
          <a:p>
            <a:r>
              <a:rPr lang="en-US" sz="2400" b="1" u="sng" dirty="0"/>
              <a:t>​</a:t>
            </a:r>
            <a:r>
              <a:rPr lang="en-US" sz="2400" dirty="0"/>
              <a:t>The histamines in the area cause the small blood vessels (the capillaries) to become more permeable. </a:t>
            </a:r>
          </a:p>
          <a:p>
            <a:r>
              <a:rPr lang="en-US" sz="2400" dirty="0"/>
              <a:t>This allows more fluids and substances to pass from the bloodstream to the tissues, which causes swelling. </a:t>
            </a:r>
          </a:p>
          <a:p>
            <a:r>
              <a:rPr lang="en-US" sz="2400" dirty="0"/>
              <a:t>However, the swelling brings in vital nutrients and liquids from the blood stream that promote healing. </a:t>
            </a:r>
          </a:p>
          <a:p>
            <a:pPr marL="0" indent="0">
              <a:buNone/>
            </a:pPr>
            <a:endParaRPr lang="en-US" sz="2400" dirty="0"/>
          </a:p>
        </p:txBody>
      </p:sp>
    </p:spTree>
    <p:extLst>
      <p:ext uri="{BB962C8B-B14F-4D97-AF65-F5344CB8AC3E}">
        <p14:creationId xmlns:p14="http://schemas.microsoft.com/office/powerpoint/2010/main" val="4112040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AD72B9-72E4-4B83-AED4-5489F5D07C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0" r="814" b="2"/>
          <a:stretch/>
        </p:blipFill>
        <p:spPr>
          <a:xfrm rot="872587">
            <a:off x="5119510" y="1533830"/>
            <a:ext cx="6878526" cy="3654497"/>
          </a:xfrm>
          <a:prstGeom prst="rect">
            <a:avLst/>
          </a:prstGeom>
          <a:ln>
            <a:solidFill>
              <a:schemeClr val="accent1">
                <a:lumMod val="50000"/>
              </a:schemeClr>
            </a:solidFill>
          </a:ln>
        </p:spPr>
      </p:pic>
      <p:sp>
        <p:nvSpPr>
          <p:cNvPr id="2" name="Title 1">
            <a:extLst>
              <a:ext uri="{FF2B5EF4-FFF2-40B4-BE49-F238E27FC236}">
                <a16:creationId xmlns:a16="http://schemas.microsoft.com/office/drawing/2014/main" id="{F33068CD-DC43-4BF6-B6CB-DA3447C46747}"/>
              </a:ext>
            </a:extLst>
          </p:cNvPr>
          <p:cNvSpPr>
            <a:spLocks noGrp="1"/>
          </p:cNvSpPr>
          <p:nvPr>
            <p:ph type="title"/>
          </p:nvPr>
        </p:nvSpPr>
        <p:spPr>
          <a:xfrm>
            <a:off x="5701145" y="-67034"/>
            <a:ext cx="5160818" cy="1325563"/>
          </a:xfrm>
        </p:spPr>
        <p:txBody>
          <a:bodyPr>
            <a:normAutofit/>
          </a:bodyPr>
          <a:lstStyle/>
          <a:p>
            <a:r>
              <a:rPr lang="en-US" sz="3200" b="1" dirty="0">
                <a:solidFill>
                  <a:schemeClr val="bg1"/>
                </a:solidFill>
                <a:effectLst>
                  <a:outerShdw blurRad="38100" dist="38100" dir="2700000" algn="tl">
                    <a:srgbClr val="000000">
                      <a:alpha val="43137"/>
                    </a:srgbClr>
                  </a:outerShdw>
                </a:effectLst>
              </a:rPr>
              <a:t>Inflammatory Response - Pain</a:t>
            </a:r>
          </a:p>
        </p:txBody>
      </p:sp>
      <p:sp>
        <p:nvSpPr>
          <p:cNvPr id="3" name="Content Placeholder 2">
            <a:extLst>
              <a:ext uri="{FF2B5EF4-FFF2-40B4-BE49-F238E27FC236}">
                <a16:creationId xmlns:a16="http://schemas.microsoft.com/office/drawing/2014/main" id="{2653CA70-78D6-4B99-AC9B-B08E80BDC402}"/>
              </a:ext>
            </a:extLst>
          </p:cNvPr>
          <p:cNvSpPr>
            <a:spLocks noGrp="1"/>
          </p:cNvSpPr>
          <p:nvPr>
            <p:ph idx="1"/>
          </p:nvPr>
        </p:nvSpPr>
        <p:spPr>
          <a:xfrm>
            <a:off x="193964" y="304800"/>
            <a:ext cx="3844637" cy="6317673"/>
          </a:xfrm>
        </p:spPr>
        <p:txBody>
          <a:bodyPr>
            <a:normAutofit/>
          </a:bodyPr>
          <a:lstStyle/>
          <a:p>
            <a:r>
              <a:rPr lang="en-US" sz="2400" dirty="0"/>
              <a:t>Pain often accompanies inflammation due to excessive fluid that may have pressed on nerves.</a:t>
            </a:r>
          </a:p>
          <a:p>
            <a:r>
              <a:rPr lang="en-US" sz="2400" dirty="0"/>
              <a:t> Pain can also be experienced due to toxins released by bacterial or by prostaglandins.</a:t>
            </a:r>
          </a:p>
          <a:p>
            <a:r>
              <a:rPr lang="en-US" sz="2400" dirty="0"/>
              <a:t> Pain is unpleasant, but it is protective. </a:t>
            </a:r>
          </a:p>
          <a:p>
            <a:r>
              <a:rPr lang="en-US" sz="2400" dirty="0"/>
              <a:t>It is your body's way of letting you know something is wrong and needs attention. </a:t>
            </a:r>
          </a:p>
          <a:p>
            <a:r>
              <a:rPr lang="en-US" sz="2400" dirty="0"/>
              <a:t>Pain also causes a person to protect the area from additional injury. </a:t>
            </a:r>
          </a:p>
          <a:p>
            <a:pPr marL="0" indent="0">
              <a:buNone/>
            </a:pPr>
            <a:endParaRPr lang="en-US" sz="2400" dirty="0"/>
          </a:p>
        </p:txBody>
      </p:sp>
    </p:spTree>
    <p:extLst>
      <p:ext uri="{BB962C8B-B14F-4D97-AF65-F5344CB8AC3E}">
        <p14:creationId xmlns:p14="http://schemas.microsoft.com/office/powerpoint/2010/main" val="3984404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527958" y="133349"/>
            <a:ext cx="3200400" cy="779463"/>
          </a:xfrm>
        </p:spPr>
        <p:txBody>
          <a:bodyPr>
            <a:normAutofit fontScale="90000"/>
          </a:bodyPr>
          <a:lstStyle/>
          <a:p>
            <a:r>
              <a:rPr lang="en-US" sz="3200" b="1" dirty="0">
                <a:effectLst>
                  <a:outerShdw blurRad="38100" dist="38100" dir="2700000" algn="tl">
                    <a:srgbClr val="000000">
                      <a:alpha val="43137"/>
                    </a:srgbClr>
                  </a:outerShdw>
                </a:effectLst>
              </a:rPr>
              <a:t>FEVER</a:t>
            </a:r>
            <a:r>
              <a:rPr lang="en-US" sz="3200" dirty="0"/>
              <a:t> and Pyrogens</a:t>
            </a:r>
            <a:endParaRPr lang="en-US" sz="32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5A5024D-2173-4A4F-B56C-C409358D3A54}"/>
              </a:ext>
            </a:extLst>
          </p:cNvPr>
          <p:cNvSpPr>
            <a:spLocks noGrp="1"/>
          </p:cNvSpPr>
          <p:nvPr>
            <p:ph idx="1"/>
          </p:nvPr>
        </p:nvSpPr>
        <p:spPr>
          <a:xfrm>
            <a:off x="375558" y="958640"/>
            <a:ext cx="4016828" cy="5760815"/>
          </a:xfrm>
        </p:spPr>
        <p:txBody>
          <a:bodyPr>
            <a:normAutofit/>
          </a:bodyPr>
          <a:lstStyle/>
          <a:p>
            <a:r>
              <a:rPr lang="en-US" sz="2400" dirty="0"/>
              <a:t>A fever is defined as an </a:t>
            </a:r>
            <a:r>
              <a:rPr lang="en-US" sz="2400" b="1" u="sng" dirty="0"/>
              <a:t>abnormally high body temperature. </a:t>
            </a:r>
            <a:endParaRPr lang="en-US" sz="2400" dirty="0"/>
          </a:p>
          <a:p>
            <a:r>
              <a:rPr lang="en-US" sz="2400" dirty="0"/>
              <a:t>Fevers are caused by chemicals classified as "pyrogens". </a:t>
            </a:r>
          </a:p>
          <a:p>
            <a:pPr lvl="1"/>
            <a:r>
              <a:rPr lang="en-US" dirty="0"/>
              <a:t>The word "pyrogen" comes from the words "pyro", meaning "fire" and "gen", meaning "generator". </a:t>
            </a:r>
          </a:p>
          <a:p>
            <a:r>
              <a:rPr lang="en-US" sz="2400" dirty="0"/>
              <a:t>Pyrogens function to stimulate the hypothalamus to raise the internal temperature of the body. </a:t>
            </a:r>
          </a:p>
        </p:txBody>
      </p:sp>
      <p:pic>
        <p:nvPicPr>
          <p:cNvPr id="9" name="Picture 8" descr="A close up of a map&#10;&#10;Description generated with high confidence">
            <a:extLst>
              <a:ext uri="{FF2B5EF4-FFF2-40B4-BE49-F238E27FC236}">
                <a16:creationId xmlns:a16="http://schemas.microsoft.com/office/drawing/2014/main" id="{9F03BC3C-AA96-4754-A175-E499428A0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945" y="0"/>
            <a:ext cx="6974237" cy="6858000"/>
          </a:xfrm>
          <a:prstGeom prst="rect">
            <a:avLst/>
          </a:prstGeom>
        </p:spPr>
      </p:pic>
      <p:sp>
        <p:nvSpPr>
          <p:cNvPr id="17" name="Oval 16">
            <a:extLst>
              <a:ext uri="{FF2B5EF4-FFF2-40B4-BE49-F238E27FC236}">
                <a16:creationId xmlns:a16="http://schemas.microsoft.com/office/drawing/2014/main" id="{056F2E19-6C29-4F5D-ADE4-98C71CF84773}"/>
              </a:ext>
            </a:extLst>
          </p:cNvPr>
          <p:cNvSpPr/>
          <p:nvPr/>
        </p:nvSpPr>
        <p:spPr>
          <a:xfrm>
            <a:off x="8213704" y="3079988"/>
            <a:ext cx="400072" cy="3490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86485F-ECE2-43ED-ADE4-FB94338C5E88}"/>
              </a:ext>
            </a:extLst>
          </p:cNvPr>
          <p:cNvSpPr/>
          <p:nvPr/>
        </p:nvSpPr>
        <p:spPr>
          <a:xfrm>
            <a:off x="5278946" y="2239159"/>
            <a:ext cx="1575576" cy="4001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E93F18A-C570-475A-9A57-F3A4777A6E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83" b="92630" l="11368" r="91474">
                        <a14:foregroundMark x1="31439" y1="92797" x2="31439" y2="92797"/>
                        <a14:foregroundMark x1="91474" y1="40201" x2="91474" y2="40201"/>
                        <a14:foregroundMark x1="40853" y1="48576" x2="58082" y2="39363"/>
                        <a14:foregroundMark x1="44050" y1="41709" x2="67673" y2="54941"/>
                        <a14:foregroundMark x1="67673" y1="54941" x2="57016" y2="49581"/>
                        <a14:foregroundMark x1="47780" y1="48074" x2="52398" y2="54606"/>
                        <a14:foregroundMark x1="43517" y1="48074" x2="54529" y2="45729"/>
                        <a14:foregroundMark x1="54529" y1="45729" x2="31972" y2="50084"/>
                        <a14:foregroundMark x1="38899" y1="40201" x2="43517" y2="55444"/>
                        <a14:foregroundMark x1="42984" y1="54606" x2="58082" y2="44724"/>
                        <a14:foregroundMark x1="58082" y1="45226" x2="59147" y2="61474"/>
                        <a14:foregroundMark x1="59147" y1="61474" x2="74245" y2="43216"/>
                      </a14:backgroundRemoval>
                    </a14:imgEffect>
                  </a14:imgLayer>
                </a14:imgProps>
              </a:ext>
              <a:ext uri="{28A0092B-C50C-407E-A947-70E740481C1C}">
                <a14:useLocalDpi xmlns:a14="http://schemas.microsoft.com/office/drawing/2010/main" val="0"/>
              </a:ext>
            </a:extLst>
          </a:blip>
          <a:srcRect l="1929" r="3676"/>
          <a:stretch/>
        </p:blipFill>
        <p:spPr>
          <a:xfrm>
            <a:off x="4038600" y="4840365"/>
            <a:ext cx="1671781" cy="1879090"/>
          </a:xfrm>
          <a:prstGeom prst="rect">
            <a:avLst/>
          </a:prstGeom>
          <a:effectLst/>
        </p:spPr>
      </p:pic>
    </p:spTree>
    <p:extLst>
      <p:ext uri="{BB962C8B-B14F-4D97-AF65-F5344CB8AC3E}">
        <p14:creationId xmlns:p14="http://schemas.microsoft.com/office/powerpoint/2010/main" val="1198761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500"/>
                            </p:stCondLst>
                            <p:childTnLst>
                              <p:par>
                                <p:cTn id="25" presetID="0" presetClass="path" presetSubtype="0" accel="50000" decel="50000" fill="hold" nodeType="afterEffect">
                                  <p:stCondLst>
                                    <p:cond delay="1000"/>
                                  </p:stCondLst>
                                  <p:childTnLst>
                                    <p:animMotion origin="layout" path="M 0.00247 0.01482 L 0.00247 0.01482 C 0.00091 0.01852 -0.00039 0.02246 -0.00208 0.0257 C -0.003 0.02709 -0.00794 0.03264 -0.00977 0.0338 C -0.01094 0.03449 -0.01224 0.03449 -0.01354 0.03519 C -0.01445 0.03542 -0.0155 0.03588 -0.01654 0.03635 C -0.01875 0.03588 -0.02109 0.03612 -0.02331 0.03519 C -0.02786 0.03311 -0.02578 0.02362 -0.02487 0.0176 C -0.02461 0.01574 -0.02344 0.01482 -0.02253 0.01343 C -0.02109 0.01158 -0.01953 0.00996 -0.0181 0.00811 L -0.01576 0.00556 C -0.01497 0.00463 -0.01432 0.00324 -0.01354 0.00278 L -0.01042 0.00139 C -0.00547 0.00186 -0.00026 0.00139 0.00469 0.00278 C 0.00651 0.00324 0.00846 0.00811 0.00924 0.01088 C 0.01029 0.01436 0.01224 0.02153 0.01224 0.02153 C 0.01172 0.02616 0.01159 0.03079 0.01081 0.03519 C 0.01029 0.03727 0.00937 0.03889 0.00846 0.04051 C 0.00612 0.04468 0.00521 0.04445 0.00247 0.04723 C -0.00013 0.04977 -0.00247 0.05301 -0.00521 0.05533 C -0.00612 0.05625 -0.00716 0.05741 -0.0082 0.05787 C -0.00938 0.0588 -0.01068 0.0588 -0.01198 0.05926 C -0.01276 0.06019 -0.01341 0.06135 -0.01419 0.06204 C -0.01576 0.0632 -0.01875 0.06482 -0.01875 0.06482 C -0.02331 0.06436 -0.028 0.06482 -0.03242 0.06343 C -0.03372 0.06297 -0.03438 0.06065 -0.03542 0.05926 C -0.0362 0.05834 -0.03698 0.05764 -0.03776 0.05672 C -0.03945 0.05394 -0.04102 0.05047 -0.04232 0.04723 C -0.0431 0.04491 -0.04388 0.04283 -0.04453 0.04051 C -0.04492 0.03912 -0.04505 0.03774 -0.04531 0.03635 C -0.0457 0.03449 -0.04635 0.03287 -0.04688 0.03102 C -0.04714 0.02871 -0.04766 0.02662 -0.04753 0.02431 C -0.0474 0.01135 -0.04675 -0.00185 -0.04609 -0.01481 C -0.04596 -0.01759 -0.04479 -0.0206 -0.04375 -0.02291 C -0.04284 -0.025 -0.0418 -0.02731 -0.04076 -0.02963 C -0.04023 -0.03078 -0.03984 -0.0324 -0.03919 -0.03356 C -0.03854 -0.03495 -0.03763 -0.03611 -0.03698 -0.03773 C -0.03646 -0.03888 -0.03607 -0.04051 -0.03542 -0.04166 C -0.03451 -0.04351 -0.03333 -0.04513 -0.03242 -0.04699 C -0.03138 -0.0493 -0.0306 -0.05185 -0.02943 -0.0537 C -0.02852 -0.05509 -0.02734 -0.05532 -0.02643 -0.05648 C -0.02552 -0.05763 -0.025 -0.05949 -0.02409 -0.06041 C -0.02214 -0.06296 -0.01862 -0.06458 -0.01654 -0.06597 L -0.01419 -0.06713 L -0.01198 -0.06851 C -0.00521 -0.06805 0.00169 -0.06805 0.00846 -0.06713 C 0.0099 -0.06713 0.01432 -0.06551 0.01602 -0.06458 C 0.01732 -0.06388 0.01849 -0.0625 0.01979 -0.0618 C 0.02187 -0.06088 0.02396 -0.06018 0.02591 -0.05926 C 0.03789 -0.05347 0.01602 -0.06319 0.03125 -0.05648 C 0.03776 -0.04884 0.02943 -0.0581 0.03581 -0.05231 C 0.03711 -0.05115 0.03828 -0.04976 0.03958 -0.04838 C 0.04115 -0.04676 0.04414 -0.04305 0.04414 -0.04305 C 0.0444 -0.0412 0.04557 -0.03518 0.04557 -0.03356 C 0.04557 -0.0331 0.04531 -0.02083 0.04414 -0.01736 C 0.04036 -0.00694 0.04075 -0.00833 0.03646 -0.00254 C 0.0332 0.00602 0.03698 -0.00277 0.03268 0.00417 C 0.0306 0.00764 0.02865 0.01135 0.02669 0.01482 C 0.02591 0.01621 0.025 0.01737 0.02435 0.01899 C 0.02383 0.02037 0.02357 0.02199 0.02292 0.02292 C 0.022 0.02431 0.0207 0.02454 0.01979 0.0257 C 0.01901 0.02686 0.01836 0.02848 0.01758 0.02963 C 0.01497 0.03357 0.01497 0.03195 0.01146 0.03519 C 0.00482 0.04098 0.01081 0.0382 0.00312 0.04051 C -0.00156 0.04005 -0.00638 0.03982 -0.0112 0.03912 C -0.01198 0.03889 -0.01276 0.03843 -0.01354 0.03774 C -0.01628 0.03496 -0.01836 0.03241 -0.02031 0.02824 C -0.02109 0.02662 -0.02175 0.02477 -0.02253 0.02292 C -0.02331 0.02153 -0.02409 0.02037 -0.02487 0.01899 C -0.02747 0.00741 -0.02786 0.00672 -0.02943 -0.00393 C -0.03021 -0.00972 -0.03047 -0.01412 -0.03086 -0.02013 C -0.03307 -0.04444 -0.03021 -0.01018 -0.03242 -0.03773 C -0.03216 -0.04838 -0.03242 -0.05926 -0.03164 -0.0699 C -0.03151 -0.07291 -0.03047 -0.07569 -0.02943 -0.07801 C -0.02279 -0.09259 -0.02513 -0.08726 -0.01953 -0.09282 C -0.01875 -0.09351 -0.0181 -0.09467 -0.01732 -0.0956 C -0.01159 -0.10046 -0.0155 -0.09629 -0.01042 -0.09953 C -0.00794 -0.10115 -0.0056 -0.10416 -0.00286 -0.10486 L 0.00169 -0.10625 C 0.00625 -0.1074 0.00833 -0.10787 0.01302 -0.10902 C 0.01979 -0.10856 0.02669 -0.10879 0.03346 -0.10763 C 0.03437 -0.1074 0.03516 -0.10601 0.03581 -0.10486 C 0.03698 -0.10277 0.03841 -0.09814 0.03958 -0.0956 C 0.04023 -0.09375 0.04102 -0.09189 0.0418 -0.09004 C 0.04323 -0.08287 0.04206 -0.08912 0.04336 -0.07939 C 0.04362 -0.07754 0.04388 -0.07569 0.04414 -0.07407 C 0.04479 -0.06689 0.04466 -0.06296 0.04557 -0.05648 C 0.04596 -0.0537 0.04635 -0.05092 0.04714 -0.04838 C 0.04766 -0.04652 0.04818 -0.0449 0.0487 -0.04305 C 0.04974 -0.03865 0.04909 -0.03796 0.05091 -0.03356 C 0.05156 -0.03194 0.05247 -0.03101 0.05312 -0.02963 C 0.05378 -0.02824 0.05404 -0.02662 0.05469 -0.02546 C 0.05534 -0.0243 0.05625 -0.02384 0.05703 -0.02291 C 0.06068 -0.01736 0.05807 -0.01851 0.0638 -0.01342 C 0.06575 -0.01157 0.06771 -0.00926 0.06979 -0.0081 C 0.07057 -0.00763 0.07135 -0.00717 0.07214 -0.00671 C 0.07292 -0.00601 0.07357 -0.00439 0.07435 -0.00393 C 0.0763 -0.00301 0.07839 -0.00301 0.08047 -0.00254 C 0.08477 -0.00347 0.08906 -0.00416 0.09336 -0.00532 C 0.09414 -0.00555 0.09505 -0.00555 0.09557 -0.00671 C 0.09687 -0.00902 0.0987 -0.01481 0.0987 -0.01481 C 0.09974 -0.02222 0.10013 -0.02222 0.0987 -0.03217 C 0.09831 -0.03518 0.0957 -0.03842 0.09492 -0.04027 C 0.09193 -0.04652 0.09492 -0.04259 0.09102 -0.04838 C 0.08906 -0.05138 0.08542 -0.05555 0.08346 -0.05787 C 0.08346 -0.05787 0.07891 -0.06319 0.07891 -0.06319 C 0.07799 -0.06412 0.07695 -0.06481 0.07591 -0.06597 C 0.07214 -0.06967 0.075 -0.06782 0.07057 -0.07268 C 0.06966 -0.07361 0.06862 -0.0743 0.06758 -0.07523 C 0.0668 -0.07615 0.06615 -0.07731 0.06536 -0.07801 C 0.06432 -0.0787 0.06328 -0.0787 0.06224 -0.07939 C 0.06016 -0.08078 0.05625 -0.08472 0.05625 -0.08472 C 0.05573 -0.08611 0.05547 -0.08773 0.05469 -0.08888 C 0.05104 -0.09398 0.05339 -0.08541 0.05169 -0.09421 C 0.05221 -0.09768 0.05221 -0.10162 0.05312 -0.10486 C 0.05365 -0.10648 0.05469 -0.10671 0.05547 -0.10763 C 0.05651 -0.10902 0.05742 -0.11041 0.05846 -0.11157 C 0.05924 -0.1125 0.0599 -0.11365 0.06081 -0.11435 C 0.0625 -0.11597 0.0651 -0.1162 0.0668 -0.11713 C 0.07396 -0.12013 0.06068 -0.11666 0.07591 -0.11967 C 0.07995 -0.11921 0.08398 -0.11921 0.08802 -0.11828 C 0.09075 -0.11782 0.09049 -0.1162 0.09258 -0.11296 C 0.09323 -0.11203 0.09427 -0.11157 0.09492 -0.11041 C 0.09831 -0.10416 0.09635 -0.10555 0.0987 -0.09814 C 0.09922 -0.09629 0.10026 -0.09467 0.10091 -0.09282 C 0.10469 -0.08287 0.10143 -0.08912 0.10547 -0.08194 C 0.10573 -0.08032 0.10586 -0.07847 0.10625 -0.07662 C 0.10664 -0.07476 0.10755 -0.07314 0.10768 -0.07129 C 0.10833 -0.06412 0.10768 -0.05671 0.10846 -0.04976 C 0.10872 -0.04791 0.1099 -0.04676 0.11081 -0.0456 C 0.11146 -0.0449 0.11562 -0.04328 0.11602 -0.04305 C 0.1168 -0.04213 0.11745 -0.04097 0.11836 -0.04027 C 0.11927 -0.03958 0.12031 -0.03935 0.12135 -0.03888 C 0.12539 -0.0375 0.12604 -0.0375 0.13047 -0.03634 C 0.13685 -0.0368 0.1431 -0.0368 0.14935 -0.03773 C 0.15195 -0.03796 0.15273 -0.04051 0.15391 -0.04444 C 0.15664 -0.05231 0.15651 -0.05277 0.15781 -0.05926 C 0.15755 -0.06805 0.15833 -0.07731 0.15703 -0.08611 C 0.15625 -0.09097 0.15339 -0.09421 0.15169 -0.09814 C 0.14844 -0.10555 0.15065 -0.10208 0.14635 -0.10763 C 0.14362 -0.11504 0.14453 -0.11342 0.13802 -0.12106 C 0.13281 -0.12731 0.13932 -0.11967 0.13203 -0.12777 C 0.13125 -0.1287 0.13047 -0.12986 0.12969 -0.13055 C 0.12865 -0.13148 0.12513 -0.13379 0.1237 -0.13449 C 0.12266 -0.13495 0.12161 -0.13541 0.12057 -0.13588 C 0.11901 -0.13726 0.11719 -0.13935 0.11536 -0.14004 C 0.11354 -0.14051 0.11172 -0.14074 0.11003 -0.1412 C 0.10898 -0.14213 0.10807 -0.14328 0.10703 -0.14398 C 0.10221 -0.14768 0.09674 -0.14606 0.0918 -0.14676 C 0.08333 -0.14976 0.08646 -0.14676 0.08203 -0.15208 C 0.08164 -0.15301 0.07969 -0.15949 0.07969 -0.16157 C 0.07969 -0.16388 0.08125 -0.16805 0.08203 -0.16944 C 0.08594 -0.17777 0.09271 -0.18518 0.09714 -0.18981 C 0.09896 -0.19143 0.10065 -0.19328 0.10247 -0.19513 C 0.10404 -0.19676 0.10534 -0.19907 0.10703 -0.20046 C 0.10859 -0.20185 0.11055 -0.20208 0.11224 -0.20324 C 0.11341 -0.20393 0.11432 -0.20509 0.11536 -0.20601 C 0.11628 -0.20648 0.11732 -0.20671 0.11836 -0.20717 C 0.11992 -0.2081 0.12292 -0.20995 0.12292 -0.20995 C 0.13229 -0.20902 0.14167 -0.21018 0.15091 -0.20717 C 0.15299 -0.20648 0.15417 -0.20208 0.15547 -0.19907 C 0.15716 -0.1956 0.16042 -0.18564 0.16159 -0.18171 C 0.16237 -0.17893 0.16289 -0.17615 0.1638 -0.17361 C 0.16536 -0.16944 0.16914 -0.16157 0.16914 -0.16157 C 0.1694 -0.15972 0.16927 -0.15763 0.16992 -0.15601 C 0.17057 -0.15393 0.172 -0.15254 0.17292 -0.15069 C 0.17344 -0.14953 0.17396 -0.14791 0.17448 -0.14676 C 0.17461 -0.1449 0.17474 -0.14305 0.17513 -0.1412 C 0.17552 -0.13981 0.1763 -0.13865 0.17669 -0.13726 C 0.17721 -0.13541 0.1776 -0.13356 0.17825 -0.13194 C 0.17917 -0.12916 0.18125 -0.12384 0.18125 -0.12384 L 0.18281 -0.11574 C 0.1832 -0.11342 0.18372 -0.10926 0.18503 -0.10763 C 0.19062 -0.10069 0.18971 -0.10347 0.19492 -0.10092 C 0.20404 -0.09652 0.1944 -0.0993 0.20547 -0.09676 C 0.20742 -0.09606 0.2112 -0.09421 0.21302 -0.09421 C 0.21562 -0.09421 0.2181 -0.09513 0.22057 -0.0956 C 0.22135 -0.09606 0.22214 -0.09629 0.22292 -0.09676 C 0.22448 -0.09838 0.22799 -0.1037 0.22904 -0.10486 C 0.23346 -0.12083 0.23229 -0.11342 0.23346 -0.12638 C 0.23242 -0.13703 0.23294 -0.14768 0.22904 -0.15601 C 0.22839 -0.1574 0.22747 -0.15787 0.22669 -0.15879 C 0.22591 -0.16064 0.22539 -0.16273 0.22448 -0.16412 C 0.21992 -0.17129 0.21992 -0.17013 0.21536 -0.17361 C 0.21133 -0.17662 0.20742 -0.18055 0.20325 -0.1831 C 0.20247 -0.18356 0.20169 -0.18379 0.20091 -0.18426 C 0.19961 -0.18518 0.19844 -0.18634 0.19714 -0.18703 C 0.19349 -0.18888 0.18724 -0.18935 0.18424 -0.18981 C 0.1832 -0.19027 0.18229 -0.19074 0.18125 -0.1912 C 0.17943 -0.19166 0.17773 -0.19213 0.17591 -0.19236 C 0.16849 -0.19398 0.16497 -0.19421 0.15703 -0.19513 C 0.15599 -0.19537 0.15091 -0.19676 0.14935 -0.19791 C 0.14857 -0.19838 0.14792 -0.19953 0.14714 -0.20046 C 0.1474 -0.20185 0.1474 -0.20347 0.14792 -0.20463 C 0.14961 -0.20902 0.15039 -0.2081 0.15247 -0.21134 C 0.15325 -0.2125 0.15378 -0.21435 0.15469 -0.21527 C 0.15807 -0.21967 0.1681 -0.22777 0.17057 -0.2287 C 0.17318 -0.22963 0.17565 -0.23078 0.17825 -0.23148 C 0.18021 -0.23217 0.18229 -0.2324 0.18424 -0.23287 L 0.18958 -0.23426 C 0.19362 -0.23379 0.19779 -0.23449 0.20169 -0.23287 C 0.20325 -0.23217 0.20417 -0.22916 0.20547 -0.22754 C 0.20625 -0.22638 0.20703 -0.22569 0.20781 -0.22476 C 0.20898 -0.22338 0.21042 -0.22245 0.21159 -0.2206 C 0.21367 -0.21736 0.2151 -0.2125 0.21758 -0.20995 C 0.21888 -0.20856 0.22031 -0.20763 0.22135 -0.20601 C 0.22318 -0.20301 0.22435 -0.19953 0.22591 -0.19652 C 0.22708 -0.19421 0.22852 -0.19189 0.22969 -0.18981 C 0.23021 -0.18796 0.2306 -0.18588 0.23125 -0.18426 C 0.23867 -0.16782 0.23307 -0.18148 0.23802 -0.17361 C 0.23971 -0.17106 0.24102 -0.16805 0.24258 -0.16551 C 0.24427 -0.16273 0.24622 -0.16018 0.24792 -0.1574 C 0.2487 -0.15625 0.24935 -0.15439 0.25013 -0.15347 C 0.25182 -0.15138 0.25378 -0.15 0.25547 -0.14791 C 0.25755 -0.1456 0.25937 -0.14236 0.26159 -0.14004 C 0.26224 -0.13912 0.26315 -0.13912 0.2638 -0.13865 C 0.26589 -0.13703 0.26784 -0.13495 0.26992 -0.1331 C 0.27161 -0.13171 0.27357 -0.13078 0.27513 -0.12916 C 0.28411 -0.12013 0.27708 -0.12384 0.28346 -0.12106 C 0.29648 -0.10949 0.27578 -0.12824 0.28958 -0.11435 C 0.29023 -0.11365 0.29115 -0.11365 0.2918 -0.11296 C 0.29362 -0.11134 0.29544 -0.10949 0.29714 -0.10763 C 0.29792 -0.10671 0.2987 -0.10578 0.29948 -0.10486 C 0.30091 -0.10347 0.30247 -0.10231 0.30404 -0.10092 C 0.3056 -0.0993 0.3069 -0.09676 0.30859 -0.0956 C 0.30977 -0.09467 0.31107 -0.09398 0.31237 -0.09282 C 0.31419 -0.0912 0.31575 -0.08888 0.31758 -0.0875 C 0.31862 -0.08657 0.31966 -0.08657 0.3207 -0.08611 C 0.32422 -0.08426 0.3276 -0.08194 0.33125 -0.08078 C 0.34089 -0.07731 0.33633 -0.07916 0.34492 -0.07523 C 0.34596 -0.0743 0.34687 -0.07314 0.34792 -0.07268 C 0.35247 -0.07037 0.3569 -0.06805 0.36159 -0.06713 C 0.37122 -0.06551 0.36667 -0.06643 0.37526 -0.06458 C 0.38385 -0.06504 0.39245 -0.06412 0.40091 -0.06597 C 0.40456 -0.06666 0.40859 -0.07314 0.41081 -0.07801 C 0.41198 -0.08055 0.4138 -0.08611 0.4138 -0.08611 C 0.41497 -0.09421 0.41549 -0.09421 0.41315 -0.10486 C 0.41276 -0.10671 0.41146 -0.1074 0.41081 -0.10902 C 0.4082 -0.11458 0.41081 -0.11203 0.40703 -0.11435 C 0.40625 -0.11574 0.4056 -0.11736 0.40482 -0.11828 C 0.40404 -0.11921 0.40325 -0.11944 0.40247 -0.11967 C 0.39453 -0.12291 0.40078 -0.11944 0.3957 -0.12245 C 0.3888 -0.12199 0.38203 -0.12106 0.37526 -0.12106 C 0.37214 -0.12106 0.36888 -0.12037 0.36615 -0.12245 C 0.36445 -0.12384 0.36406 -0.12777 0.36315 -0.13055 L 0.36159 -0.13449 C 0.36133 -0.13588 0.36081 -0.13726 0.36081 -0.13865 C 0.36081 -0.14513 0.36094 -0.15046 0.3638 -0.15486 C 0.36445 -0.15555 0.36536 -0.15555 0.36615 -0.15601 C 0.36745 -0.15694 0.36862 -0.15787 0.36992 -0.15879 C 0.37096 -0.15949 0.37187 -0.16088 0.37292 -0.16157 C 0.37461 -0.16226 0.37643 -0.16226 0.37825 -0.16273 C 0.37956 -0.16319 0.38073 -0.16412 0.38203 -0.16412 C 0.38789 -0.16481 0.39362 -0.16504 0.39948 -0.16551 C 0.39844 -0.16643 0.39753 -0.16759 0.39648 -0.16828 C 0.39544 -0.16875 0.3944 -0.16898 0.39336 -0.16944 C 0.39258 -0.1699 0.39193 -0.1706 0.39115 -0.17083 C 0.38854 -0.17176 0.38008 -0.17338 0.37825 -0.17361 C 0.36784 -0.1743 0.35755 -0.17453 0.34714 -0.175 C 0.3474 -0.17893 0.3474 -0.1831 0.34792 -0.18703 C 0.34818 -0.18865 0.34909 -0.18958 0.34948 -0.1912 C 0.34974 -0.19236 0.34961 -0.19421 0.35026 -0.19513 C 0.35143 -0.19745 0.35325 -0.19884 0.35469 -0.20046 C 0.35547 -0.20138 0.35612 -0.20301 0.35703 -0.20324 C 0.36354 -0.20509 0.36003 -0.20416 0.36758 -0.20601 C 0.36836 -0.20625 0.36914 -0.20694 0.36992 -0.20717 C 0.37096 -0.20787 0.3724 -0.20694 0.37292 -0.20856 C 0.37344 -0.21018 0.37253 -0.21226 0.37214 -0.21388 C 0.372 -0.21527 0.372 -0.21713 0.37148 -0.21805 C 0.37031 -0.21967 0.36888 -0.2199 0.36758 -0.2206 C 0.36562 -0.22176 0.36016 -0.22291 0.35859 -0.22338 C 0.34479 -0.22662 0.3431 -0.22592 0.32214 -0.2287 C 0.32161 -0.23009 0.32096 -0.23125 0.3207 -0.23287 C 0.32018 -0.23495 0.32018 -0.23726 0.31992 -0.23958 C 0.31966 -0.24097 0.3194 -0.24236 0.31914 -0.24351 C 0.3194 -0.24814 0.3194 -0.25254 0.31992 -0.25717 C 0.3207 -0.26365 0.32109 -0.2618 0.3237 -0.26388 C 0.33008 -0.26875 0.32292 -0.26481 0.33125 -0.26782 C 0.33229 -0.26828 0.33333 -0.26875 0.33424 -0.26921 C 0.33737 -0.27013 0.34336 -0.27199 0.34336 -0.27199 C 0.34466 -0.27268 0.34596 -0.27338 0.34714 -0.27453 C 0.34805 -0.27523 0.34922 -0.27569 0.34948 -0.27731 C 0.34987 -0.28032 0.34935 -0.28379 0.3487 -0.28657 C 0.34831 -0.28842 0.34727 -0.28958 0.34635 -0.29074 C 0.34518 -0.29259 0.34245 -0.29513 0.34115 -0.29606 C 0.3401 -0.29676 0.33906 -0.29699 0.33802 -0.29745 C 0.33411 -0.30231 0.33724 -0.2993 0.33047 -0.30138 C 0.32943 -0.30185 0.32852 -0.30231 0.32747 -0.30277 C 0.32669 -0.30324 0.32604 -0.30393 0.32526 -0.30416 C 0.32044 -0.30532 0.31562 -0.30601 0.31081 -0.30694 C 0.31003 -0.3074 0.30924 -0.30763 0.30859 -0.30833 C 0.30469 -0.31111 0.3013 -0.31597 0.29792 -0.32037 C 0.29766 -0.32176 0.29714 -0.32291 0.29714 -0.3243 C 0.29714 -0.3287 0.29818 -0.33148 0.30026 -0.33379 C 0.30091 -0.33449 0.30169 -0.33449 0.30247 -0.33518 C 0.30352 -0.33588 0.30443 -0.33703 0.30547 -0.33773 C 0.30729 -0.33912 0.31146 -0.34004 0.31302 -0.34051 C 0.31406 -0.34143 0.3151 -0.34259 0.31615 -0.34328 C 0.31706 -0.34398 0.3181 -0.34398 0.31914 -0.34467 C 0.31992 -0.3449 0.3207 -0.34537 0.32135 -0.34583 C 0.32122 -0.34861 0.32096 -0.35138 0.3207 -0.35393 C 0.32044 -0.35532 0.32044 -0.35694 0.31992 -0.3581 C 0.31862 -0.36041 0.31693 -0.36157 0.31536 -0.36342 C 0.31354 -0.36551 0.31107 -0.36851 0.30924 -0.37013 C 0.30547 -0.37361 0.30716 -0.37176 0.30404 -0.37546 C 0.30325 -0.3743 0.30234 -0.37291 0.30169 -0.37152 C 0.30117 -0.37037 0.30078 -0.36875 0.30026 -0.36736 C 0.29948 -0.36574 0.2987 -0.36388 0.29792 -0.36203 C 0.29727 -0.36064 0.29661 -0.35902 0.2957 -0.3581 C 0.29505 -0.3574 0.28906 -0.35532 0.2888 -0.35532 C 0.28398 -0.35648 0.28385 -0.35463 0.28125 -0.36064 C 0.28008 -0.36319 0.27825 -0.36875 0.27825 -0.36875 C 0.27799 -0.37013 0.27747 -0.37152 0.27747 -0.37291 C 0.27747 -0.38055 0.27669 -0.38518 0.28047 -0.38773 C 0.28164 -0.38842 0.28307 -0.38865 0.28424 -0.38888 C 0.28711 -0.38865 0.28997 -0.38912 0.29258 -0.38773 C 0.29466 -0.38657 0.29492 -0.3743 0.29492 -0.3743 C 0.29479 -0.37314 0.29557 -0.35787 0.2918 -0.35671 C 0.28984 -0.35601 0.28776 -0.35763 0.28581 -0.3581 C 0.28203 -0.36805 0.2806 -0.36828 0.28346 -0.38356 C 0.28372 -0.38495 0.28802 -0.38703 0.2888 -0.38773 C 0.29128 -0.38726 0.29753 -0.39027 0.29714 -0.38217 C 0.297 -0.37685 0.29727 -0.37083 0.2957 -0.3662 C 0.2944 -0.36273 0.28958 -0.36064 0.28958 -0.36064 C 0.2888 -0.36111 0.28789 -0.36111 0.28737 -0.36203 C 0.28672 -0.36319 0.28659 -0.36458 0.28659 -0.3662 C 0.28659 -0.37013 0.28633 -0.37453 0.28737 -0.37824 C 0.28776 -0.38009 0.28932 -0.38009 0.29036 -0.38101 C 0.29075 -0.38078 0.29505 -0.37893 0.2957 -0.37824 C 0.29648 -0.37708 0.29714 -0.37546 0.29792 -0.3743 C 0.29896 -0.36898 0.30065 -0.36365 0.2987 -0.3581 C 0.29805 -0.35625 0.29661 -0.35625 0.2957 -0.35532 C 0.29388 -0.35578 0.29193 -0.35532 0.29036 -0.35671 C 0.28854 -0.35833 0.28789 -0.36296 0.28737 -0.3662 C 0.28776 -0.36782 0.28776 -0.37083 0.2888 -0.37152 C 0.29414 -0.3743 0.29453 -0.37129 0.29635 -0.3662 C 0.29609 -0.36435 0.29661 -0.36134 0.2957 -0.36064 C 0.29141 -0.35856 0.29115 -0.36342 0.29036 -0.36736 C 0.29115 -0.36782 0.2918 -0.36875 0.29258 -0.36875 C 0.29727 -0.36875 0.29427 -0.36689 0.29336 -0.3662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26" dur="16500" fill="hold"/>
                                        <p:tgtEl>
                                          <p:spTgt spid="16"/>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E885FA-583E-488C-A3B2-2647B84A816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325B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26">
            <a:extLst>
              <a:ext uri="{FF2B5EF4-FFF2-40B4-BE49-F238E27FC236}">
                <a16:creationId xmlns:a16="http://schemas.microsoft.com/office/drawing/2014/main" id="{87B1CEC7-C2CE-4440-A0F7-0BE6B3AADB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5613569"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16">
            <a:extLst>
              <a:ext uri="{FF2B5EF4-FFF2-40B4-BE49-F238E27FC236}">
                <a16:creationId xmlns:a16="http://schemas.microsoft.com/office/drawing/2014/main" id="{7B0DBF0B-D7C2-4F15-94AE-3152558245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320843"/>
            <a:ext cx="5613569"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drawing of a person&#10;&#10;Description generated with high confidence">
            <a:extLst>
              <a:ext uri="{FF2B5EF4-FFF2-40B4-BE49-F238E27FC236}">
                <a16:creationId xmlns:a16="http://schemas.microsoft.com/office/drawing/2014/main" id="{11E00CE4-541F-4828-B53E-F09122920B8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848645" y="640080"/>
            <a:ext cx="2559405" cy="3291840"/>
          </a:xfrm>
          <a:prstGeom prst="rect">
            <a:avLst/>
          </a:prstGeom>
        </p:spPr>
      </p:pic>
      <p:sp>
        <p:nvSpPr>
          <p:cNvPr id="2" name="Title 1">
            <a:extLst>
              <a:ext uri="{FF2B5EF4-FFF2-40B4-BE49-F238E27FC236}">
                <a16:creationId xmlns:a16="http://schemas.microsoft.com/office/drawing/2014/main" id="{F0531C1F-CCD8-4060-84FA-4667695F2E25}"/>
              </a:ext>
            </a:extLst>
          </p:cNvPr>
          <p:cNvSpPr>
            <a:spLocks noGrp="1"/>
          </p:cNvSpPr>
          <p:nvPr>
            <p:ph type="title"/>
          </p:nvPr>
        </p:nvSpPr>
        <p:spPr>
          <a:xfrm>
            <a:off x="1524000" y="4633228"/>
            <a:ext cx="9144000" cy="1099845"/>
          </a:xfrm>
        </p:spPr>
        <p:txBody>
          <a:bodyPr vert="horz" lIns="91440" tIns="45720" rIns="91440" bIns="45720" rtlCol="0" anchor="b">
            <a:normAutofit/>
          </a:bodyPr>
          <a:lstStyle/>
          <a:p>
            <a:pPr algn="ctr"/>
            <a:r>
              <a:rPr lang="en-US" sz="6000" b="1" dirty="0">
                <a:effectLst>
                  <a:outerShdw blurRad="38100" dist="38100" dir="2700000" algn="tl">
                    <a:srgbClr val="000000">
                      <a:alpha val="43137"/>
                    </a:srgbClr>
                  </a:outerShdw>
                </a:effectLst>
              </a:rPr>
              <a:t>Chronic vs. Acute Diseases</a:t>
            </a:r>
          </a:p>
        </p:txBody>
      </p:sp>
      <p:pic>
        <p:nvPicPr>
          <p:cNvPr id="14" name="Picture 13" descr="A picture containing silhouette&#10;&#10;Description generated with high confidence">
            <a:extLst>
              <a:ext uri="{FF2B5EF4-FFF2-40B4-BE49-F238E27FC236}">
                <a16:creationId xmlns:a16="http://schemas.microsoft.com/office/drawing/2014/main" id="{0B06CA2A-E4C4-4067-8FC3-6CC8DAFDF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335" y="950417"/>
            <a:ext cx="611654" cy="521435"/>
          </a:xfrm>
          <a:prstGeom prst="rect">
            <a:avLst/>
          </a:prstGeom>
        </p:spPr>
      </p:pic>
      <p:sp>
        <p:nvSpPr>
          <p:cNvPr id="15" name="Rectangle 14">
            <a:extLst>
              <a:ext uri="{FF2B5EF4-FFF2-40B4-BE49-F238E27FC236}">
                <a16:creationId xmlns:a16="http://schemas.microsoft.com/office/drawing/2014/main" id="{9E6C2D67-750B-44F4-9FDA-AFA04A126B03}"/>
              </a:ext>
            </a:extLst>
          </p:cNvPr>
          <p:cNvSpPr/>
          <p:nvPr/>
        </p:nvSpPr>
        <p:spPr>
          <a:xfrm>
            <a:off x="1944449" y="3417728"/>
            <a:ext cx="2385426" cy="58477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 CENA" panose="02000000000000000000" pitchFamily="2" charset="0"/>
                <a:ea typeface="+mn-ea"/>
                <a:cs typeface="+mn-cs"/>
              </a:rPr>
              <a:t>Chronic</a:t>
            </a:r>
          </a:p>
        </p:txBody>
      </p:sp>
      <p:sp>
        <p:nvSpPr>
          <p:cNvPr id="20" name="Rectangle 19">
            <a:extLst>
              <a:ext uri="{FF2B5EF4-FFF2-40B4-BE49-F238E27FC236}">
                <a16:creationId xmlns:a16="http://schemas.microsoft.com/office/drawing/2014/main" id="{0B1B7283-2FD1-4E4C-96A7-4C749B164427}"/>
              </a:ext>
            </a:extLst>
          </p:cNvPr>
          <p:cNvSpPr/>
          <p:nvPr/>
        </p:nvSpPr>
        <p:spPr>
          <a:xfrm>
            <a:off x="7857165" y="3391019"/>
            <a:ext cx="2385426" cy="58477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 CENA" panose="02000000000000000000" pitchFamily="2" charset="0"/>
                <a:ea typeface="+mn-ea"/>
                <a:cs typeface="+mn-cs"/>
              </a:rPr>
              <a:t>Acute</a:t>
            </a:r>
          </a:p>
        </p:txBody>
      </p:sp>
      <p:pic>
        <p:nvPicPr>
          <p:cNvPr id="12" name="Content Placeholder 10" descr="A drawing of a person&#10;&#10;Description generated with high confidence">
            <a:extLst>
              <a:ext uri="{FF2B5EF4-FFF2-40B4-BE49-F238E27FC236}">
                <a16:creationId xmlns:a16="http://schemas.microsoft.com/office/drawing/2014/main" id="{66926D36-6BEE-493C-90F3-93C88ED64C52}"/>
              </a:ext>
            </a:extLst>
          </p:cNvPr>
          <p:cNvPicPr>
            <a:picLocks noChangeAspect="1"/>
          </p:cNvPicPr>
          <p:nvPr/>
        </p:nvPicPr>
        <p:blipFill rotWithShape="1">
          <a:blip r:embed="rId5">
            <a:extLst>
              <a:ext uri="{28A0092B-C50C-407E-A947-70E740481C1C}">
                <a14:useLocalDpi xmlns:a14="http://schemas.microsoft.com/office/drawing/2010/main" val="0"/>
              </a:ext>
            </a:extLst>
          </a:blip>
          <a:srcRect t="21270" b="12955"/>
          <a:stretch/>
        </p:blipFill>
        <p:spPr>
          <a:xfrm>
            <a:off x="7694840" y="950416"/>
            <a:ext cx="2559405" cy="2165239"/>
          </a:xfrm>
          <a:prstGeom prst="rect">
            <a:avLst/>
          </a:prstGeom>
        </p:spPr>
      </p:pic>
      <p:sp>
        <p:nvSpPr>
          <p:cNvPr id="28" name="Flowchart: Display 27">
            <a:extLst>
              <a:ext uri="{FF2B5EF4-FFF2-40B4-BE49-F238E27FC236}">
                <a16:creationId xmlns:a16="http://schemas.microsoft.com/office/drawing/2014/main" id="{2D76A0D2-D1AA-4141-8EA5-1B837F1C5D5D}"/>
              </a:ext>
            </a:extLst>
          </p:cNvPr>
          <p:cNvSpPr/>
          <p:nvPr/>
        </p:nvSpPr>
        <p:spPr>
          <a:xfrm rot="16026691">
            <a:off x="8474723" y="717825"/>
            <a:ext cx="1015831" cy="1073166"/>
          </a:xfrm>
          <a:prstGeom prst="flowChartDisplay">
            <a:avLst/>
          </a:prstGeom>
          <a:ln w="381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67BCE78-1856-4329-A389-41F9AD3D2598}"/>
              </a:ext>
            </a:extLst>
          </p:cNvPr>
          <p:cNvSpPr/>
          <p:nvPr/>
        </p:nvSpPr>
        <p:spPr>
          <a:xfrm>
            <a:off x="8507678" y="831874"/>
            <a:ext cx="450209" cy="59386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9E7F3FD-09DB-49CC-B5A5-0D650FAEC9DC}"/>
              </a:ext>
            </a:extLst>
          </p:cNvPr>
          <p:cNvSpPr/>
          <p:nvPr/>
        </p:nvSpPr>
        <p:spPr>
          <a:xfrm>
            <a:off x="9049878" y="810121"/>
            <a:ext cx="438509" cy="59387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F963206-BD0A-4BC8-9FE0-3286B965BC00}"/>
              </a:ext>
            </a:extLst>
          </p:cNvPr>
          <p:cNvSpPr/>
          <p:nvPr/>
        </p:nvSpPr>
        <p:spPr>
          <a:xfrm>
            <a:off x="9066253" y="1042022"/>
            <a:ext cx="206191" cy="25298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B5D3F613-199D-4AE1-87D9-4EA68F5AFB0B}"/>
              </a:ext>
            </a:extLst>
          </p:cNvPr>
          <p:cNvSpPr/>
          <p:nvPr/>
        </p:nvSpPr>
        <p:spPr>
          <a:xfrm>
            <a:off x="8745317" y="1034641"/>
            <a:ext cx="206191" cy="25298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Isosceles Triangle 24">
            <a:extLst>
              <a:ext uri="{FF2B5EF4-FFF2-40B4-BE49-F238E27FC236}">
                <a16:creationId xmlns:a16="http://schemas.microsoft.com/office/drawing/2014/main" id="{E92AF339-B586-43FC-821C-B66D33845A05}"/>
              </a:ext>
            </a:extLst>
          </p:cNvPr>
          <p:cNvSpPr/>
          <p:nvPr/>
        </p:nvSpPr>
        <p:spPr>
          <a:xfrm rot="7085022">
            <a:off x="8988972" y="475444"/>
            <a:ext cx="514573" cy="504957"/>
          </a:xfrm>
          <a:prstGeom prst="triangle">
            <a:avLst/>
          </a:prstGeom>
          <a:solidFill>
            <a:srgbClr val="E127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7E45F989-D4C5-4B2D-98D4-24B2C564EBF5}"/>
              </a:ext>
            </a:extLst>
          </p:cNvPr>
          <p:cNvSpPr/>
          <p:nvPr/>
        </p:nvSpPr>
        <p:spPr>
          <a:xfrm rot="18528551">
            <a:off x="9339581" y="697937"/>
            <a:ext cx="514573" cy="504957"/>
          </a:xfrm>
          <a:prstGeom prst="triangle">
            <a:avLst/>
          </a:prstGeom>
          <a:solidFill>
            <a:srgbClr val="E127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Moon 26">
            <a:extLst>
              <a:ext uri="{FF2B5EF4-FFF2-40B4-BE49-F238E27FC236}">
                <a16:creationId xmlns:a16="http://schemas.microsoft.com/office/drawing/2014/main" id="{8F750C89-7FD7-48CE-B5A1-78E2DEE49FA8}"/>
              </a:ext>
            </a:extLst>
          </p:cNvPr>
          <p:cNvSpPr/>
          <p:nvPr/>
        </p:nvSpPr>
        <p:spPr>
          <a:xfrm rot="16537396">
            <a:off x="8790902" y="1468807"/>
            <a:ext cx="332634" cy="198186"/>
          </a:xfrm>
          <a:prstGeom prst="mo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Speech Bubble: Oval 28">
            <a:extLst>
              <a:ext uri="{FF2B5EF4-FFF2-40B4-BE49-F238E27FC236}">
                <a16:creationId xmlns:a16="http://schemas.microsoft.com/office/drawing/2014/main" id="{E27F0DB7-4AB5-4798-B72A-BEB334FDAF68}"/>
              </a:ext>
            </a:extLst>
          </p:cNvPr>
          <p:cNvSpPr/>
          <p:nvPr/>
        </p:nvSpPr>
        <p:spPr>
          <a:xfrm>
            <a:off x="4076544" y="165897"/>
            <a:ext cx="3054974" cy="2286484"/>
          </a:xfrm>
          <a:prstGeom prst="wedgeEllipseCallout">
            <a:avLst>
              <a:gd name="adj1" fmla="val -61075"/>
              <a:gd name="adj2" fmla="val 385"/>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76200" dir="18900000" sy="23000" kx="-1200000" algn="bl" rotWithShape="0">
              <a:prstClr val="black">
                <a:alpha val="2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Long-lasting </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(typically years)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or constantly reoccurring.</a:t>
            </a:r>
          </a:p>
        </p:txBody>
      </p:sp>
      <p:sp>
        <p:nvSpPr>
          <p:cNvPr id="31" name="Rectangle 30">
            <a:extLst>
              <a:ext uri="{FF2B5EF4-FFF2-40B4-BE49-F238E27FC236}">
                <a16:creationId xmlns:a16="http://schemas.microsoft.com/office/drawing/2014/main" id="{E4820D16-560D-44EE-A584-440BC59171A5}"/>
              </a:ext>
            </a:extLst>
          </p:cNvPr>
          <p:cNvSpPr/>
          <p:nvPr/>
        </p:nvSpPr>
        <p:spPr>
          <a:xfrm>
            <a:off x="1458200" y="3849390"/>
            <a:ext cx="331594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 CENA" panose="02000000000000000000" pitchFamily="2" charset="0"/>
                <a:ea typeface="+mn-ea"/>
                <a:cs typeface="+mn-cs"/>
              </a:rPr>
              <a:t>Disease-Causing Virus</a:t>
            </a:r>
          </a:p>
        </p:txBody>
      </p:sp>
      <p:sp>
        <p:nvSpPr>
          <p:cNvPr id="32" name="Rectangle 31">
            <a:extLst>
              <a:ext uri="{FF2B5EF4-FFF2-40B4-BE49-F238E27FC236}">
                <a16:creationId xmlns:a16="http://schemas.microsoft.com/office/drawing/2014/main" id="{26C19F33-DC54-4984-BB45-C0827C37F765}"/>
              </a:ext>
            </a:extLst>
          </p:cNvPr>
          <p:cNvSpPr/>
          <p:nvPr/>
        </p:nvSpPr>
        <p:spPr>
          <a:xfrm>
            <a:off x="7391904" y="3851309"/>
            <a:ext cx="331594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 CENA" panose="02000000000000000000" pitchFamily="2" charset="0"/>
                <a:ea typeface="+mn-ea"/>
                <a:cs typeface="+mn-cs"/>
              </a:rPr>
              <a:t>Disease-Causing Virus</a:t>
            </a:r>
          </a:p>
        </p:txBody>
      </p:sp>
      <p:sp>
        <p:nvSpPr>
          <p:cNvPr id="30" name="Speech Bubble: Oval 29">
            <a:extLst>
              <a:ext uri="{FF2B5EF4-FFF2-40B4-BE49-F238E27FC236}">
                <a16:creationId xmlns:a16="http://schemas.microsoft.com/office/drawing/2014/main" id="{E1505694-2B2F-42F2-8996-0689856BD70D}"/>
              </a:ext>
            </a:extLst>
          </p:cNvPr>
          <p:cNvSpPr/>
          <p:nvPr/>
        </p:nvSpPr>
        <p:spPr>
          <a:xfrm>
            <a:off x="4907880" y="2438857"/>
            <a:ext cx="4133958" cy="2261549"/>
          </a:xfrm>
          <a:prstGeom prst="wedgeEllipseCallout">
            <a:avLst>
              <a:gd name="adj1" fmla="val 45562"/>
              <a:gd name="adj2" fmla="val -83324"/>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Sudden onset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Rapid Progression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 Need of Urgent Care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Short Duration</a:t>
            </a:r>
          </a:p>
        </p:txBody>
      </p:sp>
      <p:pic>
        <p:nvPicPr>
          <p:cNvPr id="33" name="Picture 32" descr="A close up of a sign&#10;&#10;Description generated with very high confidence">
            <a:extLst>
              <a:ext uri="{FF2B5EF4-FFF2-40B4-BE49-F238E27FC236}">
                <a16:creationId xmlns:a16="http://schemas.microsoft.com/office/drawing/2014/main" id="{27E1E3F9-D949-4535-BB39-CCBBE92C71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348" y="1658567"/>
            <a:ext cx="1283110" cy="228583"/>
          </a:xfrm>
          <a:prstGeom prst="rect">
            <a:avLst/>
          </a:prstGeom>
        </p:spPr>
      </p:pic>
    </p:spTree>
    <p:extLst>
      <p:ext uri="{BB962C8B-B14F-4D97-AF65-F5344CB8AC3E}">
        <p14:creationId xmlns:p14="http://schemas.microsoft.com/office/powerpoint/2010/main" val="254839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turn up thermostat clipart">
            <a:extLst>
              <a:ext uri="{FF2B5EF4-FFF2-40B4-BE49-F238E27FC236}">
                <a16:creationId xmlns:a16="http://schemas.microsoft.com/office/drawing/2014/main" id="{F33EFAD0-5786-4FB1-9A42-46921804D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95" r="-2" b="937"/>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1112084" y="-239689"/>
            <a:ext cx="3651467" cy="1676603"/>
          </a:xfrm>
        </p:spPr>
        <p:txBody>
          <a:bodyPr>
            <a:normAutofit/>
          </a:bodyPr>
          <a:lstStyle/>
          <a:p>
            <a:r>
              <a:rPr lang="en-US" b="1" dirty="0">
                <a:solidFill>
                  <a:srgbClr val="C00000"/>
                </a:solidFill>
              </a:rPr>
              <a:t>Pyrogens</a:t>
            </a:r>
            <a:endParaRPr lang="en-US" b="1"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5A5024D-2173-4A4F-B56C-C409358D3A54}"/>
              </a:ext>
            </a:extLst>
          </p:cNvPr>
          <p:cNvSpPr>
            <a:spLocks noGrp="1"/>
          </p:cNvSpPr>
          <p:nvPr>
            <p:ph idx="1"/>
          </p:nvPr>
        </p:nvSpPr>
        <p:spPr>
          <a:xfrm>
            <a:off x="648931" y="1028700"/>
            <a:ext cx="3651466" cy="5495668"/>
          </a:xfrm>
        </p:spPr>
        <p:txBody>
          <a:bodyPr>
            <a:normAutofit fontScale="92500" lnSpcReduction="10000"/>
          </a:bodyPr>
          <a:lstStyle/>
          <a:p>
            <a:r>
              <a:rPr lang="en-US" dirty="0"/>
              <a:t>Pyrogens can come from the one of 2 different sources.</a:t>
            </a:r>
          </a:p>
          <a:p>
            <a:pPr lvl="1"/>
            <a:r>
              <a:rPr lang="en-US" sz="2800" dirty="0"/>
              <a:t>Pyrogens can comes from the body as one of the second lines of defense against disease </a:t>
            </a:r>
          </a:p>
          <a:p>
            <a:pPr lvl="1"/>
            <a:r>
              <a:rPr lang="en-US" sz="2800" dirty="0"/>
              <a:t>Pyrogens can come from toxins produced by certain bacteria. </a:t>
            </a:r>
          </a:p>
          <a:p>
            <a:r>
              <a:rPr lang="en-US" dirty="0"/>
              <a:t>Regardless of the source of the pyrogen, the result is the same.</a:t>
            </a:r>
          </a:p>
        </p:txBody>
      </p:sp>
    </p:spTree>
    <p:extLst>
      <p:ext uri="{BB962C8B-B14F-4D97-AF65-F5344CB8AC3E}">
        <p14:creationId xmlns:p14="http://schemas.microsoft.com/office/powerpoint/2010/main" val="336551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ree&#10;&#10;Description generated with high confidence">
            <a:extLst>
              <a:ext uri="{FF2B5EF4-FFF2-40B4-BE49-F238E27FC236}">
                <a16:creationId xmlns:a16="http://schemas.microsoft.com/office/drawing/2014/main" id="{63796F22-E5BA-4072-AEFD-D106152956EB}"/>
              </a:ext>
            </a:extLst>
          </p:cNvPr>
          <p:cNvPicPr>
            <a:picLocks noChangeAspect="1"/>
          </p:cNvPicPr>
          <p:nvPr/>
        </p:nvPicPr>
        <p:blipFill rotWithShape="1">
          <a:blip r:embed="rId2">
            <a:extLst>
              <a:ext uri="{28A0092B-C50C-407E-A947-70E740481C1C}">
                <a14:useLocalDpi xmlns:a14="http://schemas.microsoft.com/office/drawing/2010/main" val="0"/>
              </a:ext>
            </a:extLst>
          </a:blip>
          <a:srcRect t="8760" r="2" b="2"/>
          <a:stretch/>
        </p:blipFill>
        <p:spPr>
          <a:xfrm>
            <a:off x="6090613" y="917667"/>
            <a:ext cx="5461724" cy="5577837"/>
          </a:xfrm>
          <a:prstGeom prst="rect">
            <a:avLst/>
          </a:prstGeom>
          <a:effectLst/>
        </p:spPr>
      </p:pic>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5387" y="99728"/>
            <a:ext cx="12192000" cy="1068905"/>
          </a:xfrm>
        </p:spPr>
        <p:txBody>
          <a:bodyPr>
            <a:normAutofit/>
          </a:bodyPr>
          <a:lstStyle/>
          <a:p>
            <a:pPr algn="ctr"/>
            <a:r>
              <a:rPr lang="en-US" sz="2800" b="1" i="1" dirty="0">
                <a:effectLst>
                  <a:outerShdw blurRad="38100" dist="38100" dir="2700000" algn="tl">
                    <a:srgbClr val="000000">
                      <a:alpha val="43137"/>
                    </a:srgbClr>
                  </a:outerShdw>
                </a:effectLst>
              </a:rPr>
              <a:t>In What Ways Do FEVERS Help the Body Fight Pathogen and Heal from Disease?</a:t>
            </a: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2366926464"/>
              </p:ext>
            </p:extLst>
          </p:nvPr>
        </p:nvGraphicFramePr>
        <p:xfrm>
          <a:off x="648930" y="1045029"/>
          <a:ext cx="5127029" cy="545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38D12FDC-9C9C-458D-8124-CC6AB4584AFA}"/>
              </a:ext>
            </a:extLst>
          </p:cNvPr>
          <p:cNvSpPr/>
          <p:nvPr/>
        </p:nvSpPr>
        <p:spPr>
          <a:xfrm rot="824640">
            <a:off x="8005880" y="1694184"/>
            <a:ext cx="850297" cy="584775"/>
          </a:xfrm>
          <a:prstGeom prst="rect">
            <a:avLst/>
          </a:prstGeom>
        </p:spPr>
        <p:txBody>
          <a:bodyPr wrap="none">
            <a:spAutoFit/>
          </a:bodyPr>
          <a:lstStyle/>
          <a:p>
            <a:pPr lvl="0"/>
            <a:r>
              <a:rPr lang="en-US" sz="3200" b="1" dirty="0"/>
              <a:t>Fe</a:t>
            </a:r>
            <a:r>
              <a:rPr lang="en-US" sz="3200" b="1" baseline="30000" dirty="0"/>
              <a:t>2+</a:t>
            </a:r>
            <a:endParaRPr lang="en-US" sz="3200" b="1" dirty="0"/>
          </a:p>
        </p:txBody>
      </p:sp>
      <p:sp>
        <p:nvSpPr>
          <p:cNvPr id="17" name="Rectangle 16">
            <a:extLst>
              <a:ext uri="{FF2B5EF4-FFF2-40B4-BE49-F238E27FC236}">
                <a16:creationId xmlns:a16="http://schemas.microsoft.com/office/drawing/2014/main" id="{CA7713F7-1D10-4E57-AF92-7EE8D977ADEA}"/>
              </a:ext>
            </a:extLst>
          </p:cNvPr>
          <p:cNvSpPr/>
          <p:nvPr/>
        </p:nvSpPr>
        <p:spPr>
          <a:xfrm rot="2863917">
            <a:off x="9812805" y="4622441"/>
            <a:ext cx="850297" cy="584775"/>
          </a:xfrm>
          <a:prstGeom prst="rect">
            <a:avLst/>
          </a:prstGeom>
        </p:spPr>
        <p:txBody>
          <a:bodyPr wrap="none">
            <a:spAutoFit/>
          </a:bodyPr>
          <a:lstStyle/>
          <a:p>
            <a:pPr lvl="0"/>
            <a:r>
              <a:rPr lang="en-US" sz="3200" b="1" dirty="0"/>
              <a:t>Fe</a:t>
            </a:r>
            <a:r>
              <a:rPr lang="en-US" sz="3200" b="1" baseline="30000" dirty="0"/>
              <a:t>2+</a:t>
            </a:r>
            <a:endParaRPr lang="en-US" sz="3200" b="1" dirty="0"/>
          </a:p>
        </p:txBody>
      </p:sp>
      <p:sp>
        <p:nvSpPr>
          <p:cNvPr id="18" name="Rectangle 17">
            <a:extLst>
              <a:ext uri="{FF2B5EF4-FFF2-40B4-BE49-F238E27FC236}">
                <a16:creationId xmlns:a16="http://schemas.microsoft.com/office/drawing/2014/main" id="{CDFE158F-FA19-46D5-95E8-2FEF0600B105}"/>
              </a:ext>
            </a:extLst>
          </p:cNvPr>
          <p:cNvSpPr/>
          <p:nvPr/>
        </p:nvSpPr>
        <p:spPr>
          <a:xfrm rot="21047120">
            <a:off x="7929844" y="5647945"/>
            <a:ext cx="850297" cy="584775"/>
          </a:xfrm>
          <a:prstGeom prst="rect">
            <a:avLst/>
          </a:prstGeom>
        </p:spPr>
        <p:txBody>
          <a:bodyPr wrap="none">
            <a:spAutoFit/>
          </a:bodyPr>
          <a:lstStyle/>
          <a:p>
            <a:pPr lvl="0"/>
            <a:r>
              <a:rPr lang="en-US" sz="3200" b="1" dirty="0"/>
              <a:t>Fe</a:t>
            </a:r>
            <a:r>
              <a:rPr lang="en-US" sz="3200" b="1" baseline="30000" dirty="0"/>
              <a:t>3+</a:t>
            </a:r>
            <a:endParaRPr lang="en-US" sz="3200" b="1" dirty="0"/>
          </a:p>
        </p:txBody>
      </p:sp>
      <p:pic>
        <p:nvPicPr>
          <p:cNvPr id="19" name="Picture 18" descr="A close up of a sign&#10;&#10;Description generated with very high confidence">
            <a:extLst>
              <a:ext uri="{FF2B5EF4-FFF2-40B4-BE49-F238E27FC236}">
                <a16:creationId xmlns:a16="http://schemas.microsoft.com/office/drawing/2014/main" id="{320078BB-2EC3-420E-AC88-F430909B2F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1475" y="5810914"/>
            <a:ext cx="1682745" cy="299776"/>
          </a:xfrm>
          <a:prstGeom prst="rect">
            <a:avLst/>
          </a:prstGeom>
        </p:spPr>
      </p:pic>
    </p:spTree>
    <p:extLst>
      <p:ext uri="{BB962C8B-B14F-4D97-AF65-F5344CB8AC3E}">
        <p14:creationId xmlns:p14="http://schemas.microsoft.com/office/powerpoint/2010/main" val="389686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833002" y="365125"/>
            <a:ext cx="10520702" cy="1325563"/>
          </a:xfrm>
        </p:spPr>
        <p:txBody>
          <a:bodyPr>
            <a:normAutofit/>
          </a:bodyPr>
          <a:lstStyle/>
          <a:p>
            <a:r>
              <a:rPr lang="en-US" b="1" dirty="0">
                <a:effectLst>
                  <a:outerShdw blurRad="38100" dist="38100" dir="2700000" algn="tl">
                    <a:srgbClr val="000000">
                      <a:alpha val="43137"/>
                    </a:srgbClr>
                  </a:outerShdw>
                </a:effectLst>
              </a:rPr>
              <a:t>In What Ways Do FEVERS Help the Body Fight Pathogen and Heal from Disease?</a:t>
            </a:r>
            <a:endParaRPr lang="en-US" b="1">
              <a:effectLst>
                <a:outerShdw blurRad="38100" dist="38100" dir="2700000" algn="tl">
                  <a:srgbClr val="000000">
                    <a:alpha val="43137"/>
                  </a:srgbClr>
                </a:outerShdw>
              </a:effectLst>
            </a:endParaRP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121904792"/>
              </p:ext>
            </p:extLst>
          </p:nvPr>
        </p:nvGraphicFramePr>
        <p:xfrm>
          <a:off x="405246" y="1926771"/>
          <a:ext cx="7745043" cy="3488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lowchart: Delay 2">
            <a:extLst>
              <a:ext uri="{FF2B5EF4-FFF2-40B4-BE49-F238E27FC236}">
                <a16:creationId xmlns:a16="http://schemas.microsoft.com/office/drawing/2014/main" id="{20750140-9963-482C-A630-D780E75A1E96}"/>
              </a:ext>
            </a:extLst>
          </p:cNvPr>
          <p:cNvSpPr/>
          <p:nvPr/>
        </p:nvSpPr>
        <p:spPr>
          <a:xfrm rot="16200000">
            <a:off x="8425835" y="3249094"/>
            <a:ext cx="2747963" cy="3107775"/>
          </a:xfrm>
          <a:prstGeom prst="flowChartDelay">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a:extLst>
              <a:ext uri="{FF2B5EF4-FFF2-40B4-BE49-F238E27FC236}">
                <a16:creationId xmlns:a16="http://schemas.microsoft.com/office/drawing/2014/main" id="{1D0DBA29-7FF1-40DD-9714-B8860BFDA282}"/>
              </a:ext>
            </a:extLst>
          </p:cNvPr>
          <p:cNvSpPr/>
          <p:nvPr/>
        </p:nvSpPr>
        <p:spPr>
          <a:xfrm rot="6596101">
            <a:off x="8977196" y="3918334"/>
            <a:ext cx="493810" cy="892533"/>
          </a:xfrm>
          <a:prstGeom prst="flowChartDelay">
            <a:avLst/>
          </a:prstGeom>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bg1"/>
                </a:solidFill>
              </a:ln>
            </a:endParaRPr>
          </a:p>
        </p:txBody>
      </p:sp>
      <p:sp>
        <p:nvSpPr>
          <p:cNvPr id="11" name="Flowchart: Delay 10">
            <a:extLst>
              <a:ext uri="{FF2B5EF4-FFF2-40B4-BE49-F238E27FC236}">
                <a16:creationId xmlns:a16="http://schemas.microsoft.com/office/drawing/2014/main" id="{93D4BD86-E0B3-4B81-A244-52ACA406B54A}"/>
              </a:ext>
            </a:extLst>
          </p:cNvPr>
          <p:cNvSpPr/>
          <p:nvPr/>
        </p:nvSpPr>
        <p:spPr>
          <a:xfrm rot="4443605">
            <a:off x="10060009" y="3949157"/>
            <a:ext cx="462072" cy="892533"/>
          </a:xfrm>
          <a:prstGeom prst="flowChartDelay">
            <a:avLst/>
          </a:prstGeom>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bg1"/>
                </a:solidFill>
              </a:ln>
            </a:endParaRPr>
          </a:p>
        </p:txBody>
      </p:sp>
      <p:sp>
        <p:nvSpPr>
          <p:cNvPr id="13" name="Flowchart: Delay 12">
            <a:extLst>
              <a:ext uri="{FF2B5EF4-FFF2-40B4-BE49-F238E27FC236}">
                <a16:creationId xmlns:a16="http://schemas.microsoft.com/office/drawing/2014/main" id="{CD05998C-059D-42CD-8F0D-369B49543363}"/>
              </a:ext>
            </a:extLst>
          </p:cNvPr>
          <p:cNvSpPr/>
          <p:nvPr/>
        </p:nvSpPr>
        <p:spPr>
          <a:xfrm rot="4443605">
            <a:off x="9903690" y="4138677"/>
            <a:ext cx="390354" cy="513492"/>
          </a:xfrm>
          <a:prstGeom prst="flowChartDelay">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bg1"/>
                </a:solidFill>
              </a:ln>
            </a:endParaRPr>
          </a:p>
        </p:txBody>
      </p:sp>
      <p:sp>
        <p:nvSpPr>
          <p:cNvPr id="15" name="Flowchart: Delay 14">
            <a:extLst>
              <a:ext uri="{FF2B5EF4-FFF2-40B4-BE49-F238E27FC236}">
                <a16:creationId xmlns:a16="http://schemas.microsoft.com/office/drawing/2014/main" id="{54ADECA6-C4D9-49E1-B64D-A60F22F52A03}"/>
              </a:ext>
            </a:extLst>
          </p:cNvPr>
          <p:cNvSpPr/>
          <p:nvPr/>
        </p:nvSpPr>
        <p:spPr>
          <a:xfrm rot="6529599">
            <a:off x="8991177" y="4061554"/>
            <a:ext cx="390354" cy="513492"/>
          </a:xfrm>
          <a:prstGeom prst="flowChartDelay">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bg1"/>
                </a:solidFill>
              </a:ln>
            </a:endParaRPr>
          </a:p>
        </p:txBody>
      </p:sp>
      <p:sp>
        <p:nvSpPr>
          <p:cNvPr id="16" name="Flowchart: Delay 15">
            <a:extLst>
              <a:ext uri="{FF2B5EF4-FFF2-40B4-BE49-F238E27FC236}">
                <a16:creationId xmlns:a16="http://schemas.microsoft.com/office/drawing/2014/main" id="{E74F5178-D0F2-414C-90CF-892AC375F90F}"/>
              </a:ext>
            </a:extLst>
          </p:cNvPr>
          <p:cNvSpPr/>
          <p:nvPr/>
        </p:nvSpPr>
        <p:spPr>
          <a:xfrm rot="5653819">
            <a:off x="9631521" y="5022482"/>
            <a:ext cx="292169" cy="460278"/>
          </a:xfrm>
          <a:prstGeom prst="flowChartDelay">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486373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creenshot of a cell phone&#10;&#10;Description generated with very high confidence">
            <a:extLst>
              <a:ext uri="{FF2B5EF4-FFF2-40B4-BE49-F238E27FC236}">
                <a16:creationId xmlns:a16="http://schemas.microsoft.com/office/drawing/2014/main" id="{C2C33607-FF80-4882-87E9-E802C9596F63}"/>
              </a:ext>
            </a:extLst>
          </p:cNvPr>
          <p:cNvPicPr>
            <a:picLocks noChangeAspect="1"/>
          </p:cNvPicPr>
          <p:nvPr/>
        </p:nvPicPr>
        <p:blipFill rotWithShape="1">
          <a:blip r:embed="rId2">
            <a:extLst>
              <a:ext uri="{28A0092B-C50C-407E-A947-70E740481C1C}">
                <a14:useLocalDpi xmlns:a14="http://schemas.microsoft.com/office/drawing/2010/main" val="0"/>
              </a:ext>
            </a:extLst>
          </a:blip>
          <a:srcRect l="2462" t="16989" r="-762"/>
          <a:stretch/>
        </p:blipFill>
        <p:spPr>
          <a:xfrm>
            <a:off x="4455423" y="2401455"/>
            <a:ext cx="7572909" cy="3565236"/>
          </a:xfrm>
          <a:prstGeom prst="rect">
            <a:avLst/>
          </a:prstGeom>
          <a:solidFill>
            <a:srgbClr val="FFFFFF"/>
          </a:solidFill>
          <a:scene3d>
            <a:camera prst="orthographicFront"/>
            <a:lightRig rig="threePt" dir="t">
              <a:rot lat="0" lon="0" rev="2700000"/>
            </a:lightRig>
          </a:scene3d>
          <a:sp3d>
            <a:bevelT h="38100"/>
            <a:contourClr>
              <a:srgbClr val="C0C0C0"/>
            </a:contourClr>
          </a:sp3d>
        </p:spPr>
      </p:pic>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3600311" y="184584"/>
            <a:ext cx="8446933" cy="827788"/>
          </a:xfrm>
        </p:spPr>
        <p:txBody>
          <a:bodyPr>
            <a:normAutofit/>
          </a:bodyPr>
          <a:lstStyle/>
          <a:p>
            <a:pPr algn="ctr"/>
            <a:r>
              <a:rPr lang="en-US" b="1" dirty="0">
                <a:effectLst>
                  <a:outerShdw blurRad="38100" dist="38100" dir="2700000" algn="tl">
                    <a:srgbClr val="000000">
                      <a:alpha val="43137"/>
                    </a:srgbClr>
                  </a:outerShdw>
                </a:effectLst>
              </a:rPr>
              <a:t>TOO MUCH OF A </a:t>
            </a:r>
            <a:r>
              <a:rPr lang="en-US" b="1" i="1" dirty="0">
                <a:effectLst>
                  <a:outerShdw blurRad="38100" dist="38100" dir="2700000" algn="tl">
                    <a:srgbClr val="000000">
                      <a:alpha val="43137"/>
                    </a:srgbClr>
                  </a:outerShdw>
                </a:effectLst>
              </a:rPr>
              <a:t>“GOOD THING”?</a:t>
            </a:r>
          </a:p>
        </p:txBody>
      </p:sp>
      <p:sp>
        <p:nvSpPr>
          <p:cNvPr id="3" name="Content Placeholder 2">
            <a:extLst>
              <a:ext uri="{FF2B5EF4-FFF2-40B4-BE49-F238E27FC236}">
                <a16:creationId xmlns:a16="http://schemas.microsoft.com/office/drawing/2014/main" id="{A5A5024D-2173-4A4F-B56C-C409358D3A54}"/>
              </a:ext>
            </a:extLst>
          </p:cNvPr>
          <p:cNvSpPr>
            <a:spLocks noGrp="1"/>
          </p:cNvSpPr>
          <p:nvPr>
            <p:ph idx="1"/>
          </p:nvPr>
        </p:nvSpPr>
        <p:spPr>
          <a:xfrm>
            <a:off x="498764" y="314037"/>
            <a:ext cx="3362037" cy="6271490"/>
          </a:xfrm>
        </p:spPr>
        <p:txBody>
          <a:bodyPr>
            <a:normAutofit fontScale="85000" lnSpcReduction="20000"/>
          </a:bodyPr>
          <a:lstStyle/>
          <a:p>
            <a:endParaRPr lang="en-US" sz="3200" dirty="0"/>
          </a:p>
          <a:p>
            <a:r>
              <a:rPr lang="en-US" sz="3200" dirty="0"/>
              <a:t>However, there is definitely the possibility of having too much of a good thing when it comes to a fever. </a:t>
            </a:r>
          </a:p>
          <a:p>
            <a:r>
              <a:rPr lang="en-US" sz="3200" dirty="0"/>
              <a:t>Fevers that go over </a:t>
            </a:r>
            <a:r>
              <a:rPr lang="en-US" sz="4300" b="1" dirty="0">
                <a:solidFill>
                  <a:srgbClr val="FF0000"/>
                </a:solidFill>
              </a:rPr>
              <a:t>105°F </a:t>
            </a:r>
            <a:r>
              <a:rPr lang="en-US" sz="3200" dirty="0"/>
              <a:t>in adults can be life-threatening </a:t>
            </a:r>
            <a:r>
              <a:rPr lang="en-US" sz="4700" b="1" i="1" u="sng" dirty="0">
                <a:solidFill>
                  <a:srgbClr val="FF0000"/>
                </a:solidFill>
              </a:rPr>
              <a:t>due to the denaturing of enzymes needed for metabolic processes.</a:t>
            </a:r>
          </a:p>
          <a:p>
            <a:pPr marL="0" indent="0">
              <a:buNone/>
            </a:pPr>
            <a:endParaRPr lang="en-US" sz="3200" dirty="0"/>
          </a:p>
        </p:txBody>
      </p:sp>
    </p:spTree>
    <p:extLst>
      <p:ext uri="{BB962C8B-B14F-4D97-AF65-F5344CB8AC3E}">
        <p14:creationId xmlns:p14="http://schemas.microsoft.com/office/powerpoint/2010/main" val="2531898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04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56A2579-D8F3-4FDC-9EC8-75461BD9B2F3}"/>
              </a:ext>
            </a:extLst>
          </p:cNvPr>
          <p:cNvPicPr>
            <a:picLocks noChangeAspect="1"/>
          </p:cNvPicPr>
          <p:nvPr/>
        </p:nvPicPr>
        <p:blipFill rotWithShape="1">
          <a:blip r:embed="rId2">
            <a:extLst>
              <a:ext uri="{28A0092B-C50C-407E-A947-70E740481C1C}">
                <a14:useLocalDpi xmlns:a14="http://schemas.microsoft.com/office/drawing/2010/main" val="0"/>
              </a:ext>
            </a:extLst>
          </a:blip>
          <a:srcRect l="1" t="-1564" r="1" b="6935"/>
          <a:stretch/>
        </p:blipFill>
        <p:spPr>
          <a:xfrm>
            <a:off x="327547" y="146956"/>
            <a:ext cx="7058306" cy="4425043"/>
          </a:xfrm>
          <a:prstGeom prst="rect">
            <a:avLst/>
          </a:prstGeom>
        </p:spPr>
      </p:pic>
      <p:sp>
        <p:nvSpPr>
          <p:cNvPr id="2" name="Title 1">
            <a:extLst>
              <a:ext uri="{FF2B5EF4-FFF2-40B4-BE49-F238E27FC236}">
                <a16:creationId xmlns:a16="http://schemas.microsoft.com/office/drawing/2014/main" id="{DC2D947F-A1E9-4C4E-95E5-DE4DB6444EC8}"/>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Adaptive (specific) Immunity</a:t>
            </a:r>
            <a:endParaRPr lang="en-US">
              <a:solidFill>
                <a:srgbClr val="FFFFFF"/>
              </a:solidFill>
            </a:endParaRPr>
          </a:p>
        </p:txBody>
      </p:sp>
      <p:sp>
        <p:nvSpPr>
          <p:cNvPr id="3" name="Content Placeholder 2">
            <a:extLst>
              <a:ext uri="{FF2B5EF4-FFF2-40B4-BE49-F238E27FC236}">
                <a16:creationId xmlns:a16="http://schemas.microsoft.com/office/drawing/2014/main" id="{0F933903-B38A-46CE-89DB-55C1C16046A8}"/>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Adaptive immunity creates immunological memory after exposure to a specific pathogen. </a:t>
            </a:r>
          </a:p>
          <a:p>
            <a:r>
              <a:rPr lang="en-US" sz="2000">
                <a:solidFill>
                  <a:srgbClr val="FFFFFF"/>
                </a:solidFill>
              </a:rPr>
              <a:t>This process of acquired immunity is the basis of vaccination. </a:t>
            </a:r>
          </a:p>
        </p:txBody>
      </p:sp>
    </p:spTree>
    <p:extLst>
      <p:ext uri="{BB962C8B-B14F-4D97-AF65-F5344CB8AC3E}">
        <p14:creationId xmlns:p14="http://schemas.microsoft.com/office/powerpoint/2010/main" val="20798844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3FCEB7-CD02-4399-BA74-12D9191D6F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animal, arthropod, branchiopod crustacean, invertebrate&#10;&#10;Description generated with very high confidence">
            <a:extLst>
              <a:ext uri="{FF2B5EF4-FFF2-40B4-BE49-F238E27FC236}">
                <a16:creationId xmlns:a16="http://schemas.microsoft.com/office/drawing/2014/main" id="{0ED696A4-A011-40B0-9E0C-9A45217D71F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1412"/>
          <a:stretch/>
        </p:blipFill>
        <p:spPr>
          <a:xfrm>
            <a:off x="5153822" y="530202"/>
            <a:ext cx="6553545" cy="5805538"/>
          </a:xfrm>
          <a:prstGeom prst="rect">
            <a:avLst/>
          </a:prstGeom>
        </p:spPr>
      </p:pic>
      <p:sp>
        <p:nvSpPr>
          <p:cNvPr id="12" name="Rectangle 11">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2D947F-A1E9-4C4E-95E5-DE4DB6444EC8}"/>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Adaptive (specific) Immunity</a:t>
            </a:r>
            <a:endParaRPr lang="en-US" sz="48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0F933903-B38A-46CE-89DB-55C1C16046A8}"/>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The cells that carry out the adaptive immune response are white blood cells called lymphocytes.</a:t>
            </a:r>
          </a:p>
        </p:txBody>
      </p:sp>
    </p:spTree>
    <p:extLst>
      <p:ext uri="{BB962C8B-B14F-4D97-AF65-F5344CB8AC3E}">
        <p14:creationId xmlns:p14="http://schemas.microsoft.com/office/powerpoint/2010/main" val="2147099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693B-BD08-4A33-B4BF-2793A21BA7B5}"/>
              </a:ext>
            </a:extLst>
          </p:cNvPr>
          <p:cNvSpPr>
            <a:spLocks noGrp="1"/>
          </p:cNvSpPr>
          <p:nvPr>
            <p:ph type="title"/>
          </p:nvPr>
        </p:nvSpPr>
        <p:spPr>
          <a:xfrm>
            <a:off x="6422922" y="365125"/>
            <a:ext cx="4930878" cy="1325563"/>
          </a:xfrm>
          <a:solidFill>
            <a:schemeClr val="bg1">
              <a:lumMod val="95000"/>
            </a:schemeClr>
          </a:solidFill>
        </p:spPr>
        <p:txBody>
          <a:bodyPr/>
          <a:lstStyle/>
          <a:p>
            <a:pPr algn="ctr"/>
            <a:r>
              <a:rPr lang="en-US" dirty="0"/>
              <a:t> </a:t>
            </a:r>
            <a:r>
              <a:rPr lang="en-US" b="1" dirty="0"/>
              <a:t>Adaptive (Specific) Immune System</a:t>
            </a:r>
          </a:p>
        </p:txBody>
      </p:sp>
      <p:sp>
        <p:nvSpPr>
          <p:cNvPr id="3" name="Content Placeholder 2">
            <a:extLst>
              <a:ext uri="{FF2B5EF4-FFF2-40B4-BE49-F238E27FC236}">
                <a16:creationId xmlns:a16="http://schemas.microsoft.com/office/drawing/2014/main" id="{6E2B56B4-1E74-4DDB-9CBB-39EBBD13C81B}"/>
              </a:ext>
            </a:extLst>
          </p:cNvPr>
          <p:cNvSpPr>
            <a:spLocks noGrp="1"/>
          </p:cNvSpPr>
          <p:nvPr>
            <p:ph idx="1"/>
          </p:nvPr>
        </p:nvSpPr>
        <p:spPr>
          <a:xfrm>
            <a:off x="383459" y="1960562"/>
            <a:ext cx="4903839" cy="4351338"/>
          </a:xfrm>
        </p:spPr>
        <p:txBody>
          <a:bodyPr>
            <a:normAutofit/>
          </a:bodyPr>
          <a:lstStyle/>
          <a:p>
            <a:r>
              <a:rPr lang="en-US" b="1" dirty="0"/>
              <a:t>Includes the First </a:t>
            </a:r>
            <a:r>
              <a:rPr lang="en-US" dirty="0"/>
              <a:t>lines of defense</a:t>
            </a:r>
          </a:p>
          <a:p>
            <a:r>
              <a:rPr lang="en-US" dirty="0"/>
              <a:t>Also called </a:t>
            </a:r>
            <a:r>
              <a:rPr lang="en-US" b="1" dirty="0"/>
              <a:t>non-specific</a:t>
            </a:r>
            <a:r>
              <a:rPr lang="en-US" dirty="0"/>
              <a:t> immune responses - Attacks only based on the identification of </a:t>
            </a:r>
            <a:r>
              <a:rPr lang="en-US" u="sng" dirty="0"/>
              <a:t>general </a:t>
            </a:r>
            <a:r>
              <a:rPr lang="en-US" dirty="0"/>
              <a:t>threats</a:t>
            </a:r>
          </a:p>
          <a:p>
            <a:r>
              <a:rPr lang="en-US" dirty="0"/>
              <a:t>Responds </a:t>
            </a:r>
            <a:r>
              <a:rPr lang="en-US" b="1" dirty="0"/>
              <a:t>more quickly </a:t>
            </a:r>
            <a:r>
              <a:rPr lang="en-US" dirty="0"/>
              <a:t>to infection and injury</a:t>
            </a:r>
          </a:p>
          <a:p>
            <a:r>
              <a:rPr lang="en-US" b="1" dirty="0"/>
              <a:t>Ready</a:t>
            </a:r>
            <a:r>
              <a:rPr lang="en-US" dirty="0"/>
              <a:t> to fight at all times</a:t>
            </a:r>
          </a:p>
        </p:txBody>
      </p:sp>
      <p:sp>
        <p:nvSpPr>
          <p:cNvPr id="4" name="Content Placeholder 2">
            <a:extLst>
              <a:ext uri="{FF2B5EF4-FFF2-40B4-BE49-F238E27FC236}">
                <a16:creationId xmlns:a16="http://schemas.microsoft.com/office/drawing/2014/main" id="{480578A4-7E36-41DC-B336-E3C84A0BBEEF}"/>
              </a:ext>
            </a:extLst>
          </p:cNvPr>
          <p:cNvSpPr txBox="1">
            <a:spLocks/>
          </p:cNvSpPr>
          <p:nvPr/>
        </p:nvSpPr>
        <p:spPr>
          <a:xfrm>
            <a:off x="6096000" y="1825625"/>
            <a:ext cx="4903839"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Includes the Third</a:t>
            </a:r>
            <a:r>
              <a:rPr lang="en-US" dirty="0"/>
              <a:t> line of defense only</a:t>
            </a:r>
          </a:p>
          <a:p>
            <a:r>
              <a:rPr lang="en-US" i="1" dirty="0"/>
              <a:t>U</a:t>
            </a:r>
            <a:r>
              <a:rPr lang="en-US" dirty="0"/>
              <a:t>ses </a:t>
            </a:r>
            <a:r>
              <a:rPr lang="en-US" b="1" dirty="0"/>
              <a:t>specific </a:t>
            </a:r>
            <a:r>
              <a:rPr lang="en-US" dirty="0"/>
              <a:t>antigens to strategically launch an immune response. </a:t>
            </a:r>
          </a:p>
          <a:p>
            <a:r>
              <a:rPr lang="en-US" b="1" dirty="0"/>
              <a:t>Acquired</a:t>
            </a:r>
            <a:r>
              <a:rPr lang="en-US" dirty="0"/>
              <a:t> after birth (from exposure to pathogens)</a:t>
            </a:r>
            <a:endParaRPr lang="en-US" i="1" dirty="0"/>
          </a:p>
          <a:p>
            <a:r>
              <a:rPr lang="en-US" b="1" dirty="0"/>
              <a:t>Much slower </a:t>
            </a:r>
            <a:r>
              <a:rPr lang="en-US" dirty="0"/>
              <a:t>to respond to threats and infections </a:t>
            </a:r>
          </a:p>
          <a:p>
            <a:r>
              <a:rPr lang="en-US" dirty="0"/>
              <a:t>Is </a:t>
            </a:r>
            <a:r>
              <a:rPr lang="en-US" b="1" dirty="0"/>
              <a:t>NOT ready </a:t>
            </a:r>
            <a:r>
              <a:rPr lang="en-US" dirty="0"/>
              <a:t>to fight at all times. Becomes activated only after there has been an exposure to pathogens</a:t>
            </a:r>
          </a:p>
          <a:p>
            <a:pPr marL="0" indent="0">
              <a:buNone/>
            </a:pPr>
            <a:endParaRPr lang="en-US" dirty="0"/>
          </a:p>
        </p:txBody>
      </p:sp>
      <p:sp>
        <p:nvSpPr>
          <p:cNvPr id="6" name="Rectangle 5">
            <a:extLst>
              <a:ext uri="{FF2B5EF4-FFF2-40B4-BE49-F238E27FC236}">
                <a16:creationId xmlns:a16="http://schemas.microsoft.com/office/drawing/2014/main" id="{E5CDCFE2-969D-4E00-A285-F83575862540}"/>
              </a:ext>
            </a:extLst>
          </p:cNvPr>
          <p:cNvSpPr/>
          <p:nvPr/>
        </p:nvSpPr>
        <p:spPr>
          <a:xfrm>
            <a:off x="6270522" y="6023173"/>
            <a:ext cx="5638799" cy="646331"/>
          </a:xfrm>
          <a:prstGeom prst="rect">
            <a:avLst/>
          </a:prstGeom>
        </p:spPr>
        <p:txBody>
          <a:bodyPr wrap="square">
            <a:spAutoFit/>
          </a:bodyPr>
          <a:lstStyle/>
          <a:p>
            <a:r>
              <a:rPr lang="en-US" b="1" i="1" dirty="0"/>
              <a:t>Uses an immunological memory to learn about the threat and enhance the immune response accordingly. </a:t>
            </a:r>
          </a:p>
        </p:txBody>
      </p:sp>
      <p:sp>
        <p:nvSpPr>
          <p:cNvPr id="7" name="Title 1">
            <a:extLst>
              <a:ext uri="{FF2B5EF4-FFF2-40B4-BE49-F238E27FC236}">
                <a16:creationId xmlns:a16="http://schemas.microsoft.com/office/drawing/2014/main" id="{ADCF488C-E865-4039-8DCD-43AC0DCCD500}"/>
              </a:ext>
            </a:extLst>
          </p:cNvPr>
          <p:cNvSpPr txBox="1">
            <a:spLocks/>
          </p:cNvSpPr>
          <p:nvPr/>
        </p:nvSpPr>
        <p:spPr>
          <a:xfrm>
            <a:off x="484240" y="258578"/>
            <a:ext cx="4702278" cy="1567047"/>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t>Innate (Nonspecific) Immune System</a:t>
            </a:r>
          </a:p>
        </p:txBody>
      </p:sp>
      <p:sp>
        <p:nvSpPr>
          <p:cNvPr id="8" name="Rectangle 7">
            <a:extLst>
              <a:ext uri="{FF2B5EF4-FFF2-40B4-BE49-F238E27FC236}">
                <a16:creationId xmlns:a16="http://schemas.microsoft.com/office/drawing/2014/main" id="{A9FD0678-896F-4462-B087-39AA6316FB35}"/>
              </a:ext>
            </a:extLst>
          </p:cNvPr>
          <p:cNvSpPr/>
          <p:nvPr/>
        </p:nvSpPr>
        <p:spPr>
          <a:xfrm>
            <a:off x="5598652" y="511661"/>
            <a:ext cx="994696" cy="830997"/>
          </a:xfrm>
          <a:prstGeom prst="rect">
            <a:avLst/>
          </a:prstGeom>
        </p:spPr>
        <p:txBody>
          <a:bodyPr wrap="none">
            <a:spAutoFit/>
          </a:bodyPr>
          <a:lstStyle/>
          <a:p>
            <a:r>
              <a:rPr lang="en-US" sz="4800" dirty="0"/>
              <a:t>vs. </a:t>
            </a:r>
          </a:p>
        </p:txBody>
      </p:sp>
    </p:spTree>
    <p:extLst>
      <p:ext uri="{BB962C8B-B14F-4D97-AF65-F5344CB8AC3E}">
        <p14:creationId xmlns:p14="http://schemas.microsoft.com/office/powerpoint/2010/main" val="2335912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7C6796-3ECB-400E-B596-9541EFDC1E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65344" y="0"/>
            <a:ext cx="4123221" cy="6570870"/>
          </a:xfrm>
          <a:prstGeom prst="rect">
            <a:avLst/>
          </a:prstGeom>
        </p:spPr>
      </p:pic>
      <p:sp>
        <p:nvSpPr>
          <p:cNvPr id="9" name="Rectangle 8">
            <a:extLst>
              <a:ext uri="{FF2B5EF4-FFF2-40B4-BE49-F238E27FC236}">
                <a16:creationId xmlns:a16="http://schemas.microsoft.com/office/drawing/2014/main" id="{3F24A09B-713F-43FC-AB6E-B880839685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5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91AB35-C3B4-4B70-B3DD-13D63B7DA23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2FA142-9D6A-48A9-8CC4-3A6D8D7166AA}"/>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kern="1200" dirty="0">
                <a:solidFill>
                  <a:srgbClr val="FFFFFF"/>
                </a:solidFill>
                <a:latin typeface="+mj-lt"/>
                <a:ea typeface="+mj-ea"/>
                <a:cs typeface="+mj-cs"/>
              </a:rPr>
              <a:t>Adaptive</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Immunity in a Nutshell</a:t>
            </a:r>
          </a:p>
        </p:txBody>
      </p:sp>
    </p:spTree>
    <p:extLst>
      <p:ext uri="{BB962C8B-B14F-4D97-AF65-F5344CB8AC3E}">
        <p14:creationId xmlns:p14="http://schemas.microsoft.com/office/powerpoint/2010/main" val="393340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D350F9-50E1-429D-84E0-96CB61EE1234}"/>
              </a:ext>
            </a:extLst>
          </p:cNvPr>
          <p:cNvPicPr>
            <a:picLocks noChangeAspect="1"/>
          </p:cNvPicPr>
          <p:nvPr/>
        </p:nvPicPr>
        <p:blipFill rotWithShape="1">
          <a:blip r:embed="rId2">
            <a:extLst>
              <a:ext uri="{28A0092B-C50C-407E-A947-70E740481C1C}">
                <a14:useLocalDpi xmlns:a14="http://schemas.microsoft.com/office/drawing/2010/main" val="0"/>
              </a:ext>
            </a:extLst>
          </a:blip>
          <a:srcRect l="1459" r="3002" b="2"/>
          <a:stretch/>
        </p:blipFill>
        <p:spPr>
          <a:xfrm>
            <a:off x="324107" y="721552"/>
            <a:ext cx="6317017" cy="5735782"/>
          </a:xfrm>
          <a:prstGeom prst="rect">
            <a:avLst/>
          </a:prstGeom>
          <a:effectLst/>
        </p:spPr>
      </p:pic>
      <p:sp>
        <p:nvSpPr>
          <p:cNvPr id="2" name="Title 1">
            <a:extLst>
              <a:ext uri="{FF2B5EF4-FFF2-40B4-BE49-F238E27FC236}">
                <a16:creationId xmlns:a16="http://schemas.microsoft.com/office/drawing/2014/main" id="{932747DB-F614-4B58-A1E3-EFEA57CB8561}"/>
              </a:ext>
            </a:extLst>
          </p:cNvPr>
          <p:cNvSpPr>
            <a:spLocks noGrp="1"/>
          </p:cNvSpPr>
          <p:nvPr>
            <p:ph type="title"/>
          </p:nvPr>
        </p:nvSpPr>
        <p:spPr>
          <a:xfrm>
            <a:off x="0" y="0"/>
            <a:ext cx="12192000" cy="804679"/>
          </a:xfrm>
          <a:solidFill>
            <a:srgbClr val="FCCCFC">
              <a:alpha val="32000"/>
            </a:srgbClr>
          </a:solidFill>
        </p:spPr>
        <p:txBody>
          <a:bodyPr>
            <a:normAutofit/>
          </a:bodyPr>
          <a:lstStyle/>
          <a:p>
            <a:pPr algn="ctr"/>
            <a:r>
              <a:rPr lang="en-US" sz="3700" dirty="0">
                <a:latin typeface="AR DARLING" panose="02000000000000000000" pitchFamily="2" charset="0"/>
              </a:rPr>
              <a:t>How Are Intruders Identified?</a:t>
            </a:r>
          </a:p>
        </p:txBody>
      </p:sp>
      <p:sp>
        <p:nvSpPr>
          <p:cNvPr id="3" name="Content Placeholder 2">
            <a:extLst>
              <a:ext uri="{FF2B5EF4-FFF2-40B4-BE49-F238E27FC236}">
                <a16:creationId xmlns:a16="http://schemas.microsoft.com/office/drawing/2014/main" id="{3F2A95D7-FA29-4FB8-9EDC-8125A0C75663}"/>
              </a:ext>
            </a:extLst>
          </p:cNvPr>
          <p:cNvSpPr>
            <a:spLocks noGrp="1"/>
          </p:cNvSpPr>
          <p:nvPr>
            <p:ph idx="1"/>
          </p:nvPr>
        </p:nvSpPr>
        <p:spPr>
          <a:xfrm>
            <a:off x="7129638" y="923558"/>
            <a:ext cx="4738255" cy="5569527"/>
          </a:xfrm>
        </p:spPr>
        <p:txBody>
          <a:bodyPr>
            <a:normAutofit/>
          </a:bodyPr>
          <a:lstStyle/>
          <a:p>
            <a:pPr marL="0" indent="0">
              <a:buNone/>
            </a:pPr>
            <a:r>
              <a:rPr lang="en-US" sz="3200" b="1" dirty="0"/>
              <a:t>Step One: Identifying "Self" from "Non-self“</a:t>
            </a:r>
          </a:p>
          <a:p>
            <a:pPr marL="0" indent="0">
              <a:buNone/>
            </a:pPr>
            <a:endParaRPr lang="en-US" sz="3200" b="1" dirty="0"/>
          </a:p>
          <a:p>
            <a:r>
              <a:rPr lang="en-US" sz="3200" b="1" dirty="0"/>
              <a:t>The cells of each person's body has a unique molecular marker that tells the cells of their immune system that it belongs there and should not be destroyed.</a:t>
            </a:r>
          </a:p>
        </p:txBody>
      </p:sp>
    </p:spTree>
    <p:extLst>
      <p:ext uri="{BB962C8B-B14F-4D97-AF65-F5344CB8AC3E}">
        <p14:creationId xmlns:p14="http://schemas.microsoft.com/office/powerpoint/2010/main" val="4090268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747DB-F614-4B58-A1E3-EFEA57CB8561}"/>
              </a:ext>
            </a:extLst>
          </p:cNvPr>
          <p:cNvSpPr>
            <a:spLocks noGrp="1"/>
          </p:cNvSpPr>
          <p:nvPr>
            <p:ph type="title"/>
          </p:nvPr>
        </p:nvSpPr>
        <p:spPr>
          <a:xfrm>
            <a:off x="0" y="256675"/>
            <a:ext cx="12192000" cy="770020"/>
          </a:xfrm>
          <a:solidFill>
            <a:srgbClr val="FF6699">
              <a:alpha val="11000"/>
            </a:srgbClr>
          </a:solidFill>
        </p:spPr>
        <p:txBody>
          <a:bodyPr>
            <a:normAutofit/>
          </a:bodyPr>
          <a:lstStyle/>
          <a:p>
            <a:pPr algn="ctr"/>
            <a:r>
              <a:rPr lang="en-US" b="1" dirty="0">
                <a:effectLst>
                  <a:outerShdw blurRad="38100" dist="38100" dir="2700000" algn="tl">
                    <a:srgbClr val="000000">
                      <a:alpha val="43137"/>
                    </a:srgbClr>
                  </a:outerShdw>
                </a:effectLst>
              </a:rPr>
              <a:t>Major Histocompatibility Complexes (MHC)</a:t>
            </a:r>
            <a:endParaRPr lang="en-US" b="1" dirty="0">
              <a:effectLst>
                <a:outerShdw blurRad="38100" dist="38100" dir="2700000" algn="tl">
                  <a:srgbClr val="000000">
                    <a:alpha val="43137"/>
                  </a:srgbClr>
                </a:outerShdw>
              </a:effectLst>
              <a:latin typeface="AR DARLING" panose="02000000000000000000" pitchFamily="2" charset="0"/>
            </a:endParaRPr>
          </a:p>
        </p:txBody>
      </p:sp>
      <p:sp>
        <p:nvSpPr>
          <p:cNvPr id="3" name="Content Placeholder 2">
            <a:extLst>
              <a:ext uri="{FF2B5EF4-FFF2-40B4-BE49-F238E27FC236}">
                <a16:creationId xmlns:a16="http://schemas.microsoft.com/office/drawing/2014/main" id="{3F2A95D7-FA29-4FB8-9EDC-8125A0C75663}"/>
              </a:ext>
            </a:extLst>
          </p:cNvPr>
          <p:cNvSpPr>
            <a:spLocks noGrp="1"/>
          </p:cNvSpPr>
          <p:nvPr>
            <p:ph idx="1"/>
          </p:nvPr>
        </p:nvSpPr>
        <p:spPr>
          <a:xfrm>
            <a:off x="317574" y="1858809"/>
            <a:ext cx="4153479" cy="4351338"/>
          </a:xfrm>
        </p:spPr>
        <p:txBody>
          <a:bodyPr>
            <a:normAutofit/>
          </a:bodyPr>
          <a:lstStyle/>
          <a:p>
            <a:r>
              <a:rPr lang="en-US" sz="3200" b="1" dirty="0"/>
              <a:t>These molecular markers are called </a:t>
            </a:r>
            <a:r>
              <a:rPr lang="en-US" sz="3200" b="1" dirty="0">
                <a:solidFill>
                  <a:srgbClr val="C00000"/>
                </a:solidFill>
              </a:rPr>
              <a:t>Major Histocompatibility Complexes</a:t>
            </a:r>
            <a:r>
              <a:rPr lang="en-US" sz="3200" b="1" dirty="0"/>
              <a:t> (MHC or MHC-I)</a:t>
            </a:r>
          </a:p>
          <a:p>
            <a:r>
              <a:rPr lang="en-US" sz="3200" b="1" dirty="0"/>
              <a:t>Only identical twins have identical MHCs. </a:t>
            </a:r>
          </a:p>
        </p:txBody>
      </p:sp>
      <p:pic>
        <p:nvPicPr>
          <p:cNvPr id="5" name="Picture 4" descr="A close up of a logo&#10;&#10;Description generated with high confidence">
            <a:extLst>
              <a:ext uri="{FF2B5EF4-FFF2-40B4-BE49-F238E27FC236}">
                <a16:creationId xmlns:a16="http://schemas.microsoft.com/office/drawing/2014/main" id="{C67EB538-0614-40C4-8CA4-0B2F126BB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54797" y="2422211"/>
            <a:ext cx="4153480" cy="3839111"/>
          </a:xfrm>
          <a:prstGeom prst="rect">
            <a:avLst/>
          </a:prstGeom>
        </p:spPr>
      </p:pic>
      <p:sp>
        <p:nvSpPr>
          <p:cNvPr id="7" name="Cylinder 6">
            <a:extLst>
              <a:ext uri="{FF2B5EF4-FFF2-40B4-BE49-F238E27FC236}">
                <a16:creationId xmlns:a16="http://schemas.microsoft.com/office/drawing/2014/main" id="{30347FE9-DB88-444F-A3E4-C60AC92CD2BF}"/>
              </a:ext>
            </a:extLst>
          </p:cNvPr>
          <p:cNvSpPr/>
          <p:nvPr/>
        </p:nvSpPr>
        <p:spPr>
          <a:xfrm rot="19862001">
            <a:off x="6876928" y="2200472"/>
            <a:ext cx="185001" cy="779407"/>
          </a:xfrm>
          <a:prstGeom prst="can">
            <a:avLst/>
          </a:prstGeom>
          <a:blipFill dpi="0" rotWithShape="0">
            <a:blip r:embed="rId3">
              <a:extLst>
                <a:ext uri="{837473B0-CC2E-450A-ABE3-18F120FF3D39}">
                  <a1611:picAttrSrcUrl xmlns:a1611="http://schemas.microsoft.com/office/drawing/2016/11/main" r:id="rId4"/>
                </a:ext>
              </a:extLst>
            </a:blip>
            <a:srcRect/>
            <a:stretch>
              <a:fillRect/>
            </a:stretch>
          </a:blip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6CB02801-6B6E-4347-B23A-198C56A3FCAE}"/>
              </a:ext>
            </a:extLst>
          </p:cNvPr>
          <p:cNvSpPr/>
          <p:nvPr/>
        </p:nvSpPr>
        <p:spPr>
          <a:xfrm rot="19905041">
            <a:off x="5914760" y="1641784"/>
            <a:ext cx="1491916" cy="770020"/>
          </a:xfrm>
          <a:prstGeom prst="flowChartAlternateProcess">
            <a:avLst/>
          </a:prstGeom>
          <a:ln w="666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effectLst>
                  <a:outerShdw blurRad="114300" dist="38100" dir="2700000" sx="102000" sy="102000" algn="tl" rotWithShape="0">
                    <a:prstClr val="black"/>
                  </a:outerShdw>
                </a:effectLst>
                <a:latin typeface="Cooper Std Black" panose="0208090304030B020404" pitchFamily="18" charset="0"/>
                <a:ea typeface="Adobe Gothic Std B" panose="020B0800000000000000" pitchFamily="34" charset="-128"/>
              </a:rPr>
              <a:t>CINDY’S CELL!</a:t>
            </a:r>
          </a:p>
        </p:txBody>
      </p:sp>
      <p:pic>
        <p:nvPicPr>
          <p:cNvPr id="15" name="Picture 14">
            <a:extLst>
              <a:ext uri="{FF2B5EF4-FFF2-40B4-BE49-F238E27FC236}">
                <a16:creationId xmlns:a16="http://schemas.microsoft.com/office/drawing/2014/main" id="{4FA5AA57-C1A6-4343-AAB0-BD982EF94D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4756563">
            <a:off x="9528261" y="1548569"/>
            <a:ext cx="2220999" cy="1984723"/>
          </a:xfrm>
          <a:prstGeom prst="rect">
            <a:avLst/>
          </a:prstGeom>
        </p:spPr>
      </p:pic>
      <p:pic>
        <p:nvPicPr>
          <p:cNvPr id="16" name="Picture 15">
            <a:extLst>
              <a:ext uri="{FF2B5EF4-FFF2-40B4-BE49-F238E27FC236}">
                <a16:creationId xmlns:a16="http://schemas.microsoft.com/office/drawing/2014/main" id="{9F8A109E-42A8-4050-8F6D-4092EE9067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9306820">
            <a:off x="9882674" y="4728013"/>
            <a:ext cx="1899647" cy="1697557"/>
          </a:xfrm>
          <a:prstGeom prst="rect">
            <a:avLst/>
          </a:prstGeom>
        </p:spPr>
      </p:pic>
      <p:pic>
        <p:nvPicPr>
          <p:cNvPr id="17" name="Picture 16">
            <a:extLst>
              <a:ext uri="{FF2B5EF4-FFF2-40B4-BE49-F238E27FC236}">
                <a16:creationId xmlns:a16="http://schemas.microsoft.com/office/drawing/2014/main" id="{AC414DE9-1EC5-4AEC-AD4A-6AB901170F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5396796">
            <a:off x="5915148" y="5025772"/>
            <a:ext cx="1547131" cy="1382543"/>
          </a:xfrm>
          <a:prstGeom prst="rect">
            <a:avLst/>
          </a:prstGeom>
        </p:spPr>
      </p:pic>
      <p:pic>
        <p:nvPicPr>
          <p:cNvPr id="18" name="Picture 17">
            <a:extLst>
              <a:ext uri="{FF2B5EF4-FFF2-40B4-BE49-F238E27FC236}">
                <a16:creationId xmlns:a16="http://schemas.microsoft.com/office/drawing/2014/main" id="{4154459D-257D-450A-AFA3-A2BA92AB74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7353484">
            <a:off x="5432276" y="4086541"/>
            <a:ext cx="1098057" cy="981243"/>
          </a:xfrm>
          <a:prstGeom prst="rect">
            <a:avLst/>
          </a:prstGeom>
        </p:spPr>
      </p:pic>
      <p:pic>
        <p:nvPicPr>
          <p:cNvPr id="19" name="Picture 18">
            <a:extLst>
              <a:ext uri="{FF2B5EF4-FFF2-40B4-BE49-F238E27FC236}">
                <a16:creationId xmlns:a16="http://schemas.microsoft.com/office/drawing/2014/main" id="{52F0D37E-99DA-4E15-AF1F-C66299A42F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987276">
            <a:off x="7621815" y="1109359"/>
            <a:ext cx="1586888" cy="1418071"/>
          </a:xfrm>
          <a:prstGeom prst="rect">
            <a:avLst/>
          </a:prstGeom>
        </p:spPr>
      </p:pic>
      <p:pic>
        <p:nvPicPr>
          <p:cNvPr id="20" name="Picture 19">
            <a:extLst>
              <a:ext uri="{FF2B5EF4-FFF2-40B4-BE49-F238E27FC236}">
                <a16:creationId xmlns:a16="http://schemas.microsoft.com/office/drawing/2014/main" id="{1D9A4CD2-1AD7-4422-93C0-D1B0B17221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6116528">
            <a:off x="10093779" y="3472756"/>
            <a:ext cx="1257188" cy="1123445"/>
          </a:xfrm>
          <a:prstGeom prst="rect">
            <a:avLst/>
          </a:prstGeom>
        </p:spPr>
      </p:pic>
      <p:pic>
        <p:nvPicPr>
          <p:cNvPr id="21" name="Picture 20">
            <a:extLst>
              <a:ext uri="{FF2B5EF4-FFF2-40B4-BE49-F238E27FC236}">
                <a16:creationId xmlns:a16="http://schemas.microsoft.com/office/drawing/2014/main" id="{22E97C16-62A2-46A5-9062-61EE7E22CA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1068015">
            <a:off x="8985682" y="5611468"/>
            <a:ext cx="1257188" cy="1123445"/>
          </a:xfrm>
          <a:prstGeom prst="rect">
            <a:avLst/>
          </a:prstGeom>
        </p:spPr>
      </p:pic>
      <p:pic>
        <p:nvPicPr>
          <p:cNvPr id="22" name="Picture 21">
            <a:extLst>
              <a:ext uri="{FF2B5EF4-FFF2-40B4-BE49-F238E27FC236}">
                <a16:creationId xmlns:a16="http://schemas.microsoft.com/office/drawing/2014/main" id="{1A90AE1D-F79C-4F48-8072-D5DA2F707A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3126361">
            <a:off x="7286035" y="5996251"/>
            <a:ext cx="1098057" cy="981243"/>
          </a:xfrm>
          <a:prstGeom prst="rect">
            <a:avLst/>
          </a:prstGeom>
        </p:spPr>
      </p:pic>
      <p:pic>
        <p:nvPicPr>
          <p:cNvPr id="23" name="Picture 22">
            <a:extLst>
              <a:ext uri="{FF2B5EF4-FFF2-40B4-BE49-F238E27FC236}">
                <a16:creationId xmlns:a16="http://schemas.microsoft.com/office/drawing/2014/main" id="{1F99FAA9-7C03-4D53-9EC3-0B32AD41F9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9302111">
            <a:off x="5134492" y="2666088"/>
            <a:ext cx="1669562" cy="1491950"/>
          </a:xfrm>
          <a:prstGeom prst="rect">
            <a:avLst/>
          </a:prstGeom>
        </p:spPr>
      </p:pic>
      <p:pic>
        <p:nvPicPr>
          <p:cNvPr id="24" name="Picture 23">
            <a:extLst>
              <a:ext uri="{FF2B5EF4-FFF2-40B4-BE49-F238E27FC236}">
                <a16:creationId xmlns:a16="http://schemas.microsoft.com/office/drawing/2014/main" id="{8E37D2D8-4033-4525-BC2D-853BCD4DA4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3084811">
            <a:off x="8933017" y="1875046"/>
            <a:ext cx="1098057" cy="981243"/>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0E8D0709-FDEE-4195-985D-801AF812C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0836" y="6413767"/>
            <a:ext cx="1514732" cy="269845"/>
          </a:xfrm>
          <a:prstGeom prst="rect">
            <a:avLst/>
          </a:prstGeom>
        </p:spPr>
      </p:pic>
    </p:spTree>
    <p:extLst>
      <p:ext uri="{BB962C8B-B14F-4D97-AF65-F5344CB8AC3E}">
        <p14:creationId xmlns:p14="http://schemas.microsoft.com/office/powerpoint/2010/main" val="327235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generated with high confidence">
            <a:extLst>
              <a:ext uri="{FF2B5EF4-FFF2-40B4-BE49-F238E27FC236}">
                <a16:creationId xmlns:a16="http://schemas.microsoft.com/office/drawing/2014/main" id="{ECB9792F-F3AE-49F9-BBD2-FD4B002C3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3839">
            <a:off x="9043085" y="1695442"/>
            <a:ext cx="1913091" cy="2463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2926E7DA-EC19-4F48-8684-2FC8028C21D3}"/>
              </a:ext>
            </a:extLst>
          </p:cNvPr>
          <p:cNvSpPr>
            <a:spLocks noGrp="1"/>
          </p:cNvSpPr>
          <p:nvPr>
            <p:ph type="title"/>
          </p:nvPr>
        </p:nvSpPr>
        <p:spPr/>
        <p:txBody>
          <a:bodyPr>
            <a:normAutofit/>
          </a:bodyPr>
          <a:lstStyle/>
          <a:p>
            <a:pPr algn="ctr"/>
            <a:r>
              <a:rPr lang="en-US" sz="7200" b="1" dirty="0">
                <a:effectLst>
                  <a:outerShdw blurRad="38100" dist="38100" dir="2700000" algn="tl">
                    <a:srgbClr val="000000">
                      <a:alpha val="43137"/>
                    </a:srgbClr>
                  </a:outerShdw>
                </a:effectLst>
                <a:latin typeface="AR CARTER" panose="02000000000000000000" pitchFamily="2" charset="0"/>
              </a:rPr>
              <a:t>Microorganisms that Cause Disease</a:t>
            </a:r>
          </a:p>
        </p:txBody>
      </p:sp>
      <p:sp>
        <p:nvSpPr>
          <p:cNvPr id="3" name="Content Placeholder 2">
            <a:extLst>
              <a:ext uri="{FF2B5EF4-FFF2-40B4-BE49-F238E27FC236}">
                <a16:creationId xmlns:a16="http://schemas.microsoft.com/office/drawing/2014/main" id="{8CC61548-1C72-4609-B632-313DAF73134F}"/>
              </a:ext>
            </a:extLst>
          </p:cNvPr>
          <p:cNvSpPr>
            <a:spLocks noGrp="1"/>
          </p:cNvSpPr>
          <p:nvPr>
            <p:ph idx="1"/>
          </p:nvPr>
        </p:nvSpPr>
        <p:spPr>
          <a:xfrm>
            <a:off x="838200" y="1825625"/>
            <a:ext cx="8605922" cy="4351338"/>
          </a:xfrm>
        </p:spPr>
        <p:txBody>
          <a:bodyPr/>
          <a:lstStyle/>
          <a:p>
            <a:r>
              <a:rPr lang="en-US" dirty="0"/>
              <a:t>In microbiology, we focus our attention on the microorganisms that cause disease.</a:t>
            </a:r>
          </a:p>
          <a:p>
            <a:endParaRPr lang="en-US" dirty="0"/>
          </a:p>
          <a:p>
            <a:r>
              <a:rPr lang="en-US" dirty="0"/>
              <a:t>Microorganisms that cause disease can include</a:t>
            </a:r>
          </a:p>
          <a:p>
            <a:pPr lvl="1"/>
            <a:r>
              <a:rPr lang="en-US" dirty="0"/>
              <a:t>Bacteria</a:t>
            </a:r>
          </a:p>
          <a:p>
            <a:pPr lvl="1"/>
            <a:r>
              <a:rPr lang="en-US" dirty="0"/>
              <a:t>Viruses</a:t>
            </a:r>
          </a:p>
          <a:p>
            <a:pPr lvl="1"/>
            <a:r>
              <a:rPr lang="en-US" dirty="0"/>
              <a:t>Protozoa</a:t>
            </a:r>
          </a:p>
          <a:p>
            <a:pPr lvl="1"/>
            <a:r>
              <a:rPr lang="en-US" dirty="0"/>
              <a:t>Fungi</a:t>
            </a:r>
          </a:p>
        </p:txBody>
      </p:sp>
      <p:pic>
        <p:nvPicPr>
          <p:cNvPr id="10" name="Picture 9">
            <a:extLst>
              <a:ext uri="{FF2B5EF4-FFF2-40B4-BE49-F238E27FC236}">
                <a16:creationId xmlns:a16="http://schemas.microsoft.com/office/drawing/2014/main" id="{ACAC9764-0877-41B2-8B7A-FD8E3F6F9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0429">
            <a:off x="3671665" y="4227621"/>
            <a:ext cx="3106753" cy="2174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icture containing animal, turtle, reptile&#10;&#10;Description generated with high confidence">
            <a:extLst>
              <a:ext uri="{FF2B5EF4-FFF2-40B4-BE49-F238E27FC236}">
                <a16:creationId xmlns:a16="http://schemas.microsoft.com/office/drawing/2014/main" id="{94100E8F-0FB5-496E-89BC-27BFAF499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8098">
            <a:off x="8833632" y="4114774"/>
            <a:ext cx="2879947" cy="2159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2DD94130-5A17-4E1B-835E-6B8CB7E68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2797">
            <a:off x="6968715" y="4099225"/>
            <a:ext cx="2191061" cy="2191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438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18997-765C-4702-9FD6-B4249B0559E3}"/>
              </a:ext>
            </a:extLst>
          </p:cNvPr>
          <p:cNvSpPr/>
          <p:nvPr/>
        </p:nvSpPr>
        <p:spPr>
          <a:xfrm>
            <a:off x="0" y="1"/>
            <a:ext cx="5192225" cy="6858000"/>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accent6">
                  <a:lumMod val="75000"/>
                </a:schemeClr>
              </a:solidFill>
            </a:endParaRPr>
          </a:p>
        </p:txBody>
      </p:sp>
      <p:sp>
        <p:nvSpPr>
          <p:cNvPr id="17" name="Rectangle 16">
            <a:extLst>
              <a:ext uri="{FF2B5EF4-FFF2-40B4-BE49-F238E27FC236}">
                <a16:creationId xmlns:a16="http://schemas.microsoft.com/office/drawing/2014/main" id="{ED29BE4C-D55C-4F59-81B8-D98BAE338B3D}"/>
              </a:ext>
            </a:extLst>
          </p:cNvPr>
          <p:cNvSpPr/>
          <p:nvPr/>
        </p:nvSpPr>
        <p:spPr>
          <a:xfrm>
            <a:off x="336884" y="321177"/>
            <a:ext cx="4332307" cy="3170099"/>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chemeClr val="accent6">
                    <a:lumMod val="60000"/>
                    <a:lumOff val="40000"/>
                  </a:schemeClr>
                </a:solidFill>
                <a:effectLst>
                  <a:outerShdw blurRad="12700" dist="38100" dir="2700000" algn="tl" rotWithShape="0">
                    <a:schemeClr val="bg1">
                      <a:lumMod val="50000"/>
                    </a:schemeClr>
                  </a:outerShdw>
                </a:effectLst>
              </a:rPr>
              <a:t>In fact, when a tissue or organ donor is being tested as a possible “match”, </a:t>
            </a:r>
          </a:p>
        </p:txBody>
      </p:sp>
      <p:sp>
        <p:nvSpPr>
          <p:cNvPr id="32" name="Rectangle 31">
            <a:extLst>
              <a:ext uri="{FF2B5EF4-FFF2-40B4-BE49-F238E27FC236}">
                <a16:creationId xmlns:a16="http://schemas.microsoft.com/office/drawing/2014/main" id="{A5E45EB3-9162-4C45-90DE-395CA62EA7B4}"/>
              </a:ext>
            </a:extLst>
          </p:cNvPr>
          <p:cNvSpPr/>
          <p:nvPr/>
        </p:nvSpPr>
        <p:spPr>
          <a:xfrm>
            <a:off x="336884" y="3959882"/>
            <a:ext cx="4332307" cy="2308324"/>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chemeClr val="accent6">
                    <a:lumMod val="60000"/>
                    <a:lumOff val="40000"/>
                  </a:schemeClr>
                </a:solidFill>
                <a:effectLst>
                  <a:outerShdw blurRad="12700" dist="38100" dir="2700000" algn="tl" rotWithShape="0">
                    <a:schemeClr val="bg1">
                      <a:lumMod val="50000"/>
                    </a:schemeClr>
                  </a:outerShdw>
                </a:effectLst>
              </a:rPr>
              <a:t>it is the similarity of the MHCs that determines a compatible match!</a:t>
            </a:r>
          </a:p>
        </p:txBody>
      </p:sp>
      <p:pic>
        <p:nvPicPr>
          <p:cNvPr id="8" name="Content Placeholder 16">
            <a:extLst>
              <a:ext uri="{FF2B5EF4-FFF2-40B4-BE49-F238E27FC236}">
                <a16:creationId xmlns:a16="http://schemas.microsoft.com/office/drawing/2014/main" id="{44668919-CEDB-4AFF-9F2D-6356722196C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07" r="1" b="1"/>
          <a:stretch/>
        </p:blipFill>
        <p:spPr>
          <a:xfrm>
            <a:off x="5192225" y="492573"/>
            <a:ext cx="6476739" cy="5880796"/>
          </a:xfrm>
          <a:prstGeom prst="rect">
            <a:avLst/>
          </a:prstGeom>
        </p:spPr>
      </p:pic>
    </p:spTree>
    <p:extLst>
      <p:ext uri="{BB962C8B-B14F-4D97-AF65-F5344CB8AC3E}">
        <p14:creationId xmlns:p14="http://schemas.microsoft.com/office/powerpoint/2010/main" val="511298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9FD6-1CB3-49D6-B400-EAF3CD9BD85A}"/>
              </a:ext>
            </a:extLst>
          </p:cNvPr>
          <p:cNvSpPr>
            <a:spLocks noGrp="1"/>
          </p:cNvSpPr>
          <p:nvPr>
            <p:ph type="title"/>
          </p:nvPr>
        </p:nvSpPr>
        <p:spPr/>
        <p:txBody>
          <a:bodyPr>
            <a:normAutofit/>
          </a:bodyPr>
          <a:lstStyle/>
          <a:p>
            <a:pPr algn="ctr"/>
            <a:r>
              <a:rPr lang="en-US" sz="4800" b="1" dirty="0">
                <a:effectLst>
                  <a:outerShdw blurRad="38100" dist="38100" dir="2700000" algn="tl">
                    <a:srgbClr val="000000">
                      <a:alpha val="43137"/>
                    </a:srgbClr>
                  </a:outerShdw>
                </a:effectLst>
              </a:rPr>
              <a:t>2 Types of Adaptive Immune Response</a:t>
            </a:r>
          </a:p>
        </p:txBody>
      </p:sp>
      <p:sp>
        <p:nvSpPr>
          <p:cNvPr id="3" name="Content Placeholder 2">
            <a:extLst>
              <a:ext uri="{FF2B5EF4-FFF2-40B4-BE49-F238E27FC236}">
                <a16:creationId xmlns:a16="http://schemas.microsoft.com/office/drawing/2014/main" id="{CF9F16AB-5993-462F-A2F6-26D5192D0AF2}"/>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antibody responses (Done by B-Cells)</a:t>
            </a:r>
          </a:p>
          <a:p>
            <a:pPr lvl="1"/>
            <a:r>
              <a:rPr lang="en-US" dirty="0"/>
              <a:t>B cells are activated to secrete antibodies (a.k.a. immunoglobulins)</a:t>
            </a:r>
          </a:p>
          <a:p>
            <a:pPr lvl="1"/>
            <a:r>
              <a:rPr lang="en-US" dirty="0"/>
              <a:t>The antibodies bind to the antigen and kill the APC by a variety of methods.</a:t>
            </a:r>
          </a:p>
          <a:p>
            <a:pPr marL="514350" indent="-514350">
              <a:buFont typeface="+mj-lt"/>
              <a:buAutoNum type="arabicPeriod"/>
            </a:pPr>
            <a:r>
              <a:rPr lang="en-US" dirty="0"/>
              <a:t>Cell-mediated immune response (Done by T-Cells)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—are also carried by two different lymphocytes (B cells and T cells). In antibody responses, B cells are activated to secrete </a:t>
            </a:r>
            <a:r>
              <a:rPr lang="en-US" dirty="0">
                <a:hlinkClick r:id="rId2" tooltip="Antibodies"/>
              </a:rPr>
              <a:t>antibodies</a:t>
            </a:r>
            <a:r>
              <a:rPr lang="en-US" dirty="0"/>
              <a:t>, which are proteins also known as immunoglobulins. Antibodies travel through the bloodstream and bind to the foreign antigen causing it to inactivate, which does not allow the antigen to bind to the host.</a:t>
            </a:r>
            <a:r>
              <a:rPr lang="en-US" baseline="30000" dirty="0">
                <a:hlinkClick r:id="rId3"/>
              </a:rPr>
              <a:t>[1]</a:t>
            </a:r>
            <a:endParaRPr lang="en-US" dirty="0"/>
          </a:p>
        </p:txBody>
      </p:sp>
    </p:spTree>
    <p:extLst>
      <p:ext uri="{BB962C8B-B14F-4D97-AF65-F5344CB8AC3E}">
        <p14:creationId xmlns:p14="http://schemas.microsoft.com/office/powerpoint/2010/main" val="2747471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0C8F3-0F5F-44DC-96DE-D4F27C986107}"/>
              </a:ext>
            </a:extLst>
          </p:cNvPr>
          <p:cNvPicPr>
            <a:picLocks noChangeAspect="1"/>
          </p:cNvPicPr>
          <p:nvPr/>
        </p:nvPicPr>
        <p:blipFill rotWithShape="1">
          <a:blip r:embed="rId2">
            <a:extLst>
              <a:ext uri="{28A0092B-C50C-407E-A947-70E740481C1C}">
                <a14:useLocalDpi xmlns:a14="http://schemas.microsoft.com/office/drawing/2010/main" val="0"/>
              </a:ext>
            </a:extLst>
          </a:blip>
          <a:srcRect r="1345" b="3"/>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51EE4B66-9CC1-419E-93DA-D2370DC18E99}"/>
              </a:ext>
            </a:extLst>
          </p:cNvPr>
          <p:cNvSpPr>
            <a:spLocks noGrp="1"/>
          </p:cNvSpPr>
          <p:nvPr>
            <p:ph type="title"/>
          </p:nvPr>
        </p:nvSpPr>
        <p:spPr>
          <a:xfrm>
            <a:off x="639663" y="204723"/>
            <a:ext cx="6519314" cy="1166877"/>
          </a:xfrm>
        </p:spPr>
        <p:txBody>
          <a:bodyPr>
            <a:normAutofit/>
          </a:bodyPr>
          <a:lstStyle/>
          <a:p>
            <a:r>
              <a:rPr lang="en-US" b="1" dirty="0">
                <a:solidFill>
                  <a:schemeClr val="accent1">
                    <a:lumMod val="75000"/>
                  </a:schemeClr>
                </a:solidFill>
                <a:effectLst>
                  <a:outerShdw blurRad="38100" dist="38100" dir="2700000" algn="tl">
                    <a:srgbClr val="000000">
                      <a:alpha val="43137"/>
                    </a:srgbClr>
                  </a:outerShdw>
                </a:effectLst>
              </a:rPr>
              <a:t>ANTIGENS and ANTIBODIES</a:t>
            </a:r>
          </a:p>
        </p:txBody>
      </p:sp>
      <p:sp>
        <p:nvSpPr>
          <p:cNvPr id="3" name="Content Placeholder 2">
            <a:extLst>
              <a:ext uri="{FF2B5EF4-FFF2-40B4-BE49-F238E27FC236}">
                <a16:creationId xmlns:a16="http://schemas.microsoft.com/office/drawing/2014/main" id="{9808AF39-6A99-4B03-934B-57B1D03B2B83}"/>
              </a:ext>
            </a:extLst>
          </p:cNvPr>
          <p:cNvSpPr>
            <a:spLocks noGrp="1"/>
          </p:cNvSpPr>
          <p:nvPr>
            <p:ph idx="1"/>
          </p:nvPr>
        </p:nvSpPr>
        <p:spPr>
          <a:xfrm>
            <a:off x="648930" y="1502230"/>
            <a:ext cx="5127029" cy="4721590"/>
          </a:xfrm>
        </p:spPr>
        <p:txBody>
          <a:bodyPr>
            <a:normAutofit fontScale="92500"/>
          </a:bodyPr>
          <a:lstStyle/>
          <a:p>
            <a:r>
              <a:rPr lang="en-US" sz="3200" b="1" dirty="0">
                <a:solidFill>
                  <a:schemeClr val="accent1">
                    <a:lumMod val="75000"/>
                  </a:schemeClr>
                </a:solidFill>
              </a:rPr>
              <a:t>ANTIGENS</a:t>
            </a:r>
            <a:r>
              <a:rPr lang="en-US" sz="3200" b="1" dirty="0"/>
              <a:t> </a:t>
            </a:r>
            <a:r>
              <a:rPr lang="en-US" sz="3200" dirty="0"/>
              <a:t>are defined as </a:t>
            </a:r>
            <a:r>
              <a:rPr lang="en-US" sz="3200" u="sng" dirty="0"/>
              <a:t>anything that has the ability to provoke an immune response </a:t>
            </a:r>
          </a:p>
          <a:p>
            <a:pPr lvl="1"/>
            <a:r>
              <a:rPr lang="en-US" sz="2800" u="sng" dirty="0"/>
              <a:t>Antigens can be viruses, bacteria, or other molecules. </a:t>
            </a:r>
          </a:p>
          <a:p>
            <a:r>
              <a:rPr lang="en-US" sz="3200" b="1" dirty="0">
                <a:solidFill>
                  <a:schemeClr val="accent1">
                    <a:lumMod val="75000"/>
                  </a:schemeClr>
                </a:solidFill>
              </a:rPr>
              <a:t>ANTIBODIES</a:t>
            </a:r>
            <a:r>
              <a:rPr lang="en-US" sz="3200" b="1" dirty="0"/>
              <a:t> </a:t>
            </a:r>
            <a:r>
              <a:rPr lang="en-US" sz="3200" dirty="0"/>
              <a:t>(immunoglobulins) are the proteins produced by the immune system to specifically bind to specific antigens. </a:t>
            </a:r>
          </a:p>
        </p:txBody>
      </p:sp>
    </p:spTree>
    <p:extLst>
      <p:ext uri="{BB962C8B-B14F-4D97-AF65-F5344CB8AC3E}">
        <p14:creationId xmlns:p14="http://schemas.microsoft.com/office/powerpoint/2010/main" val="131201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8382D31-1B90-4FD3-BF94-F49A75D684AC}"/>
              </a:ext>
            </a:extLst>
          </p:cNvPr>
          <p:cNvSpPr txBox="1">
            <a:spLocks/>
          </p:cNvSpPr>
          <p:nvPr/>
        </p:nvSpPr>
        <p:spPr>
          <a:xfrm>
            <a:off x="-1" y="814533"/>
            <a:ext cx="3412671" cy="5994542"/>
          </a:xfrm>
          <a:prstGeom prst="rect">
            <a:avLst/>
          </a:prstGeom>
          <a:solidFill>
            <a:schemeClr val="tx2">
              <a:lumMod val="20000"/>
              <a:lumOff val="80000"/>
              <a:alpha val="6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2400" b="1" dirty="0">
                <a:latin typeface="Adobe Garamond Pro Bold" panose="02020702060506020403" pitchFamily="18" charset="0"/>
              </a:rPr>
              <a:t>The immune system is constantly screening the cells of the body and checking these MHC molecules for signs of danger.</a:t>
            </a:r>
          </a:p>
          <a:p>
            <a:endParaRPr lang="en-US" sz="2400" b="1" dirty="0">
              <a:latin typeface="Adobe Garamond Pro Bold" panose="02020702060506020403" pitchFamily="18" charset="0"/>
            </a:endParaRPr>
          </a:p>
          <a:p>
            <a:r>
              <a:rPr lang="en-US" sz="2400" b="1" dirty="0">
                <a:latin typeface="Adobe Garamond Pro Bold" panose="02020702060506020403" pitchFamily="18" charset="0"/>
              </a:rPr>
              <a:t>Immune cells can use the MHCs to know if a cell is one of the following potential threats</a:t>
            </a:r>
          </a:p>
          <a:p>
            <a:endParaRPr lang="en-US" sz="2400" b="1" dirty="0">
              <a:latin typeface="Adobe Garamond Pro Bold" panose="02020702060506020403" pitchFamily="18" charset="0"/>
            </a:endParaRPr>
          </a:p>
          <a:p>
            <a:pPr marL="742950" indent="-182880">
              <a:buFont typeface="+mj-lt"/>
              <a:buAutoNum type="arabicPeriod"/>
            </a:pPr>
            <a:r>
              <a:rPr lang="en-US" sz="2400" b="1" dirty="0">
                <a:latin typeface="Adobe Garamond Pro Bold" panose="02020702060506020403" pitchFamily="18" charset="0"/>
              </a:rPr>
              <a:t>A Foreign Invader</a:t>
            </a:r>
          </a:p>
          <a:p>
            <a:pPr marL="742950" indent="-182880">
              <a:buFont typeface="+mj-lt"/>
              <a:buAutoNum type="arabicPeriod"/>
            </a:pPr>
            <a:r>
              <a:rPr lang="en-US" sz="2400" b="1" dirty="0">
                <a:latin typeface="Adobe Garamond Pro Bold" panose="02020702060506020403" pitchFamily="18" charset="0"/>
              </a:rPr>
              <a:t>A Damaged Cell</a:t>
            </a:r>
          </a:p>
          <a:p>
            <a:pPr marL="742950" indent="-182880">
              <a:buFont typeface="+mj-lt"/>
              <a:buAutoNum type="arabicPeriod"/>
            </a:pPr>
            <a:r>
              <a:rPr lang="en-US" sz="2400" b="1" dirty="0">
                <a:latin typeface="Adobe Garamond Pro Bold" panose="02020702060506020403" pitchFamily="18" charset="0"/>
              </a:rPr>
              <a:t>An Infected Cells</a:t>
            </a:r>
          </a:p>
          <a:p>
            <a:pPr marL="742950" indent="-182880">
              <a:buFont typeface="+mj-lt"/>
              <a:buAutoNum type="arabicPeriod"/>
            </a:pPr>
            <a:r>
              <a:rPr lang="en-US" sz="2400" b="1" dirty="0">
                <a:latin typeface="Adobe Garamond Pro Bold" panose="02020702060506020403" pitchFamily="18" charset="0"/>
              </a:rPr>
              <a:t>A Mutated or Cancerous Cell</a:t>
            </a:r>
          </a:p>
        </p:txBody>
      </p:sp>
      <p:pic>
        <p:nvPicPr>
          <p:cNvPr id="4" name="Picture 3" descr="A picture containing clipart&#10;&#10;Description generated with very high confidence">
            <a:extLst>
              <a:ext uri="{FF2B5EF4-FFF2-40B4-BE49-F238E27FC236}">
                <a16:creationId xmlns:a16="http://schemas.microsoft.com/office/drawing/2014/main" id="{1624C7E7-7A61-4FE7-836B-F5170AC3E90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54" b="98380" l="9859" r="89885">
                        <a14:foregroundMark x1="31882" y1="34028" x2="36748" y2="42130"/>
                        <a14:foregroundMark x1="28169" y1="43287" x2="40333" y2="33796"/>
                        <a14:foregroundMark x1="39437" y1="34028" x2="46735" y2="46296"/>
                        <a14:foregroundMark x1="32138" y1="90972" x2="32138" y2="90972"/>
                        <a14:foregroundMark x1="34187" y1="50463" x2="38412" y2="40972"/>
                        <a14:foregroundMark x1="42638" y1="42361" x2="49936" y2="32639"/>
                        <a14:foregroundMark x1="51985" y1="98380" x2="51985" y2="98380"/>
                      </a14:backgroundRemoval>
                    </a14:imgEffect>
                  </a14:imgLayer>
                </a14:imgProps>
              </a:ext>
              <a:ext uri="{28A0092B-C50C-407E-A947-70E740481C1C}">
                <a14:useLocalDpi xmlns:a14="http://schemas.microsoft.com/office/drawing/2010/main" val="0"/>
              </a:ext>
            </a:extLst>
          </a:blip>
          <a:stretch>
            <a:fillRect/>
          </a:stretch>
        </p:blipFill>
        <p:spPr>
          <a:xfrm flipH="1">
            <a:off x="1360796" y="2022726"/>
            <a:ext cx="7707201" cy="4263138"/>
          </a:xfrm>
          <a:prstGeom prst="rect">
            <a:avLst/>
          </a:prstGeom>
        </p:spPr>
      </p:pic>
      <p:sp>
        <p:nvSpPr>
          <p:cNvPr id="11" name="Cylinder 10">
            <a:extLst>
              <a:ext uri="{FF2B5EF4-FFF2-40B4-BE49-F238E27FC236}">
                <a16:creationId xmlns:a16="http://schemas.microsoft.com/office/drawing/2014/main" id="{BB822D0B-0D89-4920-9F41-CA1A335BE99A}"/>
              </a:ext>
            </a:extLst>
          </p:cNvPr>
          <p:cNvSpPr/>
          <p:nvPr/>
        </p:nvSpPr>
        <p:spPr>
          <a:xfrm rot="19862001" flipH="1">
            <a:off x="8519537" y="2135039"/>
            <a:ext cx="244525" cy="1291049"/>
          </a:xfrm>
          <a:prstGeom prst="can">
            <a:avLst/>
          </a:prstGeom>
          <a:blipFill dpi="0" rotWithShape="0">
            <a:blip r:embed="rId4">
              <a:extLst>
                <a:ext uri="{837473B0-CC2E-450A-ABE3-18F120FF3D39}">
                  <a1611:picAttrSrcUrl xmlns:a1611="http://schemas.microsoft.com/office/drawing/2016/11/main" r:id="rId5"/>
                </a:ext>
              </a:extLst>
            </a:blip>
            <a:srcRect/>
            <a:stretch>
              <a:fillRect/>
            </a:stretch>
          </a:blip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FFAE-A867-4B4A-8B54-D4918923F118}"/>
              </a:ext>
            </a:extLst>
          </p:cNvPr>
          <p:cNvSpPr>
            <a:spLocks noGrp="1"/>
          </p:cNvSpPr>
          <p:nvPr>
            <p:ph type="title"/>
          </p:nvPr>
        </p:nvSpPr>
        <p:spPr>
          <a:xfrm>
            <a:off x="0" y="48925"/>
            <a:ext cx="12192000" cy="765608"/>
          </a:xfrm>
          <a:solidFill>
            <a:schemeClr val="tx2">
              <a:lumMod val="20000"/>
              <a:lumOff val="80000"/>
              <a:alpha val="41000"/>
            </a:schemeClr>
          </a:solidFill>
        </p:spPr>
        <p:txBody>
          <a:bodyPr/>
          <a:lstStyle/>
          <a:p>
            <a:pPr algn="ctr"/>
            <a:r>
              <a:rPr lang="en-US" b="1" dirty="0">
                <a:effectLst>
                  <a:outerShdw blurRad="38100" dist="38100" dir="2700000" algn="tl">
                    <a:srgbClr val="000000">
                      <a:alpha val="43137"/>
                    </a:srgbClr>
                  </a:outerShdw>
                </a:effectLst>
                <a:latin typeface="Cooper Std Black" panose="0208090304030B020404" pitchFamily="18" charset="0"/>
              </a:rPr>
              <a:t>Recognizing Invaders</a:t>
            </a:r>
          </a:p>
        </p:txBody>
      </p:sp>
      <p:pic>
        <p:nvPicPr>
          <p:cNvPr id="8" name="Picture 7" descr="A close up of a sign&#10;&#10;Description generated with very high confidence">
            <a:extLst>
              <a:ext uri="{FF2B5EF4-FFF2-40B4-BE49-F238E27FC236}">
                <a16:creationId xmlns:a16="http://schemas.microsoft.com/office/drawing/2014/main" id="{46A31520-F0AA-4AEB-A53F-C06EADFC0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4625" y="6189596"/>
            <a:ext cx="1514732" cy="269845"/>
          </a:xfrm>
          <a:prstGeom prst="rect">
            <a:avLst/>
          </a:prstGeom>
        </p:spPr>
      </p:pic>
      <p:pic>
        <p:nvPicPr>
          <p:cNvPr id="10" name="Picture 9" descr="A picture containing clipart&#10;&#10;Description generated with very high confidence">
            <a:extLst>
              <a:ext uri="{FF2B5EF4-FFF2-40B4-BE49-F238E27FC236}">
                <a16:creationId xmlns:a16="http://schemas.microsoft.com/office/drawing/2014/main" id="{98809332-B200-4E44-A28B-855AB72D5E3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04" b="91693" l="10000" r="90000">
                        <a14:foregroundMark x1="24390" y1="35463" x2="58049" y2="23642"/>
                        <a14:foregroundMark x1="23902" y1="23003" x2="56829" y2="31629"/>
                        <a14:foregroundMark x1="16585" y1="36741" x2="17805" y2="35783"/>
                        <a14:foregroundMark x1="21707" y1="31949" x2="22927" y2="30990"/>
                        <a14:foregroundMark x1="22927" y1="30351" x2="23171" y2="28754"/>
                        <a14:foregroundMark x1="24390" y1="27157" x2="26341" y2="24601"/>
                        <a14:foregroundMark x1="28049" y1="23962" x2="28049" y2="23962"/>
                        <a14:foregroundMark x1="29512" y1="27157" x2="31951" y2="33227"/>
                        <a14:foregroundMark x1="23902" y1="42812" x2="58537" y2="34505"/>
                        <a14:foregroundMark x1="47805" y1="10863" x2="47805" y2="10863"/>
                        <a14:foregroundMark x1="45854" y1="91693" x2="45854" y2="91693"/>
                        <a14:foregroundMark x1="46341" y1="18850" x2="75366" y2="35463"/>
                        <a14:foregroundMark x1="75366" y1="35463" x2="75366" y2="35783"/>
                        <a14:foregroundMark x1="57561" y1="17252" x2="60732" y2="38978"/>
                        <a14:foregroundMark x1="60732" y1="38978" x2="65366" y2="51757"/>
                        <a14:foregroundMark x1="53171" y1="45687" x2="60976" y2="33227"/>
                        <a14:foregroundMark x1="50976" y1="36741" x2="56585" y2="44089"/>
                        <a14:foregroundMark x1="56585" y1="44089" x2="57805" y2="47284"/>
                        <a14:foregroundMark x1="39756" y1="21725" x2="35854" y2="30990"/>
                        <a14:foregroundMark x1="35854" y1="30990" x2="34390" y2="47284"/>
                        <a14:foregroundMark x1="17805" y1="47284" x2="25854" y2="34824"/>
                        <a14:foregroundMark x1="17805" y1="37061" x2="25122" y2="35144"/>
                        <a14:foregroundMark x1="25122" y1="35144" x2="25854" y2="34505"/>
                        <a14:foregroundMark x1="18537" y1="30990" x2="19756" y2="29712"/>
                        <a14:foregroundMark x1="45610" y1="9585" x2="45610" y2="9585"/>
                        <a14:foregroundMark x1="29024" y1="18530" x2="29024" y2="18530"/>
                      </a14:backgroundRemoval>
                    </a14:imgEffect>
                  </a14:imgLayer>
                </a14:imgProps>
              </a:ext>
              <a:ext uri="{28A0092B-C50C-407E-A947-70E740481C1C}">
                <a14:useLocalDpi xmlns:a14="http://schemas.microsoft.com/office/drawing/2010/main" val="0"/>
              </a:ext>
            </a:extLst>
          </a:blip>
          <a:stretch>
            <a:fillRect/>
          </a:stretch>
        </p:blipFill>
        <p:spPr>
          <a:xfrm>
            <a:off x="7605509" y="2448552"/>
            <a:ext cx="5077145" cy="3875967"/>
          </a:xfrm>
          <a:prstGeom prst="rect">
            <a:avLst/>
          </a:prstGeom>
        </p:spPr>
      </p:pic>
      <p:sp>
        <p:nvSpPr>
          <p:cNvPr id="12" name="Flowchart: Alternate Process 11">
            <a:extLst>
              <a:ext uri="{FF2B5EF4-FFF2-40B4-BE49-F238E27FC236}">
                <a16:creationId xmlns:a16="http://schemas.microsoft.com/office/drawing/2014/main" id="{6DD9237C-647D-4209-B6C8-0A56F494EE83}"/>
              </a:ext>
            </a:extLst>
          </p:cNvPr>
          <p:cNvSpPr/>
          <p:nvPr/>
        </p:nvSpPr>
        <p:spPr>
          <a:xfrm rot="19905041">
            <a:off x="7327687" y="1299271"/>
            <a:ext cx="1664695" cy="1156187"/>
          </a:xfrm>
          <a:prstGeom prst="flowChartAlternateProcess">
            <a:avLst/>
          </a:prstGeom>
          <a:ln w="666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effectLst>
                  <a:outerShdw blurRad="114300" dist="38100" dir="2700000" sx="102000" sy="102000" algn="tl" rotWithShape="0">
                    <a:prstClr val="black"/>
                  </a:outerShdw>
                </a:effectLst>
                <a:latin typeface="Cooper Std Black" panose="0208090304030B020404" pitchFamily="18" charset="0"/>
                <a:ea typeface="Adobe Gothic Std B" panose="020B0800000000000000" pitchFamily="34" charset="-128"/>
              </a:rPr>
              <a:t>NOT CINDY’S CELL!</a:t>
            </a:r>
          </a:p>
        </p:txBody>
      </p:sp>
      <p:sp>
        <p:nvSpPr>
          <p:cNvPr id="5" name="Star: 7 Points 4">
            <a:extLst>
              <a:ext uri="{FF2B5EF4-FFF2-40B4-BE49-F238E27FC236}">
                <a16:creationId xmlns:a16="http://schemas.microsoft.com/office/drawing/2014/main" id="{33066E55-5E0E-47D4-8062-C5A799F42349}"/>
              </a:ext>
            </a:extLst>
          </p:cNvPr>
          <p:cNvSpPr/>
          <p:nvPr/>
        </p:nvSpPr>
        <p:spPr>
          <a:xfrm rot="20633877">
            <a:off x="5910865" y="4629632"/>
            <a:ext cx="1157839" cy="811218"/>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b="1" dirty="0"/>
              <a:t>The </a:t>
            </a:r>
          </a:p>
          <a:p>
            <a:pPr algn="ctr"/>
            <a:r>
              <a:rPr lang="en-US" sz="1200" b="1" dirty="0"/>
              <a:t>PO PO</a:t>
            </a:r>
          </a:p>
        </p:txBody>
      </p:sp>
    </p:spTree>
    <p:extLst>
      <p:ext uri="{BB962C8B-B14F-4D97-AF65-F5344CB8AC3E}">
        <p14:creationId xmlns:p14="http://schemas.microsoft.com/office/powerpoint/2010/main" val="241104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55E6-A591-4E46-A260-2EEB5480F3B2}"/>
              </a:ext>
            </a:extLst>
          </p:cNvPr>
          <p:cNvSpPr>
            <a:spLocks noGrp="1"/>
          </p:cNvSpPr>
          <p:nvPr>
            <p:ph type="title"/>
          </p:nvPr>
        </p:nvSpPr>
        <p:spPr>
          <a:xfrm>
            <a:off x="6324600" y="365125"/>
            <a:ext cx="5029200" cy="5186589"/>
          </a:xfrm>
        </p:spPr>
        <p:txBody>
          <a:bodyPr>
            <a:normAutofit/>
          </a:bodyPr>
          <a:lstStyle/>
          <a:p>
            <a:r>
              <a:rPr lang="en-US" dirty="0">
                <a:latin typeface="Algerian" panose="04020705040A02060702" pitchFamily="82" charset="0"/>
              </a:rPr>
              <a:t>Let’s See How This Works for a Naïve B-Cell!</a:t>
            </a:r>
          </a:p>
        </p:txBody>
      </p:sp>
      <p:pic>
        <p:nvPicPr>
          <p:cNvPr id="8" name="Content Placeholder 4" descr="A drawing of a cartoon character&#10;&#10;Description generated with high confidence">
            <a:extLst>
              <a:ext uri="{FF2B5EF4-FFF2-40B4-BE49-F238E27FC236}">
                <a16:creationId xmlns:a16="http://schemas.microsoft.com/office/drawing/2014/main" id="{30A9E5A9-0E85-4325-96C6-6D9299A26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95755"/>
            <a:ext cx="5029199" cy="6666490"/>
          </a:xfrm>
          <a:prstGeom prst="rect">
            <a:avLst/>
          </a:prstGeom>
        </p:spPr>
      </p:pic>
    </p:spTree>
    <p:extLst>
      <p:ext uri="{BB962C8B-B14F-4D97-AF65-F5344CB8AC3E}">
        <p14:creationId xmlns:p14="http://schemas.microsoft.com/office/powerpoint/2010/main" val="107982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generated with very high confidence">
            <a:extLst>
              <a:ext uri="{FF2B5EF4-FFF2-40B4-BE49-F238E27FC236}">
                <a16:creationId xmlns:a16="http://schemas.microsoft.com/office/drawing/2014/main" id="{C5220309-3813-4EF5-9734-E1010D5D7B4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5833" l="10000" r="90000">
                        <a14:foregroundMark x1="27656" y1="61944" x2="30547" y2="74167"/>
                        <a14:foregroundMark x1="26719" y1="65972" x2="28516" y2="74028"/>
                        <a14:foregroundMark x1="28516" y1="74028" x2="29063" y2="74861"/>
                        <a14:foregroundMark x1="32188" y1="65556" x2="35938" y2="74861"/>
                        <a14:foregroundMark x1="33906" y1="63056" x2="36641" y2="69722"/>
                        <a14:foregroundMark x1="40469" y1="56944" x2="40469" y2="56944"/>
                        <a14:foregroundMark x1="43438" y1="63611" x2="43438" y2="63611"/>
                        <a14:foregroundMark x1="31719" y1="95833" x2="33984" y2="92222"/>
                        <a14:foregroundMark x1="60547" y1="91667" x2="60703" y2="67083"/>
                        <a14:foregroundMark x1="60703" y1="67083" x2="60703" y2="67083"/>
                        <a14:foregroundMark x1="65313" y1="64722" x2="75078" y2="75000"/>
                        <a14:foregroundMark x1="75078" y1="75000" x2="75547" y2="75278"/>
                        <a14:foregroundMark x1="66094" y1="77639" x2="65859" y2="84722"/>
                        <a14:foregroundMark x1="65859" y1="84722" x2="66484" y2="88611"/>
                        <a14:foregroundMark x1="63203" y1="80556" x2="66875" y2="80000"/>
                        <a14:foregroundMark x1="67813" y1="77500" x2="66563" y2="78472"/>
                        <a14:foregroundMark x1="78359" y1="79861" x2="78359" y2="79861"/>
                        <a14:foregroundMark x1="69844" y1="53889" x2="69844" y2="53889"/>
                        <a14:foregroundMark x1="71719" y1="45833" x2="70313" y2="56667"/>
                        <a14:foregroundMark x1="71719" y1="64444" x2="71328" y2="69028"/>
                        <a14:foregroundMark x1="21797" y1="44722" x2="25859" y2="55278"/>
                      </a14:backgroundRemoval>
                    </a14:imgEffect>
                  </a14:imgLayer>
                </a14:imgProps>
              </a:ext>
              <a:ext uri="{28A0092B-C50C-407E-A947-70E740481C1C}">
                <a14:useLocalDpi xmlns:a14="http://schemas.microsoft.com/office/drawing/2010/main" val="0"/>
              </a:ext>
            </a:extLst>
          </a:blip>
          <a:srcRect t="34521" r="47487"/>
          <a:stretch/>
        </p:blipFill>
        <p:spPr>
          <a:xfrm>
            <a:off x="5383381" y="2261699"/>
            <a:ext cx="6402326" cy="4490581"/>
          </a:xfrm>
          <a:prstGeom prst="rect">
            <a:avLst/>
          </a:prstGeom>
        </p:spPr>
      </p:pic>
      <p:pic>
        <p:nvPicPr>
          <p:cNvPr id="31" name="Content Placeholder 5" descr="A close up of a logo&#10;&#10;Description generated with high confidence">
            <a:extLst>
              <a:ext uri="{FF2B5EF4-FFF2-40B4-BE49-F238E27FC236}">
                <a16:creationId xmlns:a16="http://schemas.microsoft.com/office/drawing/2014/main" id="{F011086D-1B45-47B9-86B5-A7E84858F48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6111">
            <a:off x="6907251" y="2649140"/>
            <a:ext cx="1098095" cy="1098095"/>
          </a:xfrm>
          <a:prstGeom prst="rect">
            <a:avLst/>
          </a:prstGeom>
        </p:spPr>
      </p:pic>
      <p:pic>
        <p:nvPicPr>
          <p:cNvPr id="12" name="Picture 11" descr="A picture containing clipart&#10;&#10;Description generated with very high confidence">
            <a:extLst>
              <a:ext uri="{FF2B5EF4-FFF2-40B4-BE49-F238E27FC236}">
                <a16:creationId xmlns:a16="http://schemas.microsoft.com/office/drawing/2014/main" id="{960645F2-FAD8-4AA0-861A-60D66F51BA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4" b="98380" l="9859" r="89885">
                        <a14:foregroundMark x1="31882" y1="34028" x2="36748" y2="42130"/>
                        <a14:foregroundMark x1="28169" y1="43287" x2="40333" y2="33796"/>
                        <a14:foregroundMark x1="39437" y1="34028" x2="46735" y2="46296"/>
                        <a14:foregroundMark x1="32138" y1="90972" x2="32138" y2="90972"/>
                        <a14:foregroundMark x1="34187" y1="50463" x2="38412" y2="40972"/>
                        <a14:foregroundMark x1="42638" y1="42361" x2="49936" y2="32639"/>
                        <a14:foregroundMark x1="51985" y1="98380" x2="51985" y2="98380"/>
                      </a14:backgroundRemoval>
                    </a14:imgEffect>
                  </a14:imgLayer>
                </a14:imgProps>
              </a:ext>
              <a:ext uri="{28A0092B-C50C-407E-A947-70E740481C1C}">
                <a14:useLocalDpi xmlns:a14="http://schemas.microsoft.com/office/drawing/2010/main" val="0"/>
              </a:ext>
            </a:extLst>
          </a:blip>
          <a:stretch>
            <a:fillRect/>
          </a:stretch>
        </p:blipFill>
        <p:spPr>
          <a:xfrm flipH="1">
            <a:off x="-860684" y="2191847"/>
            <a:ext cx="7707201" cy="4263138"/>
          </a:xfrm>
          <a:prstGeom prst="rect">
            <a:avLst/>
          </a:prstGeom>
        </p:spPr>
      </p:pic>
      <p:sp>
        <p:nvSpPr>
          <p:cNvPr id="2" name="Title 1">
            <a:extLst>
              <a:ext uri="{FF2B5EF4-FFF2-40B4-BE49-F238E27FC236}">
                <a16:creationId xmlns:a16="http://schemas.microsoft.com/office/drawing/2014/main" id="{2680B58D-935E-402B-A35E-1175356D875B}"/>
              </a:ext>
            </a:extLst>
          </p:cNvPr>
          <p:cNvSpPr>
            <a:spLocks noGrp="1"/>
          </p:cNvSpPr>
          <p:nvPr>
            <p:ph type="title"/>
          </p:nvPr>
        </p:nvSpPr>
        <p:spPr>
          <a:xfrm>
            <a:off x="0" y="-248857"/>
            <a:ext cx="10515600" cy="1325563"/>
          </a:xfrm>
        </p:spPr>
        <p:txBody>
          <a:bodyPr/>
          <a:lstStyle/>
          <a:p>
            <a:r>
              <a:rPr lang="en-US" b="1" i="1" dirty="0">
                <a:solidFill>
                  <a:schemeClr val="accent1"/>
                </a:solidFill>
                <a:latin typeface="Algerian" panose="04020705040A02060702" pitchFamily="82" charset="0"/>
              </a:rPr>
              <a:t>Antigens</a:t>
            </a:r>
          </a:p>
        </p:txBody>
      </p:sp>
      <p:sp>
        <p:nvSpPr>
          <p:cNvPr id="3" name="Content Placeholder 2">
            <a:extLst>
              <a:ext uri="{FF2B5EF4-FFF2-40B4-BE49-F238E27FC236}">
                <a16:creationId xmlns:a16="http://schemas.microsoft.com/office/drawing/2014/main" id="{5955C4F3-AD37-4C69-8C48-C76D57F3433B}"/>
              </a:ext>
            </a:extLst>
          </p:cNvPr>
          <p:cNvSpPr>
            <a:spLocks noGrp="1"/>
          </p:cNvSpPr>
          <p:nvPr>
            <p:ph idx="1"/>
          </p:nvPr>
        </p:nvSpPr>
        <p:spPr>
          <a:xfrm>
            <a:off x="484522" y="713983"/>
            <a:ext cx="11445557" cy="4097473"/>
          </a:xfrm>
        </p:spPr>
        <p:txBody>
          <a:bodyPr>
            <a:normAutofit/>
          </a:bodyPr>
          <a:lstStyle/>
          <a:p>
            <a:r>
              <a:rPr lang="en-US" sz="2000" dirty="0">
                <a:solidFill>
                  <a:schemeClr val="accent1"/>
                </a:solidFill>
              </a:rPr>
              <a:t>Antigens are </a:t>
            </a:r>
            <a:r>
              <a:rPr lang="en-US" sz="2000" b="1" u="sng" dirty="0">
                <a:solidFill>
                  <a:schemeClr val="accent1"/>
                </a:solidFill>
              </a:rPr>
              <a:t>any</a:t>
            </a:r>
            <a:r>
              <a:rPr lang="en-US" sz="2000" dirty="0">
                <a:solidFill>
                  <a:schemeClr val="accent1"/>
                </a:solidFill>
              </a:rPr>
              <a:t> substances that trigger the adaptive immune response.  MHCs often display antigens on the cell’s surface.</a:t>
            </a:r>
          </a:p>
          <a:p>
            <a:pPr marL="0" indent="0">
              <a:buNone/>
            </a:pPr>
            <a:r>
              <a:rPr lang="en-US" sz="2000" dirty="0">
                <a:solidFill>
                  <a:schemeClr val="accent1"/>
                </a:solidFill>
              </a:rPr>
              <a:t>Step One:  B-Cells circulate the lymphatic system looking for foreign invaders.  It searches the MHCs of cells it finds. </a:t>
            </a:r>
          </a:p>
        </p:txBody>
      </p:sp>
      <p:sp>
        <p:nvSpPr>
          <p:cNvPr id="6" name="Block Arc 5">
            <a:extLst>
              <a:ext uri="{FF2B5EF4-FFF2-40B4-BE49-F238E27FC236}">
                <a16:creationId xmlns:a16="http://schemas.microsoft.com/office/drawing/2014/main" id="{CE30110D-6EE6-473E-BECF-82BBFF7A8105}"/>
              </a:ext>
            </a:extLst>
          </p:cNvPr>
          <p:cNvSpPr/>
          <p:nvPr/>
        </p:nvSpPr>
        <p:spPr>
          <a:xfrm rot="6963801">
            <a:off x="7302673" y="2156486"/>
            <a:ext cx="914400" cy="914400"/>
          </a:xfrm>
          <a:prstGeom prst="blockArc">
            <a:avLst>
              <a:gd name="adj1" fmla="val 21049847"/>
              <a:gd name="adj2" fmla="val 20156229"/>
              <a:gd name="adj3" fmla="val 1257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13" name="Picture 12" descr="A close up of a sign&#10;&#10;Description generated with very high confidence">
            <a:extLst>
              <a:ext uri="{FF2B5EF4-FFF2-40B4-BE49-F238E27FC236}">
                <a16:creationId xmlns:a16="http://schemas.microsoft.com/office/drawing/2014/main" id="{825E335B-3CFC-422A-AEFC-76F66E1DA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196" y="6339898"/>
            <a:ext cx="1514732" cy="269845"/>
          </a:xfrm>
          <a:prstGeom prst="rect">
            <a:avLst/>
          </a:prstGeom>
        </p:spPr>
      </p:pic>
      <p:sp>
        <p:nvSpPr>
          <p:cNvPr id="14" name="Star: 7 Points 13">
            <a:extLst>
              <a:ext uri="{FF2B5EF4-FFF2-40B4-BE49-F238E27FC236}">
                <a16:creationId xmlns:a16="http://schemas.microsoft.com/office/drawing/2014/main" id="{363225A2-7702-4482-9B58-D4D4899B65B8}"/>
              </a:ext>
            </a:extLst>
          </p:cNvPr>
          <p:cNvSpPr/>
          <p:nvPr/>
        </p:nvSpPr>
        <p:spPr>
          <a:xfrm rot="20633877">
            <a:off x="3519291" y="5018479"/>
            <a:ext cx="1157839" cy="811218"/>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b="1" dirty="0"/>
              <a:t>The </a:t>
            </a:r>
          </a:p>
          <a:p>
            <a:pPr algn="ctr"/>
            <a:r>
              <a:rPr lang="en-US" sz="1200" b="1" dirty="0"/>
              <a:t>PO PO</a:t>
            </a:r>
          </a:p>
        </p:txBody>
      </p:sp>
      <p:sp>
        <p:nvSpPr>
          <p:cNvPr id="15" name="Rectangle 14">
            <a:extLst>
              <a:ext uri="{FF2B5EF4-FFF2-40B4-BE49-F238E27FC236}">
                <a16:creationId xmlns:a16="http://schemas.microsoft.com/office/drawing/2014/main" id="{98AB0777-21CB-4368-BEF7-CA2256273620}"/>
              </a:ext>
            </a:extLst>
          </p:cNvPr>
          <p:cNvSpPr/>
          <p:nvPr/>
        </p:nvSpPr>
        <p:spPr>
          <a:xfrm>
            <a:off x="5876978" y="2039546"/>
            <a:ext cx="1255472" cy="584775"/>
          </a:xfrm>
          <a:prstGeom prst="rect">
            <a:avLst/>
          </a:prstGeom>
        </p:spPr>
        <p:txBody>
          <a:bodyPr wrap="none">
            <a:spAutoFit/>
          </a:bodyPr>
          <a:lstStyle/>
          <a:p>
            <a:r>
              <a:rPr lang="en-US" sz="3200" b="1" dirty="0">
                <a:solidFill>
                  <a:schemeClr val="accent1"/>
                </a:solidFill>
                <a:latin typeface="AR CENA" panose="02000000000000000000" pitchFamily="2" charset="0"/>
              </a:rPr>
              <a:t>Antigen</a:t>
            </a:r>
          </a:p>
        </p:txBody>
      </p:sp>
      <p:pic>
        <p:nvPicPr>
          <p:cNvPr id="17" name="Picture 16" descr="A screen shot of a computer&#10;&#10;Description generated with high confidence">
            <a:extLst>
              <a:ext uri="{FF2B5EF4-FFF2-40B4-BE49-F238E27FC236}">
                <a16:creationId xmlns:a16="http://schemas.microsoft.com/office/drawing/2014/main" id="{BAC0EC03-9905-4A12-AED3-DF7DD97B0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368087">
            <a:off x="6256905" y="2610547"/>
            <a:ext cx="892796" cy="583330"/>
          </a:xfrm>
          <a:prstGeom prst="rect">
            <a:avLst/>
          </a:prstGeom>
        </p:spPr>
      </p:pic>
      <p:sp>
        <p:nvSpPr>
          <p:cNvPr id="18" name="Rectangle 17">
            <a:extLst>
              <a:ext uri="{FF2B5EF4-FFF2-40B4-BE49-F238E27FC236}">
                <a16:creationId xmlns:a16="http://schemas.microsoft.com/office/drawing/2014/main" id="{CA18650D-C451-4D68-BEAD-5B518759D710}"/>
              </a:ext>
            </a:extLst>
          </p:cNvPr>
          <p:cNvSpPr/>
          <p:nvPr/>
        </p:nvSpPr>
        <p:spPr>
          <a:xfrm>
            <a:off x="9106455" y="2051013"/>
            <a:ext cx="2393605" cy="584775"/>
          </a:xfrm>
          <a:prstGeom prst="rect">
            <a:avLst/>
          </a:prstGeom>
        </p:spPr>
        <p:txBody>
          <a:bodyPr wrap="none">
            <a:spAutoFit/>
          </a:bodyPr>
          <a:lstStyle/>
          <a:p>
            <a:pPr algn="ctr"/>
            <a:r>
              <a:rPr lang="en-US" sz="3200" b="1" dirty="0">
                <a:solidFill>
                  <a:schemeClr val="accent1"/>
                </a:solidFill>
                <a:latin typeface="AR CENA" panose="02000000000000000000" pitchFamily="2" charset="0"/>
              </a:rPr>
              <a:t>Foreign Invader</a:t>
            </a:r>
          </a:p>
        </p:txBody>
      </p:sp>
      <p:pic>
        <p:nvPicPr>
          <p:cNvPr id="19" name="Picture 18" descr="A screen shot of a computer&#10;&#10;Description generated with high confidence">
            <a:extLst>
              <a:ext uri="{FF2B5EF4-FFF2-40B4-BE49-F238E27FC236}">
                <a16:creationId xmlns:a16="http://schemas.microsoft.com/office/drawing/2014/main" id="{4578F9E0-76B2-4059-A771-59751BF513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802529" flipH="1">
            <a:off x="10322688" y="2990379"/>
            <a:ext cx="1342632" cy="877241"/>
          </a:xfrm>
          <a:prstGeom prst="rect">
            <a:avLst/>
          </a:prstGeom>
        </p:spPr>
      </p:pic>
      <p:sp>
        <p:nvSpPr>
          <p:cNvPr id="21" name="Rectangle 20">
            <a:extLst>
              <a:ext uri="{FF2B5EF4-FFF2-40B4-BE49-F238E27FC236}">
                <a16:creationId xmlns:a16="http://schemas.microsoft.com/office/drawing/2014/main" id="{22EBCAC0-B136-44C7-B190-33ED8AF56CBE}"/>
              </a:ext>
            </a:extLst>
          </p:cNvPr>
          <p:cNvSpPr/>
          <p:nvPr/>
        </p:nvSpPr>
        <p:spPr>
          <a:xfrm>
            <a:off x="1187561" y="1741661"/>
            <a:ext cx="1023037" cy="584775"/>
          </a:xfrm>
          <a:prstGeom prst="rect">
            <a:avLst/>
          </a:prstGeom>
        </p:spPr>
        <p:txBody>
          <a:bodyPr wrap="none">
            <a:spAutoFit/>
          </a:bodyPr>
          <a:lstStyle/>
          <a:p>
            <a:r>
              <a:rPr lang="en-US" sz="3200" b="1" dirty="0">
                <a:solidFill>
                  <a:schemeClr val="accent1"/>
                </a:solidFill>
                <a:latin typeface="AR CENA" panose="02000000000000000000" pitchFamily="2" charset="0"/>
              </a:rPr>
              <a:t>B-Cell</a:t>
            </a:r>
          </a:p>
        </p:txBody>
      </p:sp>
      <p:pic>
        <p:nvPicPr>
          <p:cNvPr id="22" name="Picture 21" descr="A screen shot of a computer&#10;&#10;Description generated with high confidence">
            <a:extLst>
              <a:ext uri="{FF2B5EF4-FFF2-40B4-BE49-F238E27FC236}">
                <a16:creationId xmlns:a16="http://schemas.microsoft.com/office/drawing/2014/main" id="{935D78E4-905E-4865-9D72-B39EF10DDC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91600" flipH="1">
            <a:off x="2143609" y="2045613"/>
            <a:ext cx="1342632" cy="877241"/>
          </a:xfrm>
          <a:prstGeom prst="rect">
            <a:avLst/>
          </a:prstGeom>
        </p:spPr>
      </p:pic>
      <p:sp>
        <p:nvSpPr>
          <p:cNvPr id="24" name="Rectangle 23">
            <a:extLst>
              <a:ext uri="{FF2B5EF4-FFF2-40B4-BE49-F238E27FC236}">
                <a16:creationId xmlns:a16="http://schemas.microsoft.com/office/drawing/2014/main" id="{B02FC896-CE13-4B1D-9A5D-550C87085BDF}"/>
              </a:ext>
            </a:extLst>
          </p:cNvPr>
          <p:cNvSpPr/>
          <p:nvPr/>
        </p:nvSpPr>
        <p:spPr>
          <a:xfrm>
            <a:off x="7692282" y="3136611"/>
            <a:ext cx="853119" cy="584775"/>
          </a:xfrm>
          <a:prstGeom prst="rect">
            <a:avLst/>
          </a:prstGeom>
        </p:spPr>
        <p:txBody>
          <a:bodyPr wrap="none">
            <a:spAutoFit/>
          </a:bodyPr>
          <a:lstStyle/>
          <a:p>
            <a:r>
              <a:rPr lang="en-US" sz="3200" b="1" dirty="0">
                <a:solidFill>
                  <a:schemeClr val="accent1"/>
                </a:solidFill>
                <a:latin typeface="AR CENA" panose="02000000000000000000" pitchFamily="2" charset="0"/>
              </a:rPr>
              <a:t>MHC</a:t>
            </a:r>
          </a:p>
        </p:txBody>
      </p:sp>
      <p:sp>
        <p:nvSpPr>
          <p:cNvPr id="26" name="Oval 25">
            <a:extLst>
              <a:ext uri="{FF2B5EF4-FFF2-40B4-BE49-F238E27FC236}">
                <a16:creationId xmlns:a16="http://schemas.microsoft.com/office/drawing/2014/main" id="{85331450-B8E4-40BA-B371-834197E98B2B}"/>
              </a:ext>
            </a:extLst>
          </p:cNvPr>
          <p:cNvSpPr/>
          <p:nvPr/>
        </p:nvSpPr>
        <p:spPr>
          <a:xfrm>
            <a:off x="5375395" y="4506990"/>
            <a:ext cx="633644" cy="663892"/>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Minus Sign 26">
            <a:extLst>
              <a:ext uri="{FF2B5EF4-FFF2-40B4-BE49-F238E27FC236}">
                <a16:creationId xmlns:a16="http://schemas.microsoft.com/office/drawing/2014/main" id="{18A52086-CE3F-49E2-A1C3-1179FFF94CC0}"/>
              </a:ext>
            </a:extLst>
          </p:cNvPr>
          <p:cNvSpPr/>
          <p:nvPr/>
        </p:nvSpPr>
        <p:spPr>
          <a:xfrm rot="1790685">
            <a:off x="4701255" y="4099508"/>
            <a:ext cx="909345" cy="1024435"/>
          </a:xfrm>
          <a:prstGeom prst="mathMinus">
            <a:avLst>
              <a:gd name="adj1" fmla="val 12786"/>
            </a:avLst>
          </a:prstGeom>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F6E7D83-96B2-4E63-A0EF-6C51F9BAE2E5}"/>
              </a:ext>
            </a:extLst>
          </p:cNvPr>
          <p:cNvSpPr/>
          <p:nvPr/>
        </p:nvSpPr>
        <p:spPr>
          <a:xfrm>
            <a:off x="4279909" y="5963151"/>
            <a:ext cx="3194137" cy="830997"/>
          </a:xfrm>
          <a:prstGeom prst="rect">
            <a:avLst/>
          </a:prstGeom>
        </p:spPr>
        <p:txBody>
          <a:bodyPr wrap="square">
            <a:spAutoFit/>
          </a:bodyPr>
          <a:lstStyle/>
          <a:p>
            <a:pPr algn="ctr"/>
            <a:r>
              <a:rPr lang="en-US" sz="2400" b="1" dirty="0">
                <a:solidFill>
                  <a:schemeClr val="accent6"/>
                </a:solidFill>
                <a:latin typeface="AR CENA" panose="02000000000000000000" pitchFamily="2" charset="0"/>
              </a:rPr>
              <a:t>Membrane-Bound </a:t>
            </a:r>
          </a:p>
          <a:p>
            <a:pPr algn="ctr"/>
            <a:r>
              <a:rPr lang="en-US" sz="2400" b="1" dirty="0">
                <a:solidFill>
                  <a:schemeClr val="accent6"/>
                </a:solidFill>
                <a:latin typeface="AR CENA" panose="02000000000000000000" pitchFamily="2" charset="0"/>
              </a:rPr>
              <a:t>Antibody</a:t>
            </a:r>
          </a:p>
        </p:txBody>
      </p:sp>
      <p:sp>
        <p:nvSpPr>
          <p:cNvPr id="29" name="Arrow: Notched Right 28">
            <a:extLst>
              <a:ext uri="{FF2B5EF4-FFF2-40B4-BE49-F238E27FC236}">
                <a16:creationId xmlns:a16="http://schemas.microsoft.com/office/drawing/2014/main" id="{C9D29223-08A1-4115-B418-5CB9F188A8FB}"/>
              </a:ext>
            </a:extLst>
          </p:cNvPr>
          <p:cNvSpPr/>
          <p:nvPr/>
        </p:nvSpPr>
        <p:spPr>
          <a:xfrm rot="16200000">
            <a:off x="5473260" y="5412813"/>
            <a:ext cx="663892" cy="484632"/>
          </a:xfrm>
          <a:prstGeom prst="notched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44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lipart&#10;&#10;Description generated with very high confidence">
            <a:extLst>
              <a:ext uri="{FF2B5EF4-FFF2-40B4-BE49-F238E27FC236}">
                <a16:creationId xmlns:a16="http://schemas.microsoft.com/office/drawing/2014/main" id="{960645F2-FAD8-4AA0-861A-60D66F51BAB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54" b="98380" l="9859" r="89885">
                        <a14:foregroundMark x1="31882" y1="34028" x2="36748" y2="42130"/>
                        <a14:foregroundMark x1="28169" y1="43287" x2="40333" y2="33796"/>
                        <a14:foregroundMark x1="39437" y1="34028" x2="46735" y2="46296"/>
                        <a14:foregroundMark x1="32138" y1="90972" x2="32138" y2="90972"/>
                        <a14:foregroundMark x1="34187" y1="50463" x2="38412" y2="40972"/>
                        <a14:foregroundMark x1="42638" y1="42361" x2="49936" y2="32639"/>
                        <a14:foregroundMark x1="51985" y1="98380" x2="51985" y2="98380"/>
                      </a14:backgroundRemoval>
                    </a14:imgEffect>
                  </a14:imgLayer>
                </a14:imgProps>
              </a:ext>
              <a:ext uri="{28A0092B-C50C-407E-A947-70E740481C1C}">
                <a14:useLocalDpi xmlns:a14="http://schemas.microsoft.com/office/drawing/2010/main" val="0"/>
              </a:ext>
            </a:extLst>
          </a:blip>
          <a:stretch>
            <a:fillRect/>
          </a:stretch>
        </p:blipFill>
        <p:spPr>
          <a:xfrm flipH="1">
            <a:off x="393529" y="-323561"/>
            <a:ext cx="7707201" cy="4263138"/>
          </a:xfrm>
          <a:prstGeom prst="rect">
            <a:avLst/>
          </a:prstGeom>
        </p:spPr>
      </p:pic>
      <p:pic>
        <p:nvPicPr>
          <p:cNvPr id="5" name="Picture 4" descr="A picture containing clipart&#10;&#10;Description generated with very high confidence">
            <a:extLst>
              <a:ext uri="{FF2B5EF4-FFF2-40B4-BE49-F238E27FC236}">
                <a16:creationId xmlns:a16="http://schemas.microsoft.com/office/drawing/2014/main" id="{C5220309-3813-4EF5-9734-E1010D5D7B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5833" l="10000" r="90000">
                        <a14:foregroundMark x1="27656" y1="61944" x2="30547" y2="74167"/>
                        <a14:foregroundMark x1="26719" y1="65972" x2="28516" y2="74028"/>
                        <a14:foregroundMark x1="28516" y1="74028" x2="29063" y2="74861"/>
                        <a14:foregroundMark x1="32188" y1="65556" x2="35938" y2="74861"/>
                        <a14:foregroundMark x1="33906" y1="63056" x2="36641" y2="69722"/>
                        <a14:foregroundMark x1="40469" y1="56944" x2="40469" y2="56944"/>
                        <a14:foregroundMark x1="43438" y1="63611" x2="43438" y2="63611"/>
                        <a14:foregroundMark x1="31719" y1="95833" x2="33984" y2="92222"/>
                        <a14:foregroundMark x1="60547" y1="91667" x2="60703" y2="67083"/>
                        <a14:foregroundMark x1="60703" y1="67083" x2="60703" y2="67083"/>
                        <a14:foregroundMark x1="65313" y1="64722" x2="75078" y2="75000"/>
                        <a14:foregroundMark x1="75078" y1="75000" x2="75547" y2="75278"/>
                        <a14:foregroundMark x1="66094" y1="77639" x2="65859" y2="84722"/>
                        <a14:foregroundMark x1="65859" y1="84722" x2="66484" y2="88611"/>
                        <a14:foregroundMark x1="63203" y1="80556" x2="66875" y2="80000"/>
                        <a14:foregroundMark x1="67813" y1="77500" x2="66563" y2="78472"/>
                        <a14:foregroundMark x1="78359" y1="79861" x2="78359" y2="79861"/>
                        <a14:foregroundMark x1="69844" y1="53889" x2="69844" y2="53889"/>
                        <a14:foregroundMark x1="71719" y1="45833" x2="70313" y2="56667"/>
                        <a14:foregroundMark x1="71719" y1="64444" x2="71328" y2="69028"/>
                        <a14:foregroundMark x1="21797" y1="44722" x2="25859" y2="55278"/>
                      </a14:backgroundRemoval>
                    </a14:imgEffect>
                  </a14:imgLayer>
                </a14:imgProps>
              </a:ext>
              <a:ext uri="{28A0092B-C50C-407E-A947-70E740481C1C}">
                <a14:useLocalDpi xmlns:a14="http://schemas.microsoft.com/office/drawing/2010/main" val="0"/>
              </a:ext>
            </a:extLst>
          </a:blip>
          <a:srcRect t="34521" r="47487"/>
          <a:stretch/>
        </p:blipFill>
        <p:spPr>
          <a:xfrm>
            <a:off x="5344238" y="2242425"/>
            <a:ext cx="6402326" cy="4490581"/>
          </a:xfrm>
          <a:prstGeom prst="rect">
            <a:avLst/>
          </a:prstGeom>
        </p:spPr>
      </p:pic>
      <p:sp>
        <p:nvSpPr>
          <p:cNvPr id="6" name="Block Arc 5">
            <a:extLst>
              <a:ext uri="{FF2B5EF4-FFF2-40B4-BE49-F238E27FC236}">
                <a16:creationId xmlns:a16="http://schemas.microsoft.com/office/drawing/2014/main" id="{CE30110D-6EE6-473E-BECF-82BBFF7A8105}"/>
              </a:ext>
            </a:extLst>
          </p:cNvPr>
          <p:cNvSpPr/>
          <p:nvPr/>
        </p:nvSpPr>
        <p:spPr>
          <a:xfrm rot="8938894">
            <a:off x="7302673" y="2156486"/>
            <a:ext cx="914400" cy="914400"/>
          </a:xfrm>
          <a:prstGeom prst="blockArc">
            <a:avLst>
              <a:gd name="adj1" fmla="val 10800000"/>
              <a:gd name="adj2" fmla="val 21068889"/>
              <a:gd name="adj3" fmla="val 149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13" name="Picture 12" descr="A close up of a sign&#10;&#10;Description generated with very high confidence">
            <a:extLst>
              <a:ext uri="{FF2B5EF4-FFF2-40B4-BE49-F238E27FC236}">
                <a16:creationId xmlns:a16="http://schemas.microsoft.com/office/drawing/2014/main" id="{825E335B-3CFC-422A-AEFC-76F66E1DA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5347" y="6429224"/>
            <a:ext cx="1514732" cy="269845"/>
          </a:xfrm>
          <a:prstGeom prst="rect">
            <a:avLst/>
          </a:prstGeom>
        </p:spPr>
      </p:pic>
      <p:sp>
        <p:nvSpPr>
          <p:cNvPr id="14" name="Star: 7 Points 13">
            <a:extLst>
              <a:ext uri="{FF2B5EF4-FFF2-40B4-BE49-F238E27FC236}">
                <a16:creationId xmlns:a16="http://schemas.microsoft.com/office/drawing/2014/main" id="{363225A2-7702-4482-9B58-D4D4899B65B8}"/>
              </a:ext>
            </a:extLst>
          </p:cNvPr>
          <p:cNvSpPr/>
          <p:nvPr/>
        </p:nvSpPr>
        <p:spPr>
          <a:xfrm rot="20633877">
            <a:off x="4871568" y="2329489"/>
            <a:ext cx="1157839" cy="811218"/>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b="1" dirty="0"/>
              <a:t>The </a:t>
            </a:r>
          </a:p>
          <a:p>
            <a:pPr algn="ctr"/>
            <a:r>
              <a:rPr lang="en-US" sz="1200" b="1" dirty="0"/>
              <a:t>PO PO</a:t>
            </a:r>
          </a:p>
        </p:txBody>
      </p:sp>
      <p:sp>
        <p:nvSpPr>
          <p:cNvPr id="15" name="Rectangle 14">
            <a:extLst>
              <a:ext uri="{FF2B5EF4-FFF2-40B4-BE49-F238E27FC236}">
                <a16:creationId xmlns:a16="http://schemas.microsoft.com/office/drawing/2014/main" id="{98AB0777-21CB-4368-BEF7-CA2256273620}"/>
              </a:ext>
            </a:extLst>
          </p:cNvPr>
          <p:cNvSpPr/>
          <p:nvPr/>
        </p:nvSpPr>
        <p:spPr>
          <a:xfrm>
            <a:off x="7658266" y="3017211"/>
            <a:ext cx="1255472" cy="584775"/>
          </a:xfrm>
          <a:prstGeom prst="rect">
            <a:avLst/>
          </a:prstGeom>
        </p:spPr>
        <p:txBody>
          <a:bodyPr wrap="none">
            <a:spAutoFit/>
          </a:bodyPr>
          <a:lstStyle/>
          <a:p>
            <a:r>
              <a:rPr lang="en-US" sz="3200" b="1" dirty="0">
                <a:solidFill>
                  <a:schemeClr val="accent1"/>
                </a:solidFill>
                <a:latin typeface="AR CENA" panose="02000000000000000000" pitchFamily="2" charset="0"/>
              </a:rPr>
              <a:t>Antigen</a:t>
            </a:r>
          </a:p>
        </p:txBody>
      </p:sp>
      <p:sp>
        <p:nvSpPr>
          <p:cNvPr id="18" name="Rectangle 17">
            <a:extLst>
              <a:ext uri="{FF2B5EF4-FFF2-40B4-BE49-F238E27FC236}">
                <a16:creationId xmlns:a16="http://schemas.microsoft.com/office/drawing/2014/main" id="{CA18650D-C451-4D68-BEAD-5B518759D710}"/>
              </a:ext>
            </a:extLst>
          </p:cNvPr>
          <p:cNvSpPr/>
          <p:nvPr/>
        </p:nvSpPr>
        <p:spPr>
          <a:xfrm>
            <a:off x="9106455" y="2051013"/>
            <a:ext cx="2393605" cy="584775"/>
          </a:xfrm>
          <a:prstGeom prst="rect">
            <a:avLst/>
          </a:prstGeom>
        </p:spPr>
        <p:txBody>
          <a:bodyPr wrap="none">
            <a:spAutoFit/>
          </a:bodyPr>
          <a:lstStyle/>
          <a:p>
            <a:pPr algn="ctr"/>
            <a:r>
              <a:rPr lang="en-US" sz="3200" b="1" dirty="0">
                <a:solidFill>
                  <a:schemeClr val="accent1"/>
                </a:solidFill>
                <a:latin typeface="AR CENA" panose="02000000000000000000" pitchFamily="2" charset="0"/>
              </a:rPr>
              <a:t>Foreign Invader</a:t>
            </a:r>
          </a:p>
        </p:txBody>
      </p:sp>
      <p:pic>
        <p:nvPicPr>
          <p:cNvPr id="19" name="Picture 18" descr="A screen shot of a computer&#10;&#10;Description generated with high confidence">
            <a:extLst>
              <a:ext uri="{FF2B5EF4-FFF2-40B4-BE49-F238E27FC236}">
                <a16:creationId xmlns:a16="http://schemas.microsoft.com/office/drawing/2014/main" id="{4578F9E0-76B2-4059-A771-59751BF5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802529" flipH="1">
            <a:off x="10322688" y="2990379"/>
            <a:ext cx="1342632" cy="877241"/>
          </a:xfrm>
          <a:prstGeom prst="rect">
            <a:avLst/>
          </a:prstGeom>
        </p:spPr>
      </p:pic>
      <p:sp>
        <p:nvSpPr>
          <p:cNvPr id="21" name="Rectangle 20">
            <a:extLst>
              <a:ext uri="{FF2B5EF4-FFF2-40B4-BE49-F238E27FC236}">
                <a16:creationId xmlns:a16="http://schemas.microsoft.com/office/drawing/2014/main" id="{22EBCAC0-B136-44C7-B190-33ED8AF56CBE}"/>
              </a:ext>
            </a:extLst>
          </p:cNvPr>
          <p:cNvSpPr/>
          <p:nvPr/>
        </p:nvSpPr>
        <p:spPr>
          <a:xfrm>
            <a:off x="1080665" y="1808008"/>
            <a:ext cx="1023037" cy="584775"/>
          </a:xfrm>
          <a:prstGeom prst="rect">
            <a:avLst/>
          </a:prstGeom>
        </p:spPr>
        <p:txBody>
          <a:bodyPr wrap="none">
            <a:spAutoFit/>
          </a:bodyPr>
          <a:lstStyle/>
          <a:p>
            <a:r>
              <a:rPr lang="en-US" sz="3200" b="1" dirty="0">
                <a:solidFill>
                  <a:schemeClr val="accent1"/>
                </a:solidFill>
                <a:latin typeface="AR CENA" panose="02000000000000000000" pitchFamily="2" charset="0"/>
              </a:rPr>
              <a:t>B-Cell</a:t>
            </a:r>
          </a:p>
        </p:txBody>
      </p:sp>
      <p:pic>
        <p:nvPicPr>
          <p:cNvPr id="22" name="Picture 21" descr="A screen shot of a computer&#10;&#10;Description generated with high confidence">
            <a:extLst>
              <a:ext uri="{FF2B5EF4-FFF2-40B4-BE49-F238E27FC236}">
                <a16:creationId xmlns:a16="http://schemas.microsoft.com/office/drawing/2014/main" id="{935D78E4-905E-4865-9D72-B39EF10DD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55321">
            <a:off x="1272884" y="2289204"/>
            <a:ext cx="988322" cy="645744"/>
          </a:xfrm>
          <a:prstGeom prst="rect">
            <a:avLst/>
          </a:prstGeom>
        </p:spPr>
      </p:pic>
      <p:sp>
        <p:nvSpPr>
          <p:cNvPr id="4" name="Oval 3">
            <a:extLst>
              <a:ext uri="{FF2B5EF4-FFF2-40B4-BE49-F238E27FC236}">
                <a16:creationId xmlns:a16="http://schemas.microsoft.com/office/drawing/2014/main" id="{1C4E6D20-1C86-450F-A74D-5146B4591D8F}"/>
              </a:ext>
            </a:extLst>
          </p:cNvPr>
          <p:cNvSpPr/>
          <p:nvPr/>
        </p:nvSpPr>
        <p:spPr>
          <a:xfrm>
            <a:off x="7417652" y="2239292"/>
            <a:ext cx="633644" cy="663892"/>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Minus Sign 6">
            <a:extLst>
              <a:ext uri="{FF2B5EF4-FFF2-40B4-BE49-F238E27FC236}">
                <a16:creationId xmlns:a16="http://schemas.microsoft.com/office/drawing/2014/main" id="{2C7778F3-6B0E-4BF9-B489-7EC032BA3461}"/>
              </a:ext>
            </a:extLst>
          </p:cNvPr>
          <p:cNvSpPr/>
          <p:nvPr/>
        </p:nvSpPr>
        <p:spPr>
          <a:xfrm rot="1790685">
            <a:off x="5805326" y="1677238"/>
            <a:ext cx="2082861" cy="1024435"/>
          </a:xfrm>
          <a:prstGeom prst="mathMinus">
            <a:avLst>
              <a:gd name="adj1" fmla="val 12786"/>
            </a:avLst>
          </a:prstGeom>
          <a:ln>
            <a:noFill/>
          </a:ln>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04C792-D653-4E18-8DA9-253D826D9BB6}"/>
              </a:ext>
            </a:extLst>
          </p:cNvPr>
          <p:cNvSpPr/>
          <p:nvPr/>
        </p:nvSpPr>
        <p:spPr>
          <a:xfrm>
            <a:off x="5688538" y="39019"/>
            <a:ext cx="2760692" cy="1077218"/>
          </a:xfrm>
          <a:prstGeom prst="rect">
            <a:avLst/>
          </a:prstGeom>
        </p:spPr>
        <p:txBody>
          <a:bodyPr wrap="none">
            <a:spAutoFit/>
          </a:bodyPr>
          <a:lstStyle/>
          <a:p>
            <a:pPr algn="ctr"/>
            <a:r>
              <a:rPr lang="en-US" sz="3200" b="1" dirty="0">
                <a:solidFill>
                  <a:schemeClr val="accent6"/>
                </a:solidFill>
                <a:latin typeface="AR CENA" panose="02000000000000000000" pitchFamily="2" charset="0"/>
              </a:rPr>
              <a:t>Membrane-Bound </a:t>
            </a:r>
          </a:p>
          <a:p>
            <a:pPr algn="ctr"/>
            <a:r>
              <a:rPr lang="en-US" sz="3200" b="1" dirty="0">
                <a:solidFill>
                  <a:schemeClr val="accent6"/>
                </a:solidFill>
                <a:latin typeface="AR CENA" panose="02000000000000000000" pitchFamily="2" charset="0"/>
              </a:rPr>
              <a:t>Antibody</a:t>
            </a:r>
          </a:p>
        </p:txBody>
      </p:sp>
      <p:sp>
        <p:nvSpPr>
          <p:cNvPr id="8" name="Arrow: Notched Right 7">
            <a:extLst>
              <a:ext uri="{FF2B5EF4-FFF2-40B4-BE49-F238E27FC236}">
                <a16:creationId xmlns:a16="http://schemas.microsoft.com/office/drawing/2014/main" id="{DFFAA524-11F8-45BE-9952-2E10AD8C6122}"/>
              </a:ext>
            </a:extLst>
          </p:cNvPr>
          <p:cNvSpPr/>
          <p:nvPr/>
        </p:nvSpPr>
        <p:spPr>
          <a:xfrm rot="5400000">
            <a:off x="6576198" y="1326366"/>
            <a:ext cx="978408" cy="484632"/>
          </a:xfrm>
          <a:prstGeom prst="notchedRightArrow">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48E86B-729D-4EE3-896E-AA296F885FF5}"/>
              </a:ext>
            </a:extLst>
          </p:cNvPr>
          <p:cNvSpPr/>
          <p:nvPr/>
        </p:nvSpPr>
        <p:spPr>
          <a:xfrm>
            <a:off x="445436" y="4411546"/>
            <a:ext cx="6096000" cy="1815882"/>
          </a:xfrm>
          <a:prstGeom prst="rect">
            <a:avLst/>
          </a:prstGeom>
        </p:spPr>
        <p:txBody>
          <a:bodyPr>
            <a:spAutoFit/>
          </a:bodyPr>
          <a:lstStyle/>
          <a:p>
            <a:r>
              <a:rPr lang="en-US" sz="2800" b="1" dirty="0">
                <a:solidFill>
                  <a:schemeClr val="accent1"/>
                </a:solidFill>
              </a:rPr>
              <a:t>When it finds a foreign MHC, the B-Cell will use its membrane-bound antibody to bind to the antigen of the foreign invader.</a:t>
            </a:r>
            <a:endParaRPr lang="en-US" sz="2800" b="1" dirty="0"/>
          </a:p>
        </p:txBody>
      </p:sp>
    </p:spTree>
    <p:extLst>
      <p:ext uri="{BB962C8B-B14F-4D97-AF65-F5344CB8AC3E}">
        <p14:creationId xmlns:p14="http://schemas.microsoft.com/office/powerpoint/2010/main" val="421399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5FFC-8811-4EC1-ADFE-A9F4875E34F3}"/>
              </a:ext>
            </a:extLst>
          </p:cNvPr>
          <p:cNvSpPr>
            <a:spLocks noGrp="1"/>
          </p:cNvSpPr>
          <p:nvPr>
            <p:ph type="title"/>
          </p:nvPr>
        </p:nvSpPr>
        <p:spPr>
          <a:xfrm>
            <a:off x="0" y="10180"/>
            <a:ext cx="6761024" cy="981537"/>
          </a:xfrm>
          <a:solidFill>
            <a:srgbClr val="FCCCFC">
              <a:alpha val="31000"/>
            </a:srgbClr>
          </a:solidFill>
        </p:spPr>
        <p:txBody>
          <a:bodyPr/>
          <a:lstStyle/>
          <a:p>
            <a:r>
              <a:rPr lang="en-US" b="1" dirty="0">
                <a:latin typeface="AR DARLING" panose="02000000000000000000" pitchFamily="2" charset="0"/>
              </a:rPr>
              <a:t>   B-Cells Have Antibodies</a:t>
            </a:r>
          </a:p>
        </p:txBody>
      </p:sp>
      <p:sp>
        <p:nvSpPr>
          <p:cNvPr id="3" name="Content Placeholder 2">
            <a:extLst>
              <a:ext uri="{FF2B5EF4-FFF2-40B4-BE49-F238E27FC236}">
                <a16:creationId xmlns:a16="http://schemas.microsoft.com/office/drawing/2014/main" id="{0DC6C343-70CC-4C49-813E-7AB1E3ED342B}"/>
              </a:ext>
            </a:extLst>
          </p:cNvPr>
          <p:cNvSpPr>
            <a:spLocks noGrp="1"/>
          </p:cNvSpPr>
          <p:nvPr>
            <p:ph idx="1"/>
          </p:nvPr>
        </p:nvSpPr>
        <p:spPr>
          <a:xfrm>
            <a:off x="332509" y="1205924"/>
            <a:ext cx="6026798" cy="4971040"/>
          </a:xfrm>
        </p:spPr>
        <p:txBody>
          <a:bodyPr>
            <a:normAutofit lnSpcReduction="10000"/>
          </a:bodyPr>
          <a:lstStyle/>
          <a:p>
            <a:r>
              <a:rPr lang="en-US" sz="3600" b="1" dirty="0">
                <a:effectLst>
                  <a:outerShdw blurRad="38100" dist="38100" dir="2700000" algn="tl">
                    <a:srgbClr val="000000">
                      <a:alpha val="43137"/>
                    </a:srgbClr>
                  </a:outerShdw>
                </a:effectLst>
              </a:rPr>
              <a:t>B-Cells produce antibodies (or immunoglobulins) that they place on their cell’s surface.</a:t>
            </a:r>
          </a:p>
          <a:p>
            <a:r>
              <a:rPr lang="en-US" sz="3600" b="1" dirty="0">
                <a:effectLst>
                  <a:outerShdw blurRad="38100" dist="38100" dir="2700000" algn="tl">
                    <a:srgbClr val="000000">
                      <a:alpha val="43137"/>
                    </a:srgbClr>
                  </a:outerShdw>
                </a:effectLst>
              </a:rPr>
              <a:t>The membrane-bound antibodies act like </a:t>
            </a:r>
            <a:r>
              <a:rPr lang="en-US" sz="3600" b="1" i="1" dirty="0">
                <a:solidFill>
                  <a:schemeClr val="accent2">
                    <a:lumMod val="75000"/>
                  </a:schemeClr>
                </a:solidFill>
                <a:effectLst>
                  <a:outerShdw blurRad="38100" dist="38100" dir="2700000" algn="tl">
                    <a:srgbClr val="000000">
                      <a:alpha val="43137"/>
                    </a:srgbClr>
                  </a:outerShdw>
                </a:effectLst>
              </a:rPr>
              <a:t>KEYS </a:t>
            </a:r>
            <a:r>
              <a:rPr lang="en-US" sz="3600" b="1" dirty="0">
                <a:effectLst>
                  <a:outerShdw blurRad="38100" dist="38100" dir="2700000" algn="tl">
                    <a:srgbClr val="000000">
                      <a:alpha val="43137"/>
                    </a:srgbClr>
                  </a:outerShdw>
                </a:effectLst>
              </a:rPr>
              <a:t>and are able to bind to an antigen, because they fit with it, kind of like as if it were a </a:t>
            </a:r>
            <a:r>
              <a:rPr lang="en-US" sz="3600" b="1" i="1" dirty="0">
                <a:solidFill>
                  <a:schemeClr val="accent2">
                    <a:lumMod val="75000"/>
                  </a:schemeClr>
                </a:solidFill>
                <a:effectLst>
                  <a:outerShdw blurRad="38100" dist="38100" dir="2700000" algn="tl">
                    <a:srgbClr val="000000">
                      <a:alpha val="43137"/>
                    </a:srgbClr>
                  </a:outerShdw>
                </a:effectLst>
              </a:rPr>
              <a:t>LOCK</a:t>
            </a:r>
            <a:r>
              <a:rPr lang="en-US" sz="3600" b="1" dirty="0">
                <a:effectLst>
                  <a:outerShdw blurRad="38100" dist="38100" dir="2700000" algn="tl">
                    <a:srgbClr val="000000">
                      <a:alpha val="43137"/>
                    </a:srgbClr>
                  </a:outerShdw>
                </a:effectLst>
              </a:rPr>
              <a:t>. </a:t>
            </a:r>
          </a:p>
        </p:txBody>
      </p:sp>
      <p:grpSp>
        <p:nvGrpSpPr>
          <p:cNvPr id="6" name="Group 5">
            <a:extLst>
              <a:ext uri="{FF2B5EF4-FFF2-40B4-BE49-F238E27FC236}">
                <a16:creationId xmlns:a16="http://schemas.microsoft.com/office/drawing/2014/main" id="{48BED542-E679-4E68-9D95-344D4B9EBC93}"/>
              </a:ext>
            </a:extLst>
          </p:cNvPr>
          <p:cNvGrpSpPr/>
          <p:nvPr/>
        </p:nvGrpSpPr>
        <p:grpSpPr>
          <a:xfrm>
            <a:off x="6761024" y="172752"/>
            <a:ext cx="4114800" cy="5918777"/>
            <a:chOff x="6761024" y="172752"/>
            <a:chExt cx="4114800" cy="5918777"/>
          </a:xfrm>
        </p:grpSpPr>
        <p:pic>
          <p:nvPicPr>
            <p:cNvPr id="17" name="Picture 16">
              <a:extLst>
                <a:ext uri="{FF2B5EF4-FFF2-40B4-BE49-F238E27FC236}">
                  <a16:creationId xmlns:a16="http://schemas.microsoft.com/office/drawing/2014/main" id="{BE69E1D0-7446-4FE8-9A3B-9D2C55AEC5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3794652">
              <a:off x="8160842" y="294936"/>
              <a:ext cx="1169075" cy="924708"/>
            </a:xfrm>
            <a:prstGeom prst="rect">
              <a:avLst/>
            </a:prstGeom>
          </p:spPr>
        </p:pic>
        <p:sp>
          <p:nvSpPr>
            <p:cNvPr id="23" name="Oval 22">
              <a:extLst>
                <a:ext uri="{FF2B5EF4-FFF2-40B4-BE49-F238E27FC236}">
                  <a16:creationId xmlns:a16="http://schemas.microsoft.com/office/drawing/2014/main" id="{7C58BF60-3FC4-4E90-8064-DC8911847179}"/>
                </a:ext>
              </a:extLst>
            </p:cNvPr>
            <p:cNvSpPr/>
            <p:nvPr/>
          </p:nvSpPr>
          <p:spPr>
            <a:xfrm>
              <a:off x="6761024" y="1690688"/>
              <a:ext cx="4114800"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E3FD89BE-4D0E-4744-AAE7-51A26D3C934F}"/>
                </a:ext>
              </a:extLst>
            </p:cNvPr>
            <p:cNvCxnSpPr>
              <a:cxnSpLocks/>
            </p:cNvCxnSpPr>
            <p:nvPr/>
          </p:nvCxnSpPr>
          <p:spPr>
            <a:xfrm flipH="1">
              <a:off x="8873024" y="1205923"/>
              <a:ext cx="111014" cy="48829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4F336B5-1D74-430E-9D2D-92C7BA1F259D}"/>
                </a:ext>
              </a:extLst>
            </p:cNvPr>
            <p:cNvSpPr/>
            <p:nvPr/>
          </p:nvSpPr>
          <p:spPr>
            <a:xfrm>
              <a:off x="9019623" y="4934150"/>
              <a:ext cx="925253" cy="369332"/>
            </a:xfrm>
            <a:prstGeom prst="rect">
              <a:avLst/>
            </a:prstGeom>
          </p:spPr>
          <p:txBody>
            <a:bodyPr wrap="none">
              <a:spAutoFit/>
            </a:bodyPr>
            <a:lstStyle/>
            <a:p>
              <a:r>
                <a:rPr lang="en-US" dirty="0">
                  <a:latin typeface="AR DARLING" panose="02000000000000000000" pitchFamily="2" charset="0"/>
                </a:rPr>
                <a:t>B-Cell</a:t>
              </a:r>
            </a:p>
          </p:txBody>
        </p:sp>
        <p:pic>
          <p:nvPicPr>
            <p:cNvPr id="50" name="Picture 49" descr="A picture containing tableware, plate&#10;&#10;Description generated with very high confidence">
              <a:extLst>
                <a:ext uri="{FF2B5EF4-FFF2-40B4-BE49-F238E27FC236}">
                  <a16:creationId xmlns:a16="http://schemas.microsoft.com/office/drawing/2014/main" id="{E168E54C-220B-4A16-98EF-CBE737068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4032" y="5782307"/>
              <a:ext cx="1646505" cy="309222"/>
            </a:xfrm>
            <a:prstGeom prst="rect">
              <a:avLst/>
            </a:prstGeom>
          </p:spPr>
        </p:pic>
        <p:pic>
          <p:nvPicPr>
            <p:cNvPr id="5" name="Picture 4" descr="A picture containing pool ball&#10;&#10;Description generated with high confidence">
              <a:extLst>
                <a:ext uri="{FF2B5EF4-FFF2-40B4-BE49-F238E27FC236}">
                  <a16:creationId xmlns:a16="http://schemas.microsoft.com/office/drawing/2014/main" id="{E0E23545-E4CA-4CD0-BB65-ACDB126898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7" b="89697" l="9302" r="90233">
                          <a14:foregroundMark x1="80000" y1="36970" x2="70233" y2="46061"/>
                          <a14:foregroundMark x1="80465" y1="46061" x2="66977" y2="64848"/>
                          <a14:foregroundMark x1="86512" y1="58182" x2="76279" y2="70303"/>
                          <a14:foregroundMark x1="59070" y1="90303" x2="59070" y2="90303"/>
                          <a14:foregroundMark x1="37209" y1="75758" x2="37209" y2="75758"/>
                          <a14:foregroundMark x1="65581" y1="68485" x2="65581" y2="68485"/>
                          <a14:foregroundMark x1="41395" y1="35758" x2="35349" y2="43030"/>
                          <a14:foregroundMark x1="26047" y1="70303" x2="32558" y2="57576"/>
                          <a14:foregroundMark x1="40930" y1="75758" x2="36279" y2="57576"/>
                          <a14:foregroundMark x1="49767" y1="65455" x2="45581" y2="53939"/>
                          <a14:foregroundMark x1="18140" y1="53333" x2="18140" y2="53333"/>
                          <a14:foregroundMark x1="24186" y1="30909" x2="24186" y2="30909"/>
                          <a14:foregroundMark x1="90233" y1="40606" x2="90233" y2="40606"/>
                        </a14:backgroundRemoval>
                      </a14:imgEffect>
                    </a14:imgLayer>
                  </a14:imgProps>
                </a:ext>
                <a:ext uri="{28A0092B-C50C-407E-A947-70E740481C1C}">
                  <a14:useLocalDpi xmlns:a14="http://schemas.microsoft.com/office/drawing/2010/main" val="0"/>
                </a:ext>
              </a:extLst>
            </a:blip>
            <a:stretch>
              <a:fillRect/>
            </a:stretch>
          </p:blipFill>
          <p:spPr>
            <a:xfrm flipH="1">
              <a:off x="7147362" y="1882669"/>
              <a:ext cx="3231762" cy="2480188"/>
            </a:xfrm>
            <a:prstGeom prst="rect">
              <a:avLst/>
            </a:prstGeom>
          </p:spPr>
        </p:pic>
      </p:grpSp>
      <p:sp>
        <p:nvSpPr>
          <p:cNvPr id="18" name="Rectangle 17">
            <a:extLst>
              <a:ext uri="{FF2B5EF4-FFF2-40B4-BE49-F238E27FC236}">
                <a16:creationId xmlns:a16="http://schemas.microsoft.com/office/drawing/2014/main" id="{2C58AE01-2692-4104-9114-828AC607EA8F}"/>
              </a:ext>
            </a:extLst>
          </p:cNvPr>
          <p:cNvSpPr/>
          <p:nvPr/>
        </p:nvSpPr>
        <p:spPr>
          <a:xfrm>
            <a:off x="8745379" y="270283"/>
            <a:ext cx="2778566" cy="830997"/>
          </a:xfrm>
          <a:prstGeom prst="rect">
            <a:avLst/>
          </a:prstGeom>
        </p:spPr>
        <p:txBody>
          <a:bodyPr wrap="square">
            <a:spAutoFit/>
          </a:bodyPr>
          <a:lstStyle/>
          <a:p>
            <a:pPr algn="ctr"/>
            <a:r>
              <a:rPr lang="en-US" sz="2400" b="1" dirty="0">
                <a:solidFill>
                  <a:srgbClr val="7030A0"/>
                </a:solidFill>
                <a:latin typeface="AR CENA" panose="02000000000000000000" pitchFamily="2" charset="0"/>
              </a:rPr>
              <a:t>Membrane-Bound Antibody</a:t>
            </a:r>
            <a:endParaRPr lang="en-US" sz="2400" dirty="0">
              <a:solidFill>
                <a:srgbClr val="7030A0"/>
              </a:solidFill>
              <a:latin typeface="AR CENA" panose="02000000000000000000" pitchFamily="2" charset="0"/>
            </a:endParaRPr>
          </a:p>
        </p:txBody>
      </p:sp>
    </p:spTree>
    <p:extLst>
      <p:ext uri="{BB962C8B-B14F-4D97-AF65-F5344CB8AC3E}">
        <p14:creationId xmlns:p14="http://schemas.microsoft.com/office/powerpoint/2010/main" val="86216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1D9868D5-B7EB-4AD6-86F6-9D906C6BF86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1240368" y="2474417"/>
            <a:ext cx="2992583" cy="2763982"/>
          </a:xfrm>
          <a:prstGeom prst="rect">
            <a:avLst/>
          </a:prstGeom>
          <a:effectLst>
            <a:outerShdw blurRad="76200" dir="18900000" sy="23000" kx="-1200000" algn="bl" rotWithShape="0">
              <a:prstClr val="black">
                <a:alpha val="20000"/>
              </a:prstClr>
            </a:outerShdw>
          </a:effectLst>
        </p:spPr>
      </p:pic>
      <p:sp>
        <p:nvSpPr>
          <p:cNvPr id="2" name="Title 1">
            <a:extLst>
              <a:ext uri="{FF2B5EF4-FFF2-40B4-BE49-F238E27FC236}">
                <a16:creationId xmlns:a16="http://schemas.microsoft.com/office/drawing/2014/main" id="{76B00118-B372-4B83-8575-6DDE6102C8B8}"/>
              </a:ext>
            </a:extLst>
          </p:cNvPr>
          <p:cNvSpPr>
            <a:spLocks noGrp="1"/>
          </p:cNvSpPr>
          <p:nvPr>
            <p:ph type="title"/>
          </p:nvPr>
        </p:nvSpPr>
        <p:spPr>
          <a:xfrm>
            <a:off x="-7400" y="6255450"/>
            <a:ext cx="12192000" cy="521827"/>
          </a:xfrm>
          <a:solidFill>
            <a:srgbClr val="7030A0">
              <a:alpha val="18000"/>
            </a:srgbClr>
          </a:solidFill>
        </p:spPr>
        <p:txBody>
          <a:bodyPr>
            <a:noAutofit/>
          </a:bodyPr>
          <a:lstStyle/>
          <a:p>
            <a:pPr algn="ctr"/>
            <a:r>
              <a:rPr lang="en-US" sz="3200" b="1" dirty="0"/>
              <a:t>B-CELL CARRYING ANTIBODY meets a PATHOGEN with ANTIGENS</a:t>
            </a:r>
          </a:p>
        </p:txBody>
      </p:sp>
      <p:pic>
        <p:nvPicPr>
          <p:cNvPr id="6" name="Content Placeholder 5" descr="A close up of a logo&#10;&#10;Description generated with high confidence">
            <a:extLst>
              <a:ext uri="{FF2B5EF4-FFF2-40B4-BE49-F238E27FC236}">
                <a16:creationId xmlns:a16="http://schemas.microsoft.com/office/drawing/2014/main" id="{9EDB0B5E-8950-469B-BBDF-A7C8646AE8B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89759" y="4465006"/>
            <a:ext cx="761776" cy="761776"/>
          </a:xfrm>
        </p:spPr>
      </p:pic>
      <p:pic>
        <p:nvPicPr>
          <p:cNvPr id="15" name="Content Placeholder 5" descr="A close up of a logo&#10;&#10;Description generated with high confidence">
            <a:extLst>
              <a:ext uri="{FF2B5EF4-FFF2-40B4-BE49-F238E27FC236}">
                <a16:creationId xmlns:a16="http://schemas.microsoft.com/office/drawing/2014/main" id="{B172522C-5EDF-45CA-9589-59603EB63766}"/>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239752">
            <a:off x="2628098" y="5320826"/>
            <a:ext cx="759808" cy="714861"/>
          </a:xfrm>
          <a:prstGeom prst="rect">
            <a:avLst/>
          </a:prstGeom>
        </p:spPr>
      </p:pic>
      <p:pic>
        <p:nvPicPr>
          <p:cNvPr id="17" name="Content Placeholder 5" descr="A close up of a logo&#10;&#10;Description generated with high confidence">
            <a:extLst>
              <a:ext uri="{FF2B5EF4-FFF2-40B4-BE49-F238E27FC236}">
                <a16:creationId xmlns:a16="http://schemas.microsoft.com/office/drawing/2014/main" id="{67F00E6C-970D-40C8-96D5-60AF1117FA89}"/>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884783">
            <a:off x="3373112" y="2157628"/>
            <a:ext cx="875931" cy="875931"/>
          </a:xfrm>
          <a:prstGeom prst="rect">
            <a:avLst/>
          </a:prstGeom>
        </p:spPr>
      </p:pic>
      <p:pic>
        <p:nvPicPr>
          <p:cNvPr id="18" name="Content Placeholder 5" descr="A close up of a logo&#10;&#10;Description generated with high confidence">
            <a:extLst>
              <a:ext uri="{FF2B5EF4-FFF2-40B4-BE49-F238E27FC236}">
                <a16:creationId xmlns:a16="http://schemas.microsoft.com/office/drawing/2014/main" id="{65299D87-D350-40DC-BDB9-61283ED596C8}"/>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1215064">
            <a:off x="4123393" y="3487102"/>
            <a:ext cx="859535" cy="859535"/>
          </a:xfrm>
          <a:prstGeom prst="rect">
            <a:avLst/>
          </a:prstGeom>
        </p:spPr>
      </p:pic>
      <p:pic>
        <p:nvPicPr>
          <p:cNvPr id="19" name="Content Placeholder 5" descr="A close up of a logo&#10;&#10;Description generated with high confidence">
            <a:extLst>
              <a:ext uri="{FF2B5EF4-FFF2-40B4-BE49-F238E27FC236}">
                <a16:creationId xmlns:a16="http://schemas.microsoft.com/office/drawing/2014/main" id="{1D6815E5-53CA-4A84-B883-5CB2B07D352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6111">
            <a:off x="3217366" y="4838043"/>
            <a:ext cx="1098095" cy="1098095"/>
          </a:xfrm>
          <a:prstGeom prst="rect">
            <a:avLst/>
          </a:prstGeom>
        </p:spPr>
      </p:pic>
      <p:pic>
        <p:nvPicPr>
          <p:cNvPr id="20" name="Content Placeholder 5" descr="A close up of a logo&#10;&#10;Description generated with high confidence">
            <a:extLst>
              <a:ext uri="{FF2B5EF4-FFF2-40B4-BE49-F238E27FC236}">
                <a16:creationId xmlns:a16="http://schemas.microsoft.com/office/drawing/2014/main" id="{C388960B-16A3-434D-90D4-9B5CFBCD691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1083203">
            <a:off x="1671207" y="5166939"/>
            <a:ext cx="875931" cy="875931"/>
          </a:xfrm>
          <a:prstGeom prst="rect">
            <a:avLst/>
          </a:prstGeom>
        </p:spPr>
      </p:pic>
      <p:sp>
        <p:nvSpPr>
          <p:cNvPr id="24" name="Cylinder 23">
            <a:extLst>
              <a:ext uri="{FF2B5EF4-FFF2-40B4-BE49-F238E27FC236}">
                <a16:creationId xmlns:a16="http://schemas.microsoft.com/office/drawing/2014/main" id="{EC7FF305-AD5A-4BD9-AA32-1C3A58FF8F88}"/>
              </a:ext>
            </a:extLst>
          </p:cNvPr>
          <p:cNvSpPr/>
          <p:nvPr/>
        </p:nvSpPr>
        <p:spPr>
          <a:xfrm rot="19755290">
            <a:off x="2072128" y="2237580"/>
            <a:ext cx="141837" cy="674427"/>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5" descr="A close up of a logo&#10;&#10;Description generated with high confidence">
            <a:extLst>
              <a:ext uri="{FF2B5EF4-FFF2-40B4-BE49-F238E27FC236}">
                <a16:creationId xmlns:a16="http://schemas.microsoft.com/office/drawing/2014/main" id="{44F219B5-BEC2-4379-B8BB-C4168D97A2A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22180">
            <a:off x="1119625" y="2006150"/>
            <a:ext cx="1098095" cy="1098095"/>
          </a:xfrm>
          <a:prstGeom prst="rect">
            <a:avLst/>
          </a:prstGeom>
        </p:spPr>
      </p:pic>
      <p:sp>
        <p:nvSpPr>
          <p:cNvPr id="25" name="Cylinder 24">
            <a:extLst>
              <a:ext uri="{FF2B5EF4-FFF2-40B4-BE49-F238E27FC236}">
                <a16:creationId xmlns:a16="http://schemas.microsoft.com/office/drawing/2014/main" id="{36DDBCC6-B1AE-4E13-9F34-210B872D46AB}"/>
              </a:ext>
            </a:extLst>
          </p:cNvPr>
          <p:cNvSpPr/>
          <p:nvPr/>
        </p:nvSpPr>
        <p:spPr>
          <a:xfrm rot="1550243" flipH="1">
            <a:off x="3378970" y="2489770"/>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ircle: Hollow 25">
            <a:extLst>
              <a:ext uri="{FF2B5EF4-FFF2-40B4-BE49-F238E27FC236}">
                <a16:creationId xmlns:a16="http://schemas.microsoft.com/office/drawing/2014/main" id="{20F2E6A0-EA4C-4ADD-890D-2B03862C93FB}"/>
              </a:ext>
            </a:extLst>
          </p:cNvPr>
          <p:cNvSpPr/>
          <p:nvPr/>
        </p:nvSpPr>
        <p:spPr>
          <a:xfrm>
            <a:off x="1772376" y="2063567"/>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ircle: Hollow 27">
            <a:extLst>
              <a:ext uri="{FF2B5EF4-FFF2-40B4-BE49-F238E27FC236}">
                <a16:creationId xmlns:a16="http://schemas.microsoft.com/office/drawing/2014/main" id="{03E1DCE2-0025-4A72-8C6C-2EBAF81E1375}"/>
              </a:ext>
            </a:extLst>
          </p:cNvPr>
          <p:cNvSpPr/>
          <p:nvPr/>
        </p:nvSpPr>
        <p:spPr>
          <a:xfrm>
            <a:off x="3379596" y="2299599"/>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ylinder 28">
            <a:extLst>
              <a:ext uri="{FF2B5EF4-FFF2-40B4-BE49-F238E27FC236}">
                <a16:creationId xmlns:a16="http://schemas.microsoft.com/office/drawing/2014/main" id="{6555810F-2B3A-4FC9-A0FE-CC7DEE34FEBC}"/>
              </a:ext>
            </a:extLst>
          </p:cNvPr>
          <p:cNvSpPr/>
          <p:nvPr/>
        </p:nvSpPr>
        <p:spPr>
          <a:xfrm rot="17219898">
            <a:off x="1437107" y="2943379"/>
            <a:ext cx="72153" cy="691527"/>
          </a:xfrm>
          <a:prstGeom prst="can">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5" descr="A close up of a logo&#10;&#10;Description generated with high confidence">
            <a:extLst>
              <a:ext uri="{FF2B5EF4-FFF2-40B4-BE49-F238E27FC236}">
                <a16:creationId xmlns:a16="http://schemas.microsoft.com/office/drawing/2014/main" id="{73C7B82D-E657-4422-9DAA-2E388E3BE388}"/>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0622046">
            <a:off x="579209" y="3135133"/>
            <a:ext cx="845408" cy="845408"/>
          </a:xfrm>
          <a:prstGeom prst="rect">
            <a:avLst/>
          </a:prstGeom>
        </p:spPr>
      </p:pic>
      <p:sp>
        <p:nvSpPr>
          <p:cNvPr id="30" name="Circle: Hollow 29">
            <a:extLst>
              <a:ext uri="{FF2B5EF4-FFF2-40B4-BE49-F238E27FC236}">
                <a16:creationId xmlns:a16="http://schemas.microsoft.com/office/drawing/2014/main" id="{8D0CC276-124A-46DB-8641-92BA3B235FB6}"/>
              </a:ext>
            </a:extLst>
          </p:cNvPr>
          <p:cNvSpPr/>
          <p:nvPr/>
        </p:nvSpPr>
        <p:spPr>
          <a:xfrm rot="3625077">
            <a:off x="917313" y="3036718"/>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ylinder 30">
            <a:extLst>
              <a:ext uri="{FF2B5EF4-FFF2-40B4-BE49-F238E27FC236}">
                <a16:creationId xmlns:a16="http://schemas.microsoft.com/office/drawing/2014/main" id="{D3BCB59E-4678-413C-93B5-45F10EE08A3A}"/>
              </a:ext>
            </a:extLst>
          </p:cNvPr>
          <p:cNvSpPr/>
          <p:nvPr/>
        </p:nvSpPr>
        <p:spPr>
          <a:xfrm rot="15289315">
            <a:off x="1552005" y="4281235"/>
            <a:ext cx="88798" cy="315140"/>
          </a:xfrm>
          <a:prstGeom prst="can">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ircle: Hollow 31">
            <a:extLst>
              <a:ext uri="{FF2B5EF4-FFF2-40B4-BE49-F238E27FC236}">
                <a16:creationId xmlns:a16="http://schemas.microsoft.com/office/drawing/2014/main" id="{869EA08B-B94E-4EB6-94A1-E6811BDE5BC8}"/>
              </a:ext>
            </a:extLst>
          </p:cNvPr>
          <p:cNvSpPr/>
          <p:nvPr/>
        </p:nvSpPr>
        <p:spPr>
          <a:xfrm>
            <a:off x="1273225" y="4372791"/>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ylinder 32">
            <a:extLst>
              <a:ext uri="{FF2B5EF4-FFF2-40B4-BE49-F238E27FC236}">
                <a16:creationId xmlns:a16="http://schemas.microsoft.com/office/drawing/2014/main" id="{079EBDFB-65E1-4E53-A883-E5033D65B928}"/>
              </a:ext>
            </a:extLst>
          </p:cNvPr>
          <p:cNvSpPr/>
          <p:nvPr/>
        </p:nvSpPr>
        <p:spPr>
          <a:xfrm rot="15289315">
            <a:off x="4147743" y="3496354"/>
            <a:ext cx="88798" cy="315140"/>
          </a:xfrm>
          <a:prstGeom prst="can">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ircle: Hollow 33">
            <a:extLst>
              <a:ext uri="{FF2B5EF4-FFF2-40B4-BE49-F238E27FC236}">
                <a16:creationId xmlns:a16="http://schemas.microsoft.com/office/drawing/2014/main" id="{0ADFF269-AF0A-43A1-B4DC-88669C37AF83}"/>
              </a:ext>
            </a:extLst>
          </p:cNvPr>
          <p:cNvSpPr/>
          <p:nvPr/>
        </p:nvSpPr>
        <p:spPr>
          <a:xfrm>
            <a:off x="4243118" y="3440643"/>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ircle: Hollow 34">
            <a:extLst>
              <a:ext uri="{FF2B5EF4-FFF2-40B4-BE49-F238E27FC236}">
                <a16:creationId xmlns:a16="http://schemas.microsoft.com/office/drawing/2014/main" id="{5482FDF2-84BA-4798-8992-19A008C6566B}"/>
              </a:ext>
            </a:extLst>
          </p:cNvPr>
          <p:cNvSpPr/>
          <p:nvPr/>
        </p:nvSpPr>
        <p:spPr>
          <a:xfrm>
            <a:off x="1979779" y="5164435"/>
            <a:ext cx="250634" cy="24784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ylinder 35">
            <a:extLst>
              <a:ext uri="{FF2B5EF4-FFF2-40B4-BE49-F238E27FC236}">
                <a16:creationId xmlns:a16="http://schemas.microsoft.com/office/drawing/2014/main" id="{8DCEFA32-D87C-48AF-9192-7FE1922BC270}"/>
              </a:ext>
            </a:extLst>
          </p:cNvPr>
          <p:cNvSpPr/>
          <p:nvPr/>
        </p:nvSpPr>
        <p:spPr>
          <a:xfrm rot="19755290">
            <a:off x="3654490" y="4744454"/>
            <a:ext cx="66465" cy="248123"/>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ylinder 36">
            <a:extLst>
              <a:ext uri="{FF2B5EF4-FFF2-40B4-BE49-F238E27FC236}">
                <a16:creationId xmlns:a16="http://schemas.microsoft.com/office/drawing/2014/main" id="{02AC6AA1-26E9-4A2D-BC1F-D7D15EBD52C3}"/>
              </a:ext>
            </a:extLst>
          </p:cNvPr>
          <p:cNvSpPr/>
          <p:nvPr/>
        </p:nvSpPr>
        <p:spPr>
          <a:xfrm rot="1550243" flipH="1">
            <a:off x="2158825" y="4965603"/>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ylinder 37">
            <a:extLst>
              <a:ext uri="{FF2B5EF4-FFF2-40B4-BE49-F238E27FC236}">
                <a16:creationId xmlns:a16="http://schemas.microsoft.com/office/drawing/2014/main" id="{933BBDBE-3C4D-474F-A9B8-6EFCF21F7F12}"/>
              </a:ext>
            </a:extLst>
          </p:cNvPr>
          <p:cNvSpPr/>
          <p:nvPr/>
        </p:nvSpPr>
        <p:spPr>
          <a:xfrm rot="18049159">
            <a:off x="4030487" y="4275961"/>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ylinder 38">
            <a:extLst>
              <a:ext uri="{FF2B5EF4-FFF2-40B4-BE49-F238E27FC236}">
                <a16:creationId xmlns:a16="http://schemas.microsoft.com/office/drawing/2014/main" id="{ADFC72ED-5540-4869-84AE-68FD99FCDAA5}"/>
              </a:ext>
            </a:extLst>
          </p:cNvPr>
          <p:cNvSpPr/>
          <p:nvPr/>
        </p:nvSpPr>
        <p:spPr>
          <a:xfrm rot="21190549">
            <a:off x="2852978" y="5119179"/>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Content Placeholder 5" descr="A close up of a logo&#10;&#10;Description generated with high confidence">
            <a:extLst>
              <a:ext uri="{FF2B5EF4-FFF2-40B4-BE49-F238E27FC236}">
                <a16:creationId xmlns:a16="http://schemas.microsoft.com/office/drawing/2014/main" id="{4FD4666D-6616-4179-BEA6-0F218FF4DE0B}"/>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783087">
            <a:off x="3839500" y="4454733"/>
            <a:ext cx="759808" cy="714861"/>
          </a:xfrm>
          <a:prstGeom prst="rect">
            <a:avLst/>
          </a:prstGeom>
        </p:spPr>
      </p:pic>
      <p:sp>
        <p:nvSpPr>
          <p:cNvPr id="43" name="Title 1">
            <a:extLst>
              <a:ext uri="{FF2B5EF4-FFF2-40B4-BE49-F238E27FC236}">
                <a16:creationId xmlns:a16="http://schemas.microsoft.com/office/drawing/2014/main" id="{CD045487-16E1-4B1E-8360-A45D628CFD68}"/>
              </a:ext>
            </a:extLst>
          </p:cNvPr>
          <p:cNvSpPr txBox="1">
            <a:spLocks/>
          </p:cNvSpPr>
          <p:nvPr/>
        </p:nvSpPr>
        <p:spPr>
          <a:xfrm>
            <a:off x="0" y="0"/>
            <a:ext cx="12192000" cy="1929394"/>
          </a:xfrm>
          <a:prstGeom prst="rect">
            <a:avLst/>
          </a:prstGeom>
          <a:solidFill>
            <a:schemeClr val="tx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571500" indent="-57150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Each B-Cells contains antibodies that </a:t>
            </a:r>
            <a:r>
              <a:rPr lang="en-US" sz="2800" b="1" u="sng" dirty="0">
                <a:solidFill>
                  <a:schemeClr val="bg1"/>
                </a:solidFill>
                <a:effectLst>
                  <a:outerShdw blurRad="38100" dist="38100" dir="2700000" algn="tl">
                    <a:srgbClr val="000000">
                      <a:alpha val="43137"/>
                    </a:srgbClr>
                  </a:outerShdw>
                </a:effectLst>
              </a:rPr>
              <a:t>specifically bind to only one antigen (like a key in a lock!)</a:t>
            </a:r>
            <a:r>
              <a:rPr lang="en-US" sz="2800" b="1" dirty="0">
                <a:solidFill>
                  <a:schemeClr val="bg1"/>
                </a:solidFill>
                <a:effectLst>
                  <a:outerShdw blurRad="38100" dist="38100" dir="2700000" algn="tl">
                    <a:srgbClr val="000000">
                      <a:alpha val="43137"/>
                    </a:srgbClr>
                  </a:outerShdw>
                </a:effectLst>
              </a:rPr>
              <a:t>. </a:t>
            </a:r>
          </a:p>
          <a:p>
            <a:pPr marL="571500" indent="-57150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A pathogen can have many antigens, but the each B-Cell has only key to one antigen. </a:t>
            </a:r>
          </a:p>
        </p:txBody>
      </p:sp>
      <p:grpSp>
        <p:nvGrpSpPr>
          <p:cNvPr id="41" name="Group 40">
            <a:extLst>
              <a:ext uri="{FF2B5EF4-FFF2-40B4-BE49-F238E27FC236}">
                <a16:creationId xmlns:a16="http://schemas.microsoft.com/office/drawing/2014/main" id="{CAED3722-B680-4BE0-B646-A48F53C1F02D}"/>
              </a:ext>
            </a:extLst>
          </p:cNvPr>
          <p:cNvGrpSpPr/>
          <p:nvPr/>
        </p:nvGrpSpPr>
        <p:grpSpPr>
          <a:xfrm>
            <a:off x="4531435" y="2700462"/>
            <a:ext cx="5572397" cy="3391067"/>
            <a:chOff x="4016531" y="1269253"/>
            <a:chExt cx="6859293" cy="4822276"/>
          </a:xfrm>
        </p:grpSpPr>
        <p:pic>
          <p:nvPicPr>
            <p:cNvPr id="42" name="Picture 41">
              <a:extLst>
                <a:ext uri="{FF2B5EF4-FFF2-40B4-BE49-F238E27FC236}">
                  <a16:creationId xmlns:a16="http://schemas.microsoft.com/office/drawing/2014/main" id="{12B7B128-7458-4B9C-88EC-A4399410C6F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0339763">
              <a:off x="4016531" y="2523368"/>
              <a:ext cx="1011962" cy="1068274"/>
            </a:xfrm>
            <a:prstGeom prst="rect">
              <a:avLst/>
            </a:prstGeom>
          </p:spPr>
        </p:pic>
        <p:sp>
          <p:nvSpPr>
            <p:cNvPr id="44" name="Oval 43">
              <a:extLst>
                <a:ext uri="{FF2B5EF4-FFF2-40B4-BE49-F238E27FC236}">
                  <a16:creationId xmlns:a16="http://schemas.microsoft.com/office/drawing/2014/main" id="{9CD7F05C-C13B-4761-ABF5-DC4AF12B20D4}"/>
                </a:ext>
              </a:extLst>
            </p:cNvPr>
            <p:cNvSpPr/>
            <p:nvPr/>
          </p:nvSpPr>
          <p:spPr>
            <a:xfrm>
              <a:off x="6761024" y="1690688"/>
              <a:ext cx="4114800"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C46CF60E-C364-4831-9E86-7FFB2D01F970}"/>
                </a:ext>
              </a:extLst>
            </p:cNvPr>
            <p:cNvCxnSpPr>
              <a:cxnSpLocks/>
            </p:cNvCxnSpPr>
            <p:nvPr/>
          </p:nvCxnSpPr>
          <p:spPr>
            <a:xfrm>
              <a:off x="6465890" y="1269253"/>
              <a:ext cx="2407134" cy="42496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76B8235-C640-4BB8-830B-665887640230}"/>
                </a:ext>
              </a:extLst>
            </p:cNvPr>
            <p:cNvSpPr/>
            <p:nvPr/>
          </p:nvSpPr>
          <p:spPr>
            <a:xfrm>
              <a:off x="8465903" y="4974322"/>
              <a:ext cx="925253" cy="369333"/>
            </a:xfrm>
            <a:prstGeom prst="rect">
              <a:avLst/>
            </a:prstGeom>
          </p:spPr>
          <p:txBody>
            <a:bodyPr wrap="none">
              <a:spAutoFit/>
            </a:bodyPr>
            <a:lstStyle/>
            <a:p>
              <a:r>
                <a:rPr lang="en-US" dirty="0">
                  <a:latin typeface="AR DARLING" panose="02000000000000000000" pitchFamily="2" charset="0"/>
                </a:rPr>
                <a:t>B-Cell</a:t>
              </a:r>
            </a:p>
          </p:txBody>
        </p:sp>
        <p:pic>
          <p:nvPicPr>
            <p:cNvPr id="47" name="Picture 46" descr="A picture containing tableware, plate&#10;&#10;Description generated with very high confidence">
              <a:extLst>
                <a:ext uri="{FF2B5EF4-FFF2-40B4-BE49-F238E27FC236}">
                  <a16:creationId xmlns:a16="http://schemas.microsoft.com/office/drawing/2014/main" id="{6EB29A74-7017-4732-A955-026C36C445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4032" y="5782307"/>
              <a:ext cx="1646505" cy="309222"/>
            </a:xfrm>
            <a:prstGeom prst="rect">
              <a:avLst/>
            </a:prstGeom>
          </p:spPr>
        </p:pic>
        <p:pic>
          <p:nvPicPr>
            <p:cNvPr id="48" name="Picture 47" descr="A picture containing pool ball&#10;&#10;Description generated with high confidence">
              <a:extLst>
                <a:ext uri="{FF2B5EF4-FFF2-40B4-BE49-F238E27FC236}">
                  <a16:creationId xmlns:a16="http://schemas.microsoft.com/office/drawing/2014/main" id="{22AEA19F-AA95-4A3A-AC9A-08A80CF968B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7" b="89697" l="9302" r="90233">
                          <a14:foregroundMark x1="80000" y1="36970" x2="70233" y2="46061"/>
                          <a14:foregroundMark x1="80465" y1="46061" x2="66977" y2="64848"/>
                          <a14:foregroundMark x1="86512" y1="58182" x2="76279" y2="70303"/>
                          <a14:foregroundMark x1="59070" y1="90303" x2="59070" y2="90303"/>
                          <a14:foregroundMark x1="37209" y1="75758" x2="37209" y2="75758"/>
                          <a14:foregroundMark x1="65581" y1="68485" x2="65581" y2="68485"/>
                          <a14:foregroundMark x1="41395" y1="35758" x2="35349" y2="43030"/>
                          <a14:foregroundMark x1="26047" y1="70303" x2="32558" y2="57576"/>
                          <a14:foregroundMark x1="40930" y1="75758" x2="36279" y2="57576"/>
                          <a14:foregroundMark x1="49767" y1="65455" x2="45581" y2="53939"/>
                          <a14:foregroundMark x1="18140" y1="53333" x2="18140" y2="53333"/>
                          <a14:foregroundMark x1="24186" y1="30909" x2="24186" y2="30909"/>
                          <a14:foregroundMark x1="90233" y1="40606" x2="90233" y2="40606"/>
                        </a14:backgroundRemoval>
                      </a14:imgEffect>
                    </a14:imgLayer>
                  </a14:imgProps>
                </a:ext>
                <a:ext uri="{28A0092B-C50C-407E-A947-70E740481C1C}">
                  <a14:useLocalDpi xmlns:a14="http://schemas.microsoft.com/office/drawing/2010/main" val="0"/>
                </a:ext>
              </a:extLst>
            </a:blip>
            <a:stretch>
              <a:fillRect/>
            </a:stretch>
          </p:blipFill>
          <p:spPr>
            <a:xfrm flipH="1">
              <a:off x="7147362" y="1882669"/>
              <a:ext cx="3231762" cy="2480188"/>
            </a:xfrm>
            <a:prstGeom prst="rect">
              <a:avLst/>
            </a:prstGeom>
          </p:spPr>
        </p:pic>
      </p:grpSp>
      <p:sp>
        <p:nvSpPr>
          <p:cNvPr id="49" name="Rectangle 48">
            <a:extLst>
              <a:ext uri="{FF2B5EF4-FFF2-40B4-BE49-F238E27FC236}">
                <a16:creationId xmlns:a16="http://schemas.microsoft.com/office/drawing/2014/main" id="{B8AF4D7B-0567-4700-BD4D-351B86501D76}"/>
              </a:ext>
            </a:extLst>
          </p:cNvPr>
          <p:cNvSpPr/>
          <p:nvPr/>
        </p:nvSpPr>
        <p:spPr>
          <a:xfrm>
            <a:off x="4245209" y="4153938"/>
            <a:ext cx="1344471" cy="523220"/>
          </a:xfrm>
          <a:prstGeom prst="rect">
            <a:avLst/>
          </a:prstGeom>
        </p:spPr>
        <p:txBody>
          <a:bodyPr wrap="none">
            <a:spAutoFit/>
          </a:bodyPr>
          <a:lstStyle/>
          <a:p>
            <a:r>
              <a:rPr lang="en-US" sz="2800" b="1" dirty="0">
                <a:solidFill>
                  <a:srgbClr val="7030A0"/>
                </a:solidFill>
              </a:rPr>
              <a:t>Antigen</a:t>
            </a:r>
            <a:endParaRPr lang="en-US" sz="2800" dirty="0">
              <a:solidFill>
                <a:srgbClr val="7030A0"/>
              </a:solidFill>
            </a:endParaRPr>
          </a:p>
        </p:txBody>
      </p:sp>
      <p:sp>
        <p:nvSpPr>
          <p:cNvPr id="50" name="Rectangle 49">
            <a:extLst>
              <a:ext uri="{FF2B5EF4-FFF2-40B4-BE49-F238E27FC236}">
                <a16:creationId xmlns:a16="http://schemas.microsoft.com/office/drawing/2014/main" id="{A28B41B6-2317-434F-8A5F-9515F76874A2}"/>
              </a:ext>
            </a:extLst>
          </p:cNvPr>
          <p:cNvSpPr/>
          <p:nvPr/>
        </p:nvSpPr>
        <p:spPr>
          <a:xfrm>
            <a:off x="5771854" y="1962553"/>
            <a:ext cx="2364547" cy="830997"/>
          </a:xfrm>
          <a:prstGeom prst="rect">
            <a:avLst/>
          </a:prstGeom>
        </p:spPr>
        <p:txBody>
          <a:bodyPr wrap="square">
            <a:spAutoFit/>
          </a:bodyPr>
          <a:lstStyle/>
          <a:p>
            <a:pPr algn="ctr"/>
            <a:r>
              <a:rPr lang="en-US" sz="2400" b="1" dirty="0">
                <a:solidFill>
                  <a:srgbClr val="7030A0"/>
                </a:solidFill>
              </a:rPr>
              <a:t>Membrane-Bound Antibody</a:t>
            </a:r>
            <a:endParaRPr lang="en-US" sz="2400" dirty="0">
              <a:solidFill>
                <a:srgbClr val="7030A0"/>
              </a:solidFill>
            </a:endParaRPr>
          </a:p>
        </p:txBody>
      </p:sp>
      <p:sp>
        <p:nvSpPr>
          <p:cNvPr id="51" name="Rectangle 50">
            <a:extLst>
              <a:ext uri="{FF2B5EF4-FFF2-40B4-BE49-F238E27FC236}">
                <a16:creationId xmlns:a16="http://schemas.microsoft.com/office/drawing/2014/main" id="{BC935AA1-F2EC-4C98-830A-CB258DC98C57}"/>
              </a:ext>
            </a:extLst>
          </p:cNvPr>
          <p:cNvSpPr/>
          <p:nvPr/>
        </p:nvSpPr>
        <p:spPr>
          <a:xfrm>
            <a:off x="2362843" y="4632602"/>
            <a:ext cx="1090363" cy="369332"/>
          </a:xfrm>
          <a:prstGeom prst="rect">
            <a:avLst/>
          </a:prstGeom>
        </p:spPr>
        <p:txBody>
          <a:bodyPr wrap="none">
            <a:spAutoFit/>
          </a:bodyPr>
          <a:lstStyle/>
          <a:p>
            <a:r>
              <a:rPr lang="en-US" dirty="0">
                <a:latin typeface="AR DARLING" panose="02000000000000000000" pitchFamily="2" charset="0"/>
              </a:rPr>
              <a:t>Pathogen</a:t>
            </a:r>
          </a:p>
        </p:txBody>
      </p:sp>
      <p:cxnSp>
        <p:nvCxnSpPr>
          <p:cNvPr id="52" name="Straight Connector 51">
            <a:extLst>
              <a:ext uri="{FF2B5EF4-FFF2-40B4-BE49-F238E27FC236}">
                <a16:creationId xmlns:a16="http://schemas.microsoft.com/office/drawing/2014/main" id="{C05C99E5-5EAF-46B4-B370-D7DB589A282B}"/>
              </a:ext>
            </a:extLst>
          </p:cNvPr>
          <p:cNvCxnSpPr>
            <a:cxnSpLocks/>
            <a:stCxn id="42" idx="1"/>
          </p:cNvCxnSpPr>
          <p:nvPr/>
        </p:nvCxnSpPr>
        <p:spPr>
          <a:xfrm flipV="1">
            <a:off x="5349861" y="2680153"/>
            <a:ext cx="1171400" cy="122295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805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5" descr="A close up of a logo&#10;&#10;Description generated with high confidence">
            <a:extLst>
              <a:ext uri="{FF2B5EF4-FFF2-40B4-BE49-F238E27FC236}">
                <a16:creationId xmlns:a16="http://schemas.microsoft.com/office/drawing/2014/main" id="{98D3877A-328F-42BD-A7CF-9B799B79DDFB}"/>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1215064">
            <a:off x="8033915" y="3054321"/>
            <a:ext cx="1711534" cy="1711534"/>
          </a:xfrm>
          <a:prstGeom prst="rect">
            <a:avLst/>
          </a:prstGeom>
        </p:spPr>
      </p:pic>
      <p:pic>
        <p:nvPicPr>
          <p:cNvPr id="22" name="Content Placeholder 6">
            <a:extLst>
              <a:ext uri="{FF2B5EF4-FFF2-40B4-BE49-F238E27FC236}">
                <a16:creationId xmlns:a16="http://schemas.microsoft.com/office/drawing/2014/main" id="{74E06886-8C25-49D9-B16E-43B942A8595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1150832" y="2258693"/>
            <a:ext cx="2992583" cy="2763982"/>
          </a:xfrm>
          <a:prstGeom prst="rect">
            <a:avLst/>
          </a:prstGeom>
          <a:effectLst>
            <a:outerShdw blurRad="76200" dir="18900000" sy="23000" kx="-1200000" algn="bl" rotWithShape="0">
              <a:prstClr val="black">
                <a:alpha val="20000"/>
              </a:prstClr>
            </a:outerShdw>
          </a:effectLst>
        </p:spPr>
      </p:pic>
      <p:sp>
        <p:nvSpPr>
          <p:cNvPr id="2" name="Title 1">
            <a:extLst>
              <a:ext uri="{FF2B5EF4-FFF2-40B4-BE49-F238E27FC236}">
                <a16:creationId xmlns:a16="http://schemas.microsoft.com/office/drawing/2014/main" id="{38FCECBE-41D7-48D8-99F1-98D43D42F4A4}"/>
              </a:ext>
            </a:extLst>
          </p:cNvPr>
          <p:cNvSpPr>
            <a:spLocks noGrp="1"/>
          </p:cNvSpPr>
          <p:nvPr>
            <p:ph type="title"/>
          </p:nvPr>
        </p:nvSpPr>
        <p:spPr>
          <a:xfrm>
            <a:off x="0" y="1"/>
            <a:ext cx="12192000" cy="1022940"/>
          </a:xfrm>
          <a:solidFill>
            <a:schemeClr val="tx2">
              <a:lumMod val="75000"/>
            </a:schemeClr>
          </a:solidFill>
        </p:spPr>
        <p:txBody>
          <a:bodyPr>
            <a:noAutofit/>
          </a:bodyPr>
          <a:lstStyle/>
          <a:p>
            <a:pPr algn="ctr"/>
            <a:r>
              <a:rPr lang="en-US" sz="3600" b="1" dirty="0">
                <a:solidFill>
                  <a:schemeClr val="bg1"/>
                </a:solidFill>
              </a:rPr>
              <a:t>Once the B-Cell finds an antigen that fits with its </a:t>
            </a:r>
            <a:br>
              <a:rPr lang="en-US" sz="3600" b="1" dirty="0">
                <a:solidFill>
                  <a:schemeClr val="bg1"/>
                </a:solidFill>
              </a:rPr>
            </a:br>
            <a:r>
              <a:rPr lang="en-US" sz="3600" b="1" dirty="0">
                <a:solidFill>
                  <a:schemeClr val="bg1"/>
                </a:solidFill>
              </a:rPr>
              <a:t>membrane-bound antibody…</a:t>
            </a:r>
            <a:endParaRPr lang="en-US" sz="3600" dirty="0"/>
          </a:p>
        </p:txBody>
      </p:sp>
      <p:sp>
        <p:nvSpPr>
          <p:cNvPr id="14" name="Oval 13">
            <a:extLst>
              <a:ext uri="{FF2B5EF4-FFF2-40B4-BE49-F238E27FC236}">
                <a16:creationId xmlns:a16="http://schemas.microsoft.com/office/drawing/2014/main" id="{94E4DE93-AFB7-4998-B788-5CDC73418B78}"/>
              </a:ext>
            </a:extLst>
          </p:cNvPr>
          <p:cNvSpPr/>
          <p:nvPr/>
        </p:nvSpPr>
        <p:spPr>
          <a:xfrm flipH="1">
            <a:off x="7313479" y="1236592"/>
            <a:ext cx="4019820" cy="4991881"/>
          </a:xfrm>
          <a:custGeom>
            <a:avLst/>
            <a:gdLst>
              <a:gd name="connsiteX0" fmla="*/ 0 w 3924606"/>
              <a:gd name="connsiteY0" fmla="*/ 1980695 h 3961389"/>
              <a:gd name="connsiteX1" fmla="*/ 1962303 w 3924606"/>
              <a:gd name="connsiteY1" fmla="*/ 0 h 3961389"/>
              <a:gd name="connsiteX2" fmla="*/ 3924606 w 3924606"/>
              <a:gd name="connsiteY2" fmla="*/ 1980695 h 3961389"/>
              <a:gd name="connsiteX3" fmla="*/ 1962303 w 3924606"/>
              <a:gd name="connsiteY3" fmla="*/ 3961390 h 3961389"/>
              <a:gd name="connsiteX4" fmla="*/ 0 w 3924606"/>
              <a:gd name="connsiteY4" fmla="*/ 1980695 h 3961389"/>
              <a:gd name="connsiteX0" fmla="*/ 0 w 3443343"/>
              <a:gd name="connsiteY0" fmla="*/ 1981019 h 3961999"/>
              <a:gd name="connsiteX1" fmla="*/ 1962303 w 3443343"/>
              <a:gd name="connsiteY1" fmla="*/ 324 h 3961999"/>
              <a:gd name="connsiteX2" fmla="*/ 3443343 w 3443343"/>
              <a:gd name="connsiteY2" fmla="*/ 1868725 h 3961999"/>
              <a:gd name="connsiteX3" fmla="*/ 1962303 w 3443343"/>
              <a:gd name="connsiteY3" fmla="*/ 3961714 h 3961999"/>
              <a:gd name="connsiteX4" fmla="*/ 0 w 3443343"/>
              <a:gd name="connsiteY4" fmla="*/ 1981019 h 3961999"/>
              <a:gd name="connsiteX0" fmla="*/ 0 w 3500303"/>
              <a:gd name="connsiteY0" fmla="*/ 2031271 h 4012251"/>
              <a:gd name="connsiteX1" fmla="*/ 1962303 w 3500303"/>
              <a:gd name="connsiteY1" fmla="*/ 50576 h 4012251"/>
              <a:gd name="connsiteX2" fmla="*/ 3075744 w 3500303"/>
              <a:gd name="connsiteY2" fmla="*/ 700882 h 4012251"/>
              <a:gd name="connsiteX3" fmla="*/ 3443343 w 3500303"/>
              <a:gd name="connsiteY3" fmla="*/ 1918977 h 4012251"/>
              <a:gd name="connsiteX4" fmla="*/ 1962303 w 3500303"/>
              <a:gd name="connsiteY4" fmla="*/ 4011966 h 4012251"/>
              <a:gd name="connsiteX5" fmla="*/ 0 w 3500303"/>
              <a:gd name="connsiteY5" fmla="*/ 2031271 h 4012251"/>
              <a:gd name="connsiteX0" fmla="*/ 0 w 3444612"/>
              <a:gd name="connsiteY0" fmla="*/ 2031271 h 4028950"/>
              <a:gd name="connsiteX1" fmla="*/ 1962303 w 3444612"/>
              <a:gd name="connsiteY1" fmla="*/ 50576 h 4028950"/>
              <a:gd name="connsiteX2" fmla="*/ 3075744 w 3444612"/>
              <a:gd name="connsiteY2" fmla="*/ 700882 h 4028950"/>
              <a:gd name="connsiteX3" fmla="*/ 3443343 w 3444612"/>
              <a:gd name="connsiteY3" fmla="*/ 1918977 h 4028950"/>
              <a:gd name="connsiteX4" fmla="*/ 2979491 w 3444612"/>
              <a:gd name="connsiteY4" fmla="*/ 2930735 h 4028950"/>
              <a:gd name="connsiteX5" fmla="*/ 1962303 w 3444612"/>
              <a:gd name="connsiteY5" fmla="*/ 4011966 h 4028950"/>
              <a:gd name="connsiteX6" fmla="*/ 0 w 3444612"/>
              <a:gd name="connsiteY6" fmla="*/ 2031271 h 4028950"/>
              <a:gd name="connsiteX0" fmla="*/ 0 w 3494308"/>
              <a:gd name="connsiteY0" fmla="*/ 2031271 h 4052268"/>
              <a:gd name="connsiteX1" fmla="*/ 1962303 w 3494308"/>
              <a:gd name="connsiteY1" fmla="*/ 50576 h 4052268"/>
              <a:gd name="connsiteX2" fmla="*/ 3075744 w 3494308"/>
              <a:gd name="connsiteY2" fmla="*/ 700882 h 4052268"/>
              <a:gd name="connsiteX3" fmla="*/ 3443343 w 3494308"/>
              <a:gd name="connsiteY3" fmla="*/ 1918977 h 4052268"/>
              <a:gd name="connsiteX4" fmla="*/ 3364501 w 3494308"/>
              <a:gd name="connsiteY4" fmla="*/ 3251577 h 4052268"/>
              <a:gd name="connsiteX5" fmla="*/ 1962303 w 3494308"/>
              <a:gd name="connsiteY5" fmla="*/ 4011966 h 4052268"/>
              <a:gd name="connsiteX6" fmla="*/ 0 w 3494308"/>
              <a:gd name="connsiteY6" fmla="*/ 2031271 h 4052268"/>
              <a:gd name="connsiteX0" fmla="*/ 0 w 3546192"/>
              <a:gd name="connsiteY0" fmla="*/ 2082100 h 4103097"/>
              <a:gd name="connsiteX1" fmla="*/ 1962303 w 3546192"/>
              <a:gd name="connsiteY1" fmla="*/ 101405 h 4103097"/>
              <a:gd name="connsiteX2" fmla="*/ 3428670 w 3546192"/>
              <a:gd name="connsiteY2" fmla="*/ 462953 h 4103097"/>
              <a:gd name="connsiteX3" fmla="*/ 3443343 w 3546192"/>
              <a:gd name="connsiteY3" fmla="*/ 1969806 h 4103097"/>
              <a:gd name="connsiteX4" fmla="*/ 3364501 w 3546192"/>
              <a:gd name="connsiteY4" fmla="*/ 3302406 h 4103097"/>
              <a:gd name="connsiteX5" fmla="*/ 1962303 w 3546192"/>
              <a:gd name="connsiteY5" fmla="*/ 4062795 h 4103097"/>
              <a:gd name="connsiteX6" fmla="*/ 0 w 3546192"/>
              <a:gd name="connsiteY6" fmla="*/ 2082100 h 4103097"/>
              <a:gd name="connsiteX0" fmla="*/ 0 w 3457493"/>
              <a:gd name="connsiteY0" fmla="*/ 2082100 h 4103097"/>
              <a:gd name="connsiteX1" fmla="*/ 1962303 w 3457493"/>
              <a:gd name="connsiteY1" fmla="*/ 101405 h 4103097"/>
              <a:gd name="connsiteX2" fmla="*/ 3428670 w 3457493"/>
              <a:gd name="connsiteY2" fmla="*/ 462953 h 4103097"/>
              <a:gd name="connsiteX3" fmla="*/ 2240185 w 3457493"/>
              <a:gd name="connsiteY3" fmla="*/ 2033974 h 4103097"/>
              <a:gd name="connsiteX4" fmla="*/ 3364501 w 3457493"/>
              <a:gd name="connsiteY4" fmla="*/ 3302406 h 4103097"/>
              <a:gd name="connsiteX5" fmla="*/ 1962303 w 3457493"/>
              <a:gd name="connsiteY5" fmla="*/ 4062795 h 4103097"/>
              <a:gd name="connsiteX6" fmla="*/ 0 w 3457493"/>
              <a:gd name="connsiteY6" fmla="*/ 2082100 h 4103097"/>
              <a:gd name="connsiteX0" fmla="*/ 2055 w 3459548"/>
              <a:gd name="connsiteY0" fmla="*/ 2082100 h 4103097"/>
              <a:gd name="connsiteX1" fmla="*/ 1964358 w 3459548"/>
              <a:gd name="connsiteY1" fmla="*/ 101405 h 4103097"/>
              <a:gd name="connsiteX2" fmla="*/ 3430725 w 3459548"/>
              <a:gd name="connsiteY2" fmla="*/ 462953 h 4103097"/>
              <a:gd name="connsiteX3" fmla="*/ 2242240 w 3459548"/>
              <a:gd name="connsiteY3" fmla="*/ 2033974 h 4103097"/>
              <a:gd name="connsiteX4" fmla="*/ 3366556 w 3459548"/>
              <a:gd name="connsiteY4" fmla="*/ 3302406 h 4103097"/>
              <a:gd name="connsiteX5" fmla="*/ 1964358 w 3459548"/>
              <a:gd name="connsiteY5" fmla="*/ 4062795 h 4103097"/>
              <a:gd name="connsiteX6" fmla="*/ 2055 w 3459548"/>
              <a:gd name="connsiteY6" fmla="*/ 2082100 h 4103097"/>
              <a:gd name="connsiteX0" fmla="*/ 2354 w 3459847"/>
              <a:gd name="connsiteY0" fmla="*/ 2021554 h 4042551"/>
              <a:gd name="connsiteX1" fmla="*/ 1964657 w 3459847"/>
              <a:gd name="connsiteY1" fmla="*/ 40859 h 4042551"/>
              <a:gd name="connsiteX2" fmla="*/ 3431024 w 3459847"/>
              <a:gd name="connsiteY2" fmla="*/ 402407 h 4042551"/>
              <a:gd name="connsiteX3" fmla="*/ 2242539 w 3459847"/>
              <a:gd name="connsiteY3" fmla="*/ 1973428 h 4042551"/>
              <a:gd name="connsiteX4" fmla="*/ 3366855 w 3459847"/>
              <a:gd name="connsiteY4" fmla="*/ 3241860 h 4042551"/>
              <a:gd name="connsiteX5" fmla="*/ 1964657 w 3459847"/>
              <a:gd name="connsiteY5" fmla="*/ 4002249 h 4042551"/>
              <a:gd name="connsiteX6" fmla="*/ 2354 w 3459847"/>
              <a:gd name="connsiteY6" fmla="*/ 2021554 h 4042551"/>
              <a:gd name="connsiteX0" fmla="*/ 2354 w 3432776"/>
              <a:gd name="connsiteY0" fmla="*/ 2021554 h 4042551"/>
              <a:gd name="connsiteX1" fmla="*/ 1964657 w 3432776"/>
              <a:gd name="connsiteY1" fmla="*/ 40859 h 4042551"/>
              <a:gd name="connsiteX2" fmla="*/ 3431024 w 3432776"/>
              <a:gd name="connsiteY2" fmla="*/ 402407 h 4042551"/>
              <a:gd name="connsiteX3" fmla="*/ 2242539 w 3432776"/>
              <a:gd name="connsiteY3" fmla="*/ 1973428 h 4042551"/>
              <a:gd name="connsiteX4" fmla="*/ 3366855 w 3432776"/>
              <a:gd name="connsiteY4" fmla="*/ 3241860 h 4042551"/>
              <a:gd name="connsiteX5" fmla="*/ 1964657 w 3432776"/>
              <a:gd name="connsiteY5" fmla="*/ 4002249 h 4042551"/>
              <a:gd name="connsiteX6" fmla="*/ 2354 w 3432776"/>
              <a:gd name="connsiteY6" fmla="*/ 2021554 h 4042551"/>
              <a:gd name="connsiteX0" fmla="*/ 2354 w 3432776"/>
              <a:gd name="connsiteY0" fmla="*/ 2044248 h 4065245"/>
              <a:gd name="connsiteX1" fmla="*/ 1964657 w 3432776"/>
              <a:gd name="connsiteY1" fmla="*/ 63553 h 4065245"/>
              <a:gd name="connsiteX2" fmla="*/ 3431024 w 3432776"/>
              <a:gd name="connsiteY2" fmla="*/ 425101 h 4065245"/>
              <a:gd name="connsiteX3" fmla="*/ 2242539 w 3432776"/>
              <a:gd name="connsiteY3" fmla="*/ 1996122 h 4065245"/>
              <a:gd name="connsiteX4" fmla="*/ 3366855 w 3432776"/>
              <a:gd name="connsiteY4" fmla="*/ 3264554 h 4065245"/>
              <a:gd name="connsiteX5" fmla="*/ 1964657 w 3432776"/>
              <a:gd name="connsiteY5" fmla="*/ 4024943 h 4065245"/>
              <a:gd name="connsiteX6" fmla="*/ 2354 w 3432776"/>
              <a:gd name="connsiteY6" fmla="*/ 2044248 h 4065245"/>
              <a:gd name="connsiteX0" fmla="*/ 2354 w 3432776"/>
              <a:gd name="connsiteY0" fmla="*/ 2044248 h 4035788"/>
              <a:gd name="connsiteX1" fmla="*/ 1964657 w 3432776"/>
              <a:gd name="connsiteY1" fmla="*/ 63553 h 4035788"/>
              <a:gd name="connsiteX2" fmla="*/ 3431024 w 3432776"/>
              <a:gd name="connsiteY2" fmla="*/ 425101 h 4035788"/>
              <a:gd name="connsiteX3" fmla="*/ 2242539 w 3432776"/>
              <a:gd name="connsiteY3" fmla="*/ 1996122 h 4035788"/>
              <a:gd name="connsiteX4" fmla="*/ 3366855 w 3432776"/>
              <a:gd name="connsiteY4" fmla="*/ 3264554 h 4035788"/>
              <a:gd name="connsiteX5" fmla="*/ 1964657 w 3432776"/>
              <a:gd name="connsiteY5" fmla="*/ 4024943 h 4035788"/>
              <a:gd name="connsiteX6" fmla="*/ 2354 w 3432776"/>
              <a:gd name="connsiteY6" fmla="*/ 2044248 h 4035788"/>
              <a:gd name="connsiteX0" fmla="*/ 2354 w 3432776"/>
              <a:gd name="connsiteY0" fmla="*/ 2044248 h 4032686"/>
              <a:gd name="connsiteX1" fmla="*/ 1964657 w 3432776"/>
              <a:gd name="connsiteY1" fmla="*/ 63553 h 4032686"/>
              <a:gd name="connsiteX2" fmla="*/ 3431024 w 3432776"/>
              <a:gd name="connsiteY2" fmla="*/ 425101 h 4032686"/>
              <a:gd name="connsiteX3" fmla="*/ 2242539 w 3432776"/>
              <a:gd name="connsiteY3" fmla="*/ 1996122 h 4032686"/>
              <a:gd name="connsiteX4" fmla="*/ 3366855 w 3432776"/>
              <a:gd name="connsiteY4" fmla="*/ 3264554 h 4032686"/>
              <a:gd name="connsiteX5" fmla="*/ 1964657 w 3432776"/>
              <a:gd name="connsiteY5" fmla="*/ 4024943 h 4032686"/>
              <a:gd name="connsiteX6" fmla="*/ 2354 w 3432776"/>
              <a:gd name="connsiteY6" fmla="*/ 2044248 h 4032686"/>
              <a:gd name="connsiteX0" fmla="*/ 3306 w 3433728"/>
              <a:gd name="connsiteY0" fmla="*/ 2037136 h 4025574"/>
              <a:gd name="connsiteX1" fmla="*/ 1965609 w 3433728"/>
              <a:gd name="connsiteY1" fmla="*/ 56441 h 4025574"/>
              <a:gd name="connsiteX2" fmla="*/ 3431976 w 3433728"/>
              <a:gd name="connsiteY2" fmla="*/ 417989 h 4025574"/>
              <a:gd name="connsiteX3" fmla="*/ 2243491 w 3433728"/>
              <a:gd name="connsiteY3" fmla="*/ 1989010 h 4025574"/>
              <a:gd name="connsiteX4" fmla="*/ 3367807 w 3433728"/>
              <a:gd name="connsiteY4" fmla="*/ 3257442 h 4025574"/>
              <a:gd name="connsiteX5" fmla="*/ 1965609 w 3433728"/>
              <a:gd name="connsiteY5" fmla="*/ 4017831 h 4025574"/>
              <a:gd name="connsiteX6" fmla="*/ 3306 w 3433728"/>
              <a:gd name="connsiteY6" fmla="*/ 2037136 h 4025574"/>
              <a:gd name="connsiteX0" fmla="*/ 3306 w 3433707"/>
              <a:gd name="connsiteY0" fmla="*/ 2037136 h 4025574"/>
              <a:gd name="connsiteX1" fmla="*/ 1965609 w 3433707"/>
              <a:gd name="connsiteY1" fmla="*/ 56441 h 4025574"/>
              <a:gd name="connsiteX2" fmla="*/ 3431976 w 3433707"/>
              <a:gd name="connsiteY2" fmla="*/ 417989 h 4025574"/>
              <a:gd name="connsiteX3" fmla="*/ 2243491 w 3433707"/>
              <a:gd name="connsiteY3" fmla="*/ 1989010 h 4025574"/>
              <a:gd name="connsiteX4" fmla="*/ 3367807 w 3433707"/>
              <a:gd name="connsiteY4" fmla="*/ 3257442 h 4025574"/>
              <a:gd name="connsiteX5" fmla="*/ 1965609 w 3433707"/>
              <a:gd name="connsiteY5" fmla="*/ 4017831 h 4025574"/>
              <a:gd name="connsiteX6" fmla="*/ 3306 w 3433707"/>
              <a:gd name="connsiteY6" fmla="*/ 2037136 h 4025574"/>
              <a:gd name="connsiteX0" fmla="*/ 3306 w 3433707"/>
              <a:gd name="connsiteY0" fmla="*/ 2037136 h 4025574"/>
              <a:gd name="connsiteX1" fmla="*/ 1965609 w 3433707"/>
              <a:gd name="connsiteY1" fmla="*/ 56441 h 4025574"/>
              <a:gd name="connsiteX2" fmla="*/ 3431976 w 3433707"/>
              <a:gd name="connsiteY2" fmla="*/ 417989 h 4025574"/>
              <a:gd name="connsiteX3" fmla="*/ 2243491 w 3433707"/>
              <a:gd name="connsiteY3" fmla="*/ 1989010 h 4025574"/>
              <a:gd name="connsiteX4" fmla="*/ 3367807 w 3433707"/>
              <a:gd name="connsiteY4" fmla="*/ 3257442 h 4025574"/>
              <a:gd name="connsiteX5" fmla="*/ 1965609 w 3433707"/>
              <a:gd name="connsiteY5" fmla="*/ 4017831 h 4025574"/>
              <a:gd name="connsiteX6" fmla="*/ 3306 w 3433707"/>
              <a:gd name="connsiteY6" fmla="*/ 2037136 h 4025574"/>
              <a:gd name="connsiteX0" fmla="*/ 3306 w 3433707"/>
              <a:gd name="connsiteY0" fmla="*/ 2037136 h 4073319"/>
              <a:gd name="connsiteX1" fmla="*/ 1965609 w 3433707"/>
              <a:gd name="connsiteY1" fmla="*/ 56441 h 4073319"/>
              <a:gd name="connsiteX2" fmla="*/ 3431976 w 3433707"/>
              <a:gd name="connsiteY2" fmla="*/ 417989 h 4073319"/>
              <a:gd name="connsiteX3" fmla="*/ 2243491 w 3433707"/>
              <a:gd name="connsiteY3" fmla="*/ 1989010 h 4073319"/>
              <a:gd name="connsiteX4" fmla="*/ 3303638 w 3433707"/>
              <a:gd name="connsiteY4" fmla="*/ 3385779 h 4073319"/>
              <a:gd name="connsiteX5" fmla="*/ 1965609 w 3433707"/>
              <a:gd name="connsiteY5" fmla="*/ 4017831 h 4073319"/>
              <a:gd name="connsiteX6" fmla="*/ 3306 w 3433707"/>
              <a:gd name="connsiteY6" fmla="*/ 2037136 h 4073319"/>
              <a:gd name="connsiteX0" fmla="*/ 3306 w 3433707"/>
              <a:gd name="connsiteY0" fmla="*/ 2037136 h 4073319"/>
              <a:gd name="connsiteX1" fmla="*/ 1965609 w 3433707"/>
              <a:gd name="connsiteY1" fmla="*/ 56441 h 4073319"/>
              <a:gd name="connsiteX2" fmla="*/ 3431976 w 3433707"/>
              <a:gd name="connsiteY2" fmla="*/ 417989 h 4073319"/>
              <a:gd name="connsiteX3" fmla="*/ 2243491 w 3433707"/>
              <a:gd name="connsiteY3" fmla="*/ 1989010 h 4073319"/>
              <a:gd name="connsiteX4" fmla="*/ 3303638 w 3433707"/>
              <a:gd name="connsiteY4" fmla="*/ 3385779 h 4073319"/>
              <a:gd name="connsiteX5" fmla="*/ 1965609 w 3433707"/>
              <a:gd name="connsiteY5" fmla="*/ 4017831 h 4073319"/>
              <a:gd name="connsiteX6" fmla="*/ 3306 w 3433707"/>
              <a:gd name="connsiteY6" fmla="*/ 2037136 h 4073319"/>
              <a:gd name="connsiteX0" fmla="*/ 3306 w 3433707"/>
              <a:gd name="connsiteY0" fmla="*/ 2037136 h 4099102"/>
              <a:gd name="connsiteX1" fmla="*/ 1965609 w 3433707"/>
              <a:gd name="connsiteY1" fmla="*/ 56441 h 4099102"/>
              <a:gd name="connsiteX2" fmla="*/ 3431976 w 3433707"/>
              <a:gd name="connsiteY2" fmla="*/ 417989 h 4099102"/>
              <a:gd name="connsiteX3" fmla="*/ 2243491 w 3433707"/>
              <a:gd name="connsiteY3" fmla="*/ 1989010 h 4099102"/>
              <a:gd name="connsiteX4" fmla="*/ 3303638 w 3433707"/>
              <a:gd name="connsiteY4" fmla="*/ 3385779 h 4099102"/>
              <a:gd name="connsiteX5" fmla="*/ 1965609 w 3433707"/>
              <a:gd name="connsiteY5" fmla="*/ 4017831 h 4099102"/>
              <a:gd name="connsiteX6" fmla="*/ 3306 w 3433707"/>
              <a:gd name="connsiteY6" fmla="*/ 2037136 h 4099102"/>
              <a:gd name="connsiteX0" fmla="*/ 3306 w 3433707"/>
              <a:gd name="connsiteY0" fmla="*/ 2037136 h 4099102"/>
              <a:gd name="connsiteX1" fmla="*/ 1965609 w 3433707"/>
              <a:gd name="connsiteY1" fmla="*/ 56441 h 4099102"/>
              <a:gd name="connsiteX2" fmla="*/ 3431976 w 3433707"/>
              <a:gd name="connsiteY2" fmla="*/ 417989 h 4099102"/>
              <a:gd name="connsiteX3" fmla="*/ 2243491 w 3433707"/>
              <a:gd name="connsiteY3" fmla="*/ 1989010 h 4099102"/>
              <a:gd name="connsiteX4" fmla="*/ 3303638 w 3433707"/>
              <a:gd name="connsiteY4" fmla="*/ 3385779 h 4099102"/>
              <a:gd name="connsiteX5" fmla="*/ 1965609 w 3433707"/>
              <a:gd name="connsiteY5" fmla="*/ 4017831 h 4099102"/>
              <a:gd name="connsiteX6" fmla="*/ 3306 w 3433707"/>
              <a:gd name="connsiteY6" fmla="*/ 2037136 h 4099102"/>
              <a:gd name="connsiteX0" fmla="*/ 3306 w 3433707"/>
              <a:gd name="connsiteY0" fmla="*/ 2047748 h 4109714"/>
              <a:gd name="connsiteX1" fmla="*/ 1965609 w 3433707"/>
              <a:gd name="connsiteY1" fmla="*/ 67053 h 4109714"/>
              <a:gd name="connsiteX2" fmla="*/ 3431976 w 3433707"/>
              <a:gd name="connsiteY2" fmla="*/ 428601 h 4109714"/>
              <a:gd name="connsiteX3" fmla="*/ 2243491 w 3433707"/>
              <a:gd name="connsiteY3" fmla="*/ 1999622 h 4109714"/>
              <a:gd name="connsiteX4" fmla="*/ 3303638 w 3433707"/>
              <a:gd name="connsiteY4" fmla="*/ 3396391 h 4109714"/>
              <a:gd name="connsiteX5" fmla="*/ 1965609 w 3433707"/>
              <a:gd name="connsiteY5" fmla="*/ 4028443 h 4109714"/>
              <a:gd name="connsiteX6" fmla="*/ 3306 w 3433707"/>
              <a:gd name="connsiteY6" fmla="*/ 2047748 h 4109714"/>
              <a:gd name="connsiteX0" fmla="*/ 3306 w 3474436"/>
              <a:gd name="connsiteY0" fmla="*/ 2047748 h 4109714"/>
              <a:gd name="connsiteX1" fmla="*/ 1965609 w 3474436"/>
              <a:gd name="connsiteY1" fmla="*/ 67053 h 4109714"/>
              <a:gd name="connsiteX2" fmla="*/ 3431976 w 3474436"/>
              <a:gd name="connsiteY2" fmla="*/ 428601 h 4109714"/>
              <a:gd name="connsiteX3" fmla="*/ 2243491 w 3474436"/>
              <a:gd name="connsiteY3" fmla="*/ 1999622 h 4109714"/>
              <a:gd name="connsiteX4" fmla="*/ 3303638 w 3474436"/>
              <a:gd name="connsiteY4" fmla="*/ 3396391 h 4109714"/>
              <a:gd name="connsiteX5" fmla="*/ 1965609 w 3474436"/>
              <a:gd name="connsiteY5" fmla="*/ 4028443 h 4109714"/>
              <a:gd name="connsiteX6" fmla="*/ 3306 w 3474436"/>
              <a:gd name="connsiteY6" fmla="*/ 2047748 h 4109714"/>
              <a:gd name="connsiteX0" fmla="*/ 1587 w 3472717"/>
              <a:gd name="connsiteY0" fmla="*/ 2309511 h 4371477"/>
              <a:gd name="connsiteX1" fmla="*/ 1739301 w 3472717"/>
              <a:gd name="connsiteY1" fmla="*/ 24016 h 4371477"/>
              <a:gd name="connsiteX2" fmla="*/ 3430257 w 3472717"/>
              <a:gd name="connsiteY2" fmla="*/ 690364 h 4371477"/>
              <a:gd name="connsiteX3" fmla="*/ 2241772 w 3472717"/>
              <a:gd name="connsiteY3" fmla="*/ 2261385 h 4371477"/>
              <a:gd name="connsiteX4" fmla="*/ 3301919 w 3472717"/>
              <a:gd name="connsiteY4" fmla="*/ 3658154 h 4371477"/>
              <a:gd name="connsiteX5" fmla="*/ 1963890 w 3472717"/>
              <a:gd name="connsiteY5" fmla="*/ 4290206 h 4371477"/>
              <a:gd name="connsiteX6" fmla="*/ 1587 w 3472717"/>
              <a:gd name="connsiteY6" fmla="*/ 2309511 h 4371477"/>
              <a:gd name="connsiteX0" fmla="*/ 623 w 4017184"/>
              <a:gd name="connsiteY0" fmla="*/ 2402661 h 4430308"/>
              <a:gd name="connsiteX1" fmla="*/ 2283768 w 4017184"/>
              <a:gd name="connsiteY1" fmla="*/ 85081 h 4430308"/>
              <a:gd name="connsiteX2" fmla="*/ 3974724 w 4017184"/>
              <a:gd name="connsiteY2" fmla="*/ 751429 h 4430308"/>
              <a:gd name="connsiteX3" fmla="*/ 2786239 w 4017184"/>
              <a:gd name="connsiteY3" fmla="*/ 2322450 h 4430308"/>
              <a:gd name="connsiteX4" fmla="*/ 3846386 w 4017184"/>
              <a:gd name="connsiteY4" fmla="*/ 3719219 h 4430308"/>
              <a:gd name="connsiteX5" fmla="*/ 2508357 w 4017184"/>
              <a:gd name="connsiteY5" fmla="*/ 4351271 h 4430308"/>
              <a:gd name="connsiteX6" fmla="*/ 623 w 4017184"/>
              <a:gd name="connsiteY6" fmla="*/ 2402661 h 4430308"/>
              <a:gd name="connsiteX0" fmla="*/ 3063 w 4019624"/>
              <a:gd name="connsiteY0" fmla="*/ 2402661 h 4430308"/>
              <a:gd name="connsiteX1" fmla="*/ 2286208 w 4019624"/>
              <a:gd name="connsiteY1" fmla="*/ 85081 h 4430308"/>
              <a:gd name="connsiteX2" fmla="*/ 3977164 w 4019624"/>
              <a:gd name="connsiteY2" fmla="*/ 751429 h 4430308"/>
              <a:gd name="connsiteX3" fmla="*/ 2788679 w 4019624"/>
              <a:gd name="connsiteY3" fmla="*/ 2322450 h 4430308"/>
              <a:gd name="connsiteX4" fmla="*/ 3848826 w 4019624"/>
              <a:gd name="connsiteY4" fmla="*/ 3719219 h 4430308"/>
              <a:gd name="connsiteX5" fmla="*/ 2510797 w 4019624"/>
              <a:gd name="connsiteY5" fmla="*/ 4351271 h 4430308"/>
              <a:gd name="connsiteX6" fmla="*/ 3063 w 4019624"/>
              <a:gd name="connsiteY6" fmla="*/ 2402661 h 4430308"/>
              <a:gd name="connsiteX0" fmla="*/ 624 w 4017185"/>
              <a:gd name="connsiteY0" fmla="*/ 2518034 h 4545681"/>
              <a:gd name="connsiteX1" fmla="*/ 2283769 w 4017185"/>
              <a:gd name="connsiteY1" fmla="*/ 72117 h 4545681"/>
              <a:gd name="connsiteX2" fmla="*/ 3974725 w 4017185"/>
              <a:gd name="connsiteY2" fmla="*/ 866802 h 4545681"/>
              <a:gd name="connsiteX3" fmla="*/ 2786240 w 4017185"/>
              <a:gd name="connsiteY3" fmla="*/ 2437823 h 4545681"/>
              <a:gd name="connsiteX4" fmla="*/ 3846387 w 4017185"/>
              <a:gd name="connsiteY4" fmla="*/ 3834592 h 4545681"/>
              <a:gd name="connsiteX5" fmla="*/ 2508358 w 4017185"/>
              <a:gd name="connsiteY5" fmla="*/ 4466644 h 4545681"/>
              <a:gd name="connsiteX6" fmla="*/ 624 w 4017185"/>
              <a:gd name="connsiteY6" fmla="*/ 2518034 h 4545681"/>
              <a:gd name="connsiteX0" fmla="*/ 1562 w 4018123"/>
              <a:gd name="connsiteY0" fmla="*/ 2500892 h 4528539"/>
              <a:gd name="connsiteX1" fmla="*/ 2284707 w 4018123"/>
              <a:gd name="connsiteY1" fmla="*/ 54975 h 4528539"/>
              <a:gd name="connsiteX2" fmla="*/ 3975663 w 4018123"/>
              <a:gd name="connsiteY2" fmla="*/ 849660 h 4528539"/>
              <a:gd name="connsiteX3" fmla="*/ 2787178 w 4018123"/>
              <a:gd name="connsiteY3" fmla="*/ 2420681 h 4528539"/>
              <a:gd name="connsiteX4" fmla="*/ 3847325 w 4018123"/>
              <a:gd name="connsiteY4" fmla="*/ 3817450 h 4528539"/>
              <a:gd name="connsiteX5" fmla="*/ 2509296 w 4018123"/>
              <a:gd name="connsiteY5" fmla="*/ 4449502 h 4528539"/>
              <a:gd name="connsiteX6" fmla="*/ 1562 w 4018123"/>
              <a:gd name="connsiteY6" fmla="*/ 2500892 h 4528539"/>
              <a:gd name="connsiteX0" fmla="*/ 35316 w 4051877"/>
              <a:gd name="connsiteY0" fmla="*/ 2500892 h 4528539"/>
              <a:gd name="connsiteX1" fmla="*/ 2318461 w 4051877"/>
              <a:gd name="connsiteY1" fmla="*/ 54975 h 4528539"/>
              <a:gd name="connsiteX2" fmla="*/ 4009417 w 4051877"/>
              <a:gd name="connsiteY2" fmla="*/ 849660 h 4528539"/>
              <a:gd name="connsiteX3" fmla="*/ 2820932 w 4051877"/>
              <a:gd name="connsiteY3" fmla="*/ 2420681 h 4528539"/>
              <a:gd name="connsiteX4" fmla="*/ 3881079 w 4051877"/>
              <a:gd name="connsiteY4" fmla="*/ 3817450 h 4528539"/>
              <a:gd name="connsiteX5" fmla="*/ 2543050 w 4051877"/>
              <a:gd name="connsiteY5" fmla="*/ 4449502 h 4528539"/>
              <a:gd name="connsiteX6" fmla="*/ 1041629 w 4051877"/>
              <a:gd name="connsiteY6" fmla="*/ 3657030 h 4528539"/>
              <a:gd name="connsiteX7" fmla="*/ 35316 w 4051877"/>
              <a:gd name="connsiteY7" fmla="*/ 2500892 h 4528539"/>
              <a:gd name="connsiteX0" fmla="*/ 236 w 4016797"/>
              <a:gd name="connsiteY0" fmla="*/ 2448921 h 4476568"/>
              <a:gd name="connsiteX1" fmla="*/ 926339 w 4016797"/>
              <a:gd name="connsiteY1" fmla="*/ 605185 h 4476568"/>
              <a:gd name="connsiteX2" fmla="*/ 2283381 w 4016797"/>
              <a:gd name="connsiteY2" fmla="*/ 3004 h 4476568"/>
              <a:gd name="connsiteX3" fmla="*/ 3974337 w 4016797"/>
              <a:gd name="connsiteY3" fmla="*/ 797689 h 4476568"/>
              <a:gd name="connsiteX4" fmla="*/ 2785852 w 4016797"/>
              <a:gd name="connsiteY4" fmla="*/ 2368710 h 4476568"/>
              <a:gd name="connsiteX5" fmla="*/ 3845999 w 4016797"/>
              <a:gd name="connsiteY5" fmla="*/ 3765479 h 4476568"/>
              <a:gd name="connsiteX6" fmla="*/ 2507970 w 4016797"/>
              <a:gd name="connsiteY6" fmla="*/ 4397531 h 4476568"/>
              <a:gd name="connsiteX7" fmla="*/ 1006549 w 4016797"/>
              <a:gd name="connsiteY7" fmla="*/ 3605059 h 4476568"/>
              <a:gd name="connsiteX8" fmla="*/ 236 w 4016797"/>
              <a:gd name="connsiteY8" fmla="*/ 2448921 h 4476568"/>
              <a:gd name="connsiteX0" fmla="*/ 471 w 4017032"/>
              <a:gd name="connsiteY0" fmla="*/ 2448921 h 4476568"/>
              <a:gd name="connsiteX1" fmla="*/ 926574 w 4017032"/>
              <a:gd name="connsiteY1" fmla="*/ 605185 h 4476568"/>
              <a:gd name="connsiteX2" fmla="*/ 2283616 w 4017032"/>
              <a:gd name="connsiteY2" fmla="*/ 3004 h 4476568"/>
              <a:gd name="connsiteX3" fmla="*/ 3974572 w 4017032"/>
              <a:gd name="connsiteY3" fmla="*/ 797689 h 4476568"/>
              <a:gd name="connsiteX4" fmla="*/ 2786087 w 4017032"/>
              <a:gd name="connsiteY4" fmla="*/ 2368710 h 4476568"/>
              <a:gd name="connsiteX5" fmla="*/ 3846234 w 4017032"/>
              <a:gd name="connsiteY5" fmla="*/ 3765479 h 4476568"/>
              <a:gd name="connsiteX6" fmla="*/ 2508205 w 4017032"/>
              <a:gd name="connsiteY6" fmla="*/ 4397531 h 4476568"/>
              <a:gd name="connsiteX7" fmla="*/ 1006784 w 4017032"/>
              <a:gd name="connsiteY7" fmla="*/ 3605059 h 4476568"/>
              <a:gd name="connsiteX8" fmla="*/ 471 w 4017032"/>
              <a:gd name="connsiteY8" fmla="*/ 2448921 h 4476568"/>
              <a:gd name="connsiteX0" fmla="*/ 471 w 4017032"/>
              <a:gd name="connsiteY0" fmla="*/ 2461272 h 4488919"/>
              <a:gd name="connsiteX1" fmla="*/ 926574 w 4017032"/>
              <a:gd name="connsiteY1" fmla="*/ 617536 h 4488919"/>
              <a:gd name="connsiteX2" fmla="*/ 2283616 w 4017032"/>
              <a:gd name="connsiteY2" fmla="*/ 15355 h 4488919"/>
              <a:gd name="connsiteX3" fmla="*/ 3974572 w 4017032"/>
              <a:gd name="connsiteY3" fmla="*/ 810040 h 4488919"/>
              <a:gd name="connsiteX4" fmla="*/ 2786087 w 4017032"/>
              <a:gd name="connsiteY4" fmla="*/ 2381061 h 4488919"/>
              <a:gd name="connsiteX5" fmla="*/ 3846234 w 4017032"/>
              <a:gd name="connsiteY5" fmla="*/ 3777830 h 4488919"/>
              <a:gd name="connsiteX6" fmla="*/ 2508205 w 4017032"/>
              <a:gd name="connsiteY6" fmla="*/ 4409882 h 4488919"/>
              <a:gd name="connsiteX7" fmla="*/ 1006784 w 4017032"/>
              <a:gd name="connsiteY7" fmla="*/ 3617410 h 4488919"/>
              <a:gd name="connsiteX8" fmla="*/ 471 w 4017032"/>
              <a:gd name="connsiteY8" fmla="*/ 2461272 h 4488919"/>
              <a:gd name="connsiteX0" fmla="*/ 471 w 4017032"/>
              <a:gd name="connsiteY0" fmla="*/ 2458024 h 4485671"/>
              <a:gd name="connsiteX1" fmla="*/ 926574 w 4017032"/>
              <a:gd name="connsiteY1" fmla="*/ 614288 h 4485671"/>
              <a:gd name="connsiteX2" fmla="*/ 2283616 w 4017032"/>
              <a:gd name="connsiteY2" fmla="*/ 12107 h 4485671"/>
              <a:gd name="connsiteX3" fmla="*/ 3974572 w 4017032"/>
              <a:gd name="connsiteY3" fmla="*/ 758665 h 4485671"/>
              <a:gd name="connsiteX4" fmla="*/ 2786087 w 4017032"/>
              <a:gd name="connsiteY4" fmla="*/ 2377813 h 4485671"/>
              <a:gd name="connsiteX5" fmla="*/ 3846234 w 4017032"/>
              <a:gd name="connsiteY5" fmla="*/ 3774582 h 4485671"/>
              <a:gd name="connsiteX6" fmla="*/ 2508205 w 4017032"/>
              <a:gd name="connsiteY6" fmla="*/ 4406634 h 4485671"/>
              <a:gd name="connsiteX7" fmla="*/ 1006784 w 4017032"/>
              <a:gd name="connsiteY7" fmla="*/ 3614162 h 4485671"/>
              <a:gd name="connsiteX8" fmla="*/ 471 w 4017032"/>
              <a:gd name="connsiteY8" fmla="*/ 2458024 h 4485671"/>
              <a:gd name="connsiteX0" fmla="*/ 471 w 4017032"/>
              <a:gd name="connsiteY0" fmla="*/ 2458024 h 4485671"/>
              <a:gd name="connsiteX1" fmla="*/ 926574 w 4017032"/>
              <a:gd name="connsiteY1" fmla="*/ 614288 h 4485671"/>
              <a:gd name="connsiteX2" fmla="*/ 2283616 w 4017032"/>
              <a:gd name="connsiteY2" fmla="*/ 12107 h 4485671"/>
              <a:gd name="connsiteX3" fmla="*/ 3974572 w 4017032"/>
              <a:gd name="connsiteY3" fmla="*/ 758665 h 4485671"/>
              <a:gd name="connsiteX4" fmla="*/ 2786087 w 4017032"/>
              <a:gd name="connsiteY4" fmla="*/ 2377813 h 4485671"/>
              <a:gd name="connsiteX5" fmla="*/ 3846234 w 4017032"/>
              <a:gd name="connsiteY5" fmla="*/ 3774582 h 4485671"/>
              <a:gd name="connsiteX6" fmla="*/ 2508205 w 4017032"/>
              <a:gd name="connsiteY6" fmla="*/ 4406634 h 4485671"/>
              <a:gd name="connsiteX7" fmla="*/ 1006784 w 4017032"/>
              <a:gd name="connsiteY7" fmla="*/ 3614162 h 4485671"/>
              <a:gd name="connsiteX8" fmla="*/ 471 w 4017032"/>
              <a:gd name="connsiteY8" fmla="*/ 2458024 h 4485671"/>
              <a:gd name="connsiteX0" fmla="*/ 471 w 4017032"/>
              <a:gd name="connsiteY0" fmla="*/ 2501477 h 4529124"/>
              <a:gd name="connsiteX1" fmla="*/ 926574 w 4017032"/>
              <a:gd name="connsiteY1" fmla="*/ 657741 h 4529124"/>
              <a:gd name="connsiteX2" fmla="*/ 2492163 w 4017032"/>
              <a:gd name="connsiteY2" fmla="*/ 7433 h 4529124"/>
              <a:gd name="connsiteX3" fmla="*/ 3974572 w 4017032"/>
              <a:gd name="connsiteY3" fmla="*/ 802118 h 4529124"/>
              <a:gd name="connsiteX4" fmla="*/ 2786087 w 4017032"/>
              <a:gd name="connsiteY4" fmla="*/ 2421266 h 4529124"/>
              <a:gd name="connsiteX5" fmla="*/ 3846234 w 4017032"/>
              <a:gd name="connsiteY5" fmla="*/ 3818035 h 4529124"/>
              <a:gd name="connsiteX6" fmla="*/ 2508205 w 4017032"/>
              <a:gd name="connsiteY6" fmla="*/ 4450087 h 4529124"/>
              <a:gd name="connsiteX7" fmla="*/ 1006784 w 4017032"/>
              <a:gd name="connsiteY7" fmla="*/ 3657615 h 4529124"/>
              <a:gd name="connsiteX8" fmla="*/ 471 w 4017032"/>
              <a:gd name="connsiteY8" fmla="*/ 2501477 h 4529124"/>
              <a:gd name="connsiteX0" fmla="*/ 471 w 4017032"/>
              <a:gd name="connsiteY0" fmla="*/ 2511035 h 4538682"/>
              <a:gd name="connsiteX1" fmla="*/ 926574 w 4017032"/>
              <a:gd name="connsiteY1" fmla="*/ 667299 h 4538682"/>
              <a:gd name="connsiteX2" fmla="*/ 2492163 w 4017032"/>
              <a:gd name="connsiteY2" fmla="*/ 16991 h 4538682"/>
              <a:gd name="connsiteX3" fmla="*/ 3974572 w 4017032"/>
              <a:gd name="connsiteY3" fmla="*/ 811676 h 4538682"/>
              <a:gd name="connsiteX4" fmla="*/ 2786087 w 4017032"/>
              <a:gd name="connsiteY4" fmla="*/ 2430824 h 4538682"/>
              <a:gd name="connsiteX5" fmla="*/ 3846234 w 4017032"/>
              <a:gd name="connsiteY5" fmla="*/ 3827593 h 4538682"/>
              <a:gd name="connsiteX6" fmla="*/ 2508205 w 4017032"/>
              <a:gd name="connsiteY6" fmla="*/ 4459645 h 4538682"/>
              <a:gd name="connsiteX7" fmla="*/ 1006784 w 4017032"/>
              <a:gd name="connsiteY7" fmla="*/ 3667173 h 4538682"/>
              <a:gd name="connsiteX8" fmla="*/ 471 w 4017032"/>
              <a:gd name="connsiteY8" fmla="*/ 2511035 h 4538682"/>
              <a:gd name="connsiteX0" fmla="*/ 471 w 4017032"/>
              <a:gd name="connsiteY0" fmla="*/ 2501478 h 4529125"/>
              <a:gd name="connsiteX1" fmla="*/ 926574 w 4017032"/>
              <a:gd name="connsiteY1" fmla="*/ 657742 h 4529125"/>
              <a:gd name="connsiteX2" fmla="*/ 2492163 w 4017032"/>
              <a:gd name="connsiteY2" fmla="*/ 7434 h 4529125"/>
              <a:gd name="connsiteX3" fmla="*/ 3974572 w 4017032"/>
              <a:gd name="connsiteY3" fmla="*/ 802119 h 4529125"/>
              <a:gd name="connsiteX4" fmla="*/ 2786087 w 4017032"/>
              <a:gd name="connsiteY4" fmla="*/ 2421267 h 4529125"/>
              <a:gd name="connsiteX5" fmla="*/ 3846234 w 4017032"/>
              <a:gd name="connsiteY5" fmla="*/ 3818036 h 4529125"/>
              <a:gd name="connsiteX6" fmla="*/ 2508205 w 4017032"/>
              <a:gd name="connsiteY6" fmla="*/ 4450088 h 4529125"/>
              <a:gd name="connsiteX7" fmla="*/ 1006784 w 4017032"/>
              <a:gd name="connsiteY7" fmla="*/ 3657616 h 4529125"/>
              <a:gd name="connsiteX8" fmla="*/ 471 w 4017032"/>
              <a:gd name="connsiteY8" fmla="*/ 2501478 h 4529125"/>
              <a:gd name="connsiteX0" fmla="*/ 471 w 4017032"/>
              <a:gd name="connsiteY0" fmla="*/ 2501478 h 4529125"/>
              <a:gd name="connsiteX1" fmla="*/ 926574 w 4017032"/>
              <a:gd name="connsiteY1" fmla="*/ 657742 h 4529125"/>
              <a:gd name="connsiteX2" fmla="*/ 2492163 w 4017032"/>
              <a:gd name="connsiteY2" fmla="*/ 7434 h 4529125"/>
              <a:gd name="connsiteX3" fmla="*/ 3974572 w 4017032"/>
              <a:gd name="connsiteY3" fmla="*/ 802119 h 4529125"/>
              <a:gd name="connsiteX4" fmla="*/ 2786087 w 4017032"/>
              <a:gd name="connsiteY4" fmla="*/ 2421267 h 4529125"/>
              <a:gd name="connsiteX5" fmla="*/ 3846234 w 4017032"/>
              <a:gd name="connsiteY5" fmla="*/ 3818036 h 4529125"/>
              <a:gd name="connsiteX6" fmla="*/ 2508205 w 4017032"/>
              <a:gd name="connsiteY6" fmla="*/ 4450088 h 4529125"/>
              <a:gd name="connsiteX7" fmla="*/ 1006784 w 4017032"/>
              <a:gd name="connsiteY7" fmla="*/ 3657616 h 4529125"/>
              <a:gd name="connsiteX8" fmla="*/ 471 w 4017032"/>
              <a:gd name="connsiteY8" fmla="*/ 2501478 h 4529125"/>
              <a:gd name="connsiteX0" fmla="*/ 471 w 4017032"/>
              <a:gd name="connsiteY0" fmla="*/ 2501478 h 4515815"/>
              <a:gd name="connsiteX1" fmla="*/ 926574 w 4017032"/>
              <a:gd name="connsiteY1" fmla="*/ 657742 h 4515815"/>
              <a:gd name="connsiteX2" fmla="*/ 2492163 w 4017032"/>
              <a:gd name="connsiteY2" fmla="*/ 7434 h 4515815"/>
              <a:gd name="connsiteX3" fmla="*/ 3974572 w 4017032"/>
              <a:gd name="connsiteY3" fmla="*/ 802119 h 4515815"/>
              <a:gd name="connsiteX4" fmla="*/ 2786087 w 4017032"/>
              <a:gd name="connsiteY4" fmla="*/ 2421267 h 4515815"/>
              <a:gd name="connsiteX5" fmla="*/ 3846234 w 4017032"/>
              <a:gd name="connsiteY5" fmla="*/ 3818036 h 4515815"/>
              <a:gd name="connsiteX6" fmla="*/ 2508205 w 4017032"/>
              <a:gd name="connsiteY6" fmla="*/ 4450088 h 4515815"/>
              <a:gd name="connsiteX7" fmla="*/ 1006784 w 4017032"/>
              <a:gd name="connsiteY7" fmla="*/ 3657616 h 4515815"/>
              <a:gd name="connsiteX8" fmla="*/ 471 w 4017032"/>
              <a:gd name="connsiteY8" fmla="*/ 2501478 h 4515815"/>
              <a:gd name="connsiteX0" fmla="*/ 1064 w 4017625"/>
              <a:gd name="connsiteY0" fmla="*/ 2501478 h 4452159"/>
              <a:gd name="connsiteX1" fmla="*/ 927167 w 4017625"/>
              <a:gd name="connsiteY1" fmla="*/ 657742 h 4452159"/>
              <a:gd name="connsiteX2" fmla="*/ 2492756 w 4017625"/>
              <a:gd name="connsiteY2" fmla="*/ 7434 h 4452159"/>
              <a:gd name="connsiteX3" fmla="*/ 3975165 w 4017625"/>
              <a:gd name="connsiteY3" fmla="*/ 802119 h 4452159"/>
              <a:gd name="connsiteX4" fmla="*/ 2786680 w 4017625"/>
              <a:gd name="connsiteY4" fmla="*/ 2421267 h 4452159"/>
              <a:gd name="connsiteX5" fmla="*/ 3846827 w 4017625"/>
              <a:gd name="connsiteY5" fmla="*/ 3818036 h 4452159"/>
              <a:gd name="connsiteX6" fmla="*/ 2508798 w 4017625"/>
              <a:gd name="connsiteY6" fmla="*/ 4450088 h 4452159"/>
              <a:gd name="connsiteX7" fmla="*/ 782787 w 4017625"/>
              <a:gd name="connsiteY7" fmla="*/ 3962416 h 4452159"/>
              <a:gd name="connsiteX8" fmla="*/ 1064 w 4017625"/>
              <a:gd name="connsiteY8" fmla="*/ 2501478 h 4452159"/>
              <a:gd name="connsiteX0" fmla="*/ 1064 w 4003346"/>
              <a:gd name="connsiteY0" fmla="*/ 2501478 h 4452159"/>
              <a:gd name="connsiteX1" fmla="*/ 927167 w 4003346"/>
              <a:gd name="connsiteY1" fmla="*/ 657742 h 4452159"/>
              <a:gd name="connsiteX2" fmla="*/ 2492756 w 4003346"/>
              <a:gd name="connsiteY2" fmla="*/ 7434 h 4452159"/>
              <a:gd name="connsiteX3" fmla="*/ 3975165 w 4003346"/>
              <a:gd name="connsiteY3" fmla="*/ 802119 h 4452159"/>
              <a:gd name="connsiteX4" fmla="*/ 1920407 w 4003346"/>
              <a:gd name="connsiteY4" fmla="*/ 2485435 h 4452159"/>
              <a:gd name="connsiteX5" fmla="*/ 3846827 w 4003346"/>
              <a:gd name="connsiteY5" fmla="*/ 3818036 h 4452159"/>
              <a:gd name="connsiteX6" fmla="*/ 2508798 w 4003346"/>
              <a:gd name="connsiteY6" fmla="*/ 4450088 h 4452159"/>
              <a:gd name="connsiteX7" fmla="*/ 782787 w 4003346"/>
              <a:gd name="connsiteY7" fmla="*/ 3962416 h 4452159"/>
              <a:gd name="connsiteX8" fmla="*/ 1064 w 4003346"/>
              <a:gd name="connsiteY8" fmla="*/ 2501478 h 4452159"/>
              <a:gd name="connsiteX0" fmla="*/ 1064 w 3975528"/>
              <a:gd name="connsiteY0" fmla="*/ 2501478 h 4452159"/>
              <a:gd name="connsiteX1" fmla="*/ 927167 w 3975528"/>
              <a:gd name="connsiteY1" fmla="*/ 657742 h 4452159"/>
              <a:gd name="connsiteX2" fmla="*/ 2492756 w 3975528"/>
              <a:gd name="connsiteY2" fmla="*/ 7434 h 4452159"/>
              <a:gd name="connsiteX3" fmla="*/ 3975165 w 3975528"/>
              <a:gd name="connsiteY3" fmla="*/ 802119 h 4452159"/>
              <a:gd name="connsiteX4" fmla="*/ 2627631 w 3975528"/>
              <a:gd name="connsiteY4" fmla="*/ 1973195 h 4452159"/>
              <a:gd name="connsiteX5" fmla="*/ 1920407 w 3975528"/>
              <a:gd name="connsiteY5" fmla="*/ 2485435 h 4452159"/>
              <a:gd name="connsiteX6" fmla="*/ 3846827 w 3975528"/>
              <a:gd name="connsiteY6" fmla="*/ 3818036 h 4452159"/>
              <a:gd name="connsiteX7" fmla="*/ 2508798 w 3975528"/>
              <a:gd name="connsiteY7" fmla="*/ 4450088 h 4452159"/>
              <a:gd name="connsiteX8" fmla="*/ 782787 w 3975528"/>
              <a:gd name="connsiteY8" fmla="*/ 3962416 h 4452159"/>
              <a:gd name="connsiteX9" fmla="*/ 1064 w 3975528"/>
              <a:gd name="connsiteY9" fmla="*/ 2501478 h 4452159"/>
              <a:gd name="connsiteX0" fmla="*/ 1064 w 3975528"/>
              <a:gd name="connsiteY0" fmla="*/ 2501478 h 4452159"/>
              <a:gd name="connsiteX1" fmla="*/ 927167 w 3975528"/>
              <a:gd name="connsiteY1" fmla="*/ 657742 h 4452159"/>
              <a:gd name="connsiteX2" fmla="*/ 2492756 w 3975528"/>
              <a:gd name="connsiteY2" fmla="*/ 7434 h 4452159"/>
              <a:gd name="connsiteX3" fmla="*/ 3975165 w 3975528"/>
              <a:gd name="connsiteY3" fmla="*/ 802119 h 4452159"/>
              <a:gd name="connsiteX4" fmla="*/ 2627631 w 3975528"/>
              <a:gd name="connsiteY4" fmla="*/ 1973195 h 4452159"/>
              <a:gd name="connsiteX5" fmla="*/ 1920407 w 3975528"/>
              <a:gd name="connsiteY5" fmla="*/ 2485435 h 4452159"/>
              <a:gd name="connsiteX6" fmla="*/ 2611589 w 3975528"/>
              <a:gd name="connsiteY6" fmla="*/ 3080100 h 4452159"/>
              <a:gd name="connsiteX7" fmla="*/ 3846827 w 3975528"/>
              <a:gd name="connsiteY7" fmla="*/ 3818036 h 4452159"/>
              <a:gd name="connsiteX8" fmla="*/ 2508798 w 3975528"/>
              <a:gd name="connsiteY8" fmla="*/ 4450088 h 4452159"/>
              <a:gd name="connsiteX9" fmla="*/ 782787 w 3975528"/>
              <a:gd name="connsiteY9" fmla="*/ 3962416 h 4452159"/>
              <a:gd name="connsiteX10" fmla="*/ 1064 w 3975528"/>
              <a:gd name="connsiteY10" fmla="*/ 2501478 h 4452159"/>
              <a:gd name="connsiteX0" fmla="*/ 1064 w 3975578"/>
              <a:gd name="connsiteY0" fmla="*/ 2501478 h 4452159"/>
              <a:gd name="connsiteX1" fmla="*/ 927167 w 3975578"/>
              <a:gd name="connsiteY1" fmla="*/ 657742 h 4452159"/>
              <a:gd name="connsiteX2" fmla="*/ 2492756 w 3975578"/>
              <a:gd name="connsiteY2" fmla="*/ 7434 h 4452159"/>
              <a:gd name="connsiteX3" fmla="*/ 3975165 w 3975578"/>
              <a:gd name="connsiteY3" fmla="*/ 802119 h 4452159"/>
              <a:gd name="connsiteX4" fmla="*/ 2755968 w 3975578"/>
              <a:gd name="connsiteY4" fmla="*/ 1459848 h 4452159"/>
              <a:gd name="connsiteX5" fmla="*/ 1920407 w 3975578"/>
              <a:gd name="connsiteY5" fmla="*/ 2485435 h 4452159"/>
              <a:gd name="connsiteX6" fmla="*/ 2611589 w 3975578"/>
              <a:gd name="connsiteY6" fmla="*/ 3080100 h 4452159"/>
              <a:gd name="connsiteX7" fmla="*/ 3846827 w 3975578"/>
              <a:gd name="connsiteY7" fmla="*/ 3818036 h 4452159"/>
              <a:gd name="connsiteX8" fmla="*/ 2508798 w 3975578"/>
              <a:gd name="connsiteY8" fmla="*/ 4450088 h 4452159"/>
              <a:gd name="connsiteX9" fmla="*/ 782787 w 3975578"/>
              <a:gd name="connsiteY9" fmla="*/ 3962416 h 4452159"/>
              <a:gd name="connsiteX10" fmla="*/ 1064 w 397557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4232439"/>
              <a:gd name="connsiteY0" fmla="*/ 2576202 h 4526883"/>
              <a:gd name="connsiteX1" fmla="*/ 927167 w 4232439"/>
              <a:gd name="connsiteY1" fmla="*/ 732466 h 4526883"/>
              <a:gd name="connsiteX2" fmla="*/ 2492756 w 4232439"/>
              <a:gd name="connsiteY2" fmla="*/ 82158 h 4526883"/>
              <a:gd name="connsiteX3" fmla="*/ 4231839 w 4232439"/>
              <a:gd name="connsiteY3" fmla="*/ 1983749 h 4526883"/>
              <a:gd name="connsiteX4" fmla="*/ 2755968 w 4232439"/>
              <a:gd name="connsiteY4" fmla="*/ 1534572 h 4526883"/>
              <a:gd name="connsiteX5" fmla="*/ 1920407 w 4232439"/>
              <a:gd name="connsiteY5" fmla="*/ 2560159 h 4526883"/>
              <a:gd name="connsiteX6" fmla="*/ 2611589 w 4232439"/>
              <a:gd name="connsiteY6" fmla="*/ 3154824 h 4526883"/>
              <a:gd name="connsiteX7" fmla="*/ 3846827 w 4232439"/>
              <a:gd name="connsiteY7" fmla="*/ 3892760 h 4526883"/>
              <a:gd name="connsiteX8" fmla="*/ 2508798 w 4232439"/>
              <a:gd name="connsiteY8" fmla="*/ 4524812 h 4526883"/>
              <a:gd name="connsiteX9" fmla="*/ 782787 w 4232439"/>
              <a:gd name="connsiteY9" fmla="*/ 4037140 h 4526883"/>
              <a:gd name="connsiteX10" fmla="*/ 1064 w 4232439"/>
              <a:gd name="connsiteY10" fmla="*/ 2576202 h 4526883"/>
              <a:gd name="connsiteX0" fmla="*/ 1064 w 4440575"/>
              <a:gd name="connsiteY0" fmla="*/ 2576202 h 4557663"/>
              <a:gd name="connsiteX1" fmla="*/ 927167 w 4440575"/>
              <a:gd name="connsiteY1" fmla="*/ 732466 h 4557663"/>
              <a:gd name="connsiteX2" fmla="*/ 2492756 w 4440575"/>
              <a:gd name="connsiteY2" fmla="*/ 82158 h 4557663"/>
              <a:gd name="connsiteX3" fmla="*/ 4231839 w 4440575"/>
              <a:gd name="connsiteY3" fmla="*/ 1983749 h 4557663"/>
              <a:gd name="connsiteX4" fmla="*/ 2755968 w 4440575"/>
              <a:gd name="connsiteY4" fmla="*/ 1534572 h 4557663"/>
              <a:gd name="connsiteX5" fmla="*/ 1920407 w 4440575"/>
              <a:gd name="connsiteY5" fmla="*/ 2560159 h 4557663"/>
              <a:gd name="connsiteX6" fmla="*/ 2611589 w 4440575"/>
              <a:gd name="connsiteY6" fmla="*/ 3154824 h 4557663"/>
              <a:gd name="connsiteX7" fmla="*/ 4440385 w 4440575"/>
              <a:gd name="connsiteY7" fmla="*/ 3235034 h 4557663"/>
              <a:gd name="connsiteX8" fmla="*/ 2508798 w 4440575"/>
              <a:gd name="connsiteY8" fmla="*/ 4524812 h 4557663"/>
              <a:gd name="connsiteX9" fmla="*/ 782787 w 4440575"/>
              <a:gd name="connsiteY9" fmla="*/ 4037140 h 4557663"/>
              <a:gd name="connsiteX10" fmla="*/ 1064 w 4440575"/>
              <a:gd name="connsiteY10" fmla="*/ 2576202 h 4557663"/>
              <a:gd name="connsiteX0" fmla="*/ 1064 w 4440575"/>
              <a:gd name="connsiteY0" fmla="*/ 2576202 h 4817499"/>
              <a:gd name="connsiteX1" fmla="*/ 927167 w 4440575"/>
              <a:gd name="connsiteY1" fmla="*/ 732466 h 4817499"/>
              <a:gd name="connsiteX2" fmla="*/ 2492756 w 4440575"/>
              <a:gd name="connsiteY2" fmla="*/ 82158 h 4817499"/>
              <a:gd name="connsiteX3" fmla="*/ 4231839 w 4440575"/>
              <a:gd name="connsiteY3" fmla="*/ 1983749 h 4817499"/>
              <a:gd name="connsiteX4" fmla="*/ 2755968 w 4440575"/>
              <a:gd name="connsiteY4" fmla="*/ 1534572 h 4817499"/>
              <a:gd name="connsiteX5" fmla="*/ 1920407 w 4440575"/>
              <a:gd name="connsiteY5" fmla="*/ 2560159 h 4817499"/>
              <a:gd name="connsiteX6" fmla="*/ 2611589 w 4440575"/>
              <a:gd name="connsiteY6" fmla="*/ 3154824 h 4817499"/>
              <a:gd name="connsiteX7" fmla="*/ 4440385 w 4440575"/>
              <a:gd name="connsiteY7" fmla="*/ 3235034 h 4817499"/>
              <a:gd name="connsiteX8" fmla="*/ 2974019 w 4440575"/>
              <a:gd name="connsiteY8" fmla="*/ 4797528 h 4817499"/>
              <a:gd name="connsiteX9" fmla="*/ 782787 w 4440575"/>
              <a:gd name="connsiteY9" fmla="*/ 4037140 h 4817499"/>
              <a:gd name="connsiteX10" fmla="*/ 1064 w 4440575"/>
              <a:gd name="connsiteY10" fmla="*/ 2576202 h 4817499"/>
              <a:gd name="connsiteX0" fmla="*/ 1064 w 4440575"/>
              <a:gd name="connsiteY0" fmla="*/ 2729998 h 4971295"/>
              <a:gd name="connsiteX1" fmla="*/ 927167 w 4440575"/>
              <a:gd name="connsiteY1" fmla="*/ 886262 h 4971295"/>
              <a:gd name="connsiteX2" fmla="*/ 3198609 w 4440575"/>
              <a:gd name="connsiteY2" fmla="*/ 59491 h 4971295"/>
              <a:gd name="connsiteX3" fmla="*/ 4231839 w 4440575"/>
              <a:gd name="connsiteY3" fmla="*/ 2137545 h 4971295"/>
              <a:gd name="connsiteX4" fmla="*/ 2755968 w 4440575"/>
              <a:gd name="connsiteY4" fmla="*/ 1688368 h 4971295"/>
              <a:gd name="connsiteX5" fmla="*/ 1920407 w 4440575"/>
              <a:gd name="connsiteY5" fmla="*/ 2713955 h 4971295"/>
              <a:gd name="connsiteX6" fmla="*/ 2611589 w 4440575"/>
              <a:gd name="connsiteY6" fmla="*/ 3308620 h 4971295"/>
              <a:gd name="connsiteX7" fmla="*/ 4440385 w 4440575"/>
              <a:gd name="connsiteY7" fmla="*/ 3388830 h 4971295"/>
              <a:gd name="connsiteX8" fmla="*/ 2974019 w 4440575"/>
              <a:gd name="connsiteY8" fmla="*/ 4951324 h 4971295"/>
              <a:gd name="connsiteX9" fmla="*/ 782787 w 4440575"/>
              <a:gd name="connsiteY9" fmla="*/ 4190936 h 4971295"/>
              <a:gd name="connsiteX10" fmla="*/ 1064 w 4440575"/>
              <a:gd name="connsiteY10" fmla="*/ 2729998 h 4971295"/>
              <a:gd name="connsiteX0" fmla="*/ 1064 w 4440575"/>
              <a:gd name="connsiteY0" fmla="*/ 2767519 h 5008816"/>
              <a:gd name="connsiteX1" fmla="*/ 927167 w 4440575"/>
              <a:gd name="connsiteY1" fmla="*/ 923783 h 5008816"/>
              <a:gd name="connsiteX2" fmla="*/ 3198609 w 4440575"/>
              <a:gd name="connsiteY2" fmla="*/ 97012 h 5008816"/>
              <a:gd name="connsiteX3" fmla="*/ 4231839 w 4440575"/>
              <a:gd name="connsiteY3" fmla="*/ 2175066 h 5008816"/>
              <a:gd name="connsiteX4" fmla="*/ 2755968 w 4440575"/>
              <a:gd name="connsiteY4" fmla="*/ 1725889 h 5008816"/>
              <a:gd name="connsiteX5" fmla="*/ 1920407 w 4440575"/>
              <a:gd name="connsiteY5" fmla="*/ 2751476 h 5008816"/>
              <a:gd name="connsiteX6" fmla="*/ 2611589 w 4440575"/>
              <a:gd name="connsiteY6" fmla="*/ 3346141 h 5008816"/>
              <a:gd name="connsiteX7" fmla="*/ 4440385 w 4440575"/>
              <a:gd name="connsiteY7" fmla="*/ 3426351 h 5008816"/>
              <a:gd name="connsiteX8" fmla="*/ 2974019 w 4440575"/>
              <a:gd name="connsiteY8" fmla="*/ 4988845 h 5008816"/>
              <a:gd name="connsiteX9" fmla="*/ 782787 w 4440575"/>
              <a:gd name="connsiteY9" fmla="*/ 4228457 h 5008816"/>
              <a:gd name="connsiteX10" fmla="*/ 1064 w 4440575"/>
              <a:gd name="connsiteY10" fmla="*/ 2767519 h 5008816"/>
              <a:gd name="connsiteX0" fmla="*/ 12650 w 4452161"/>
              <a:gd name="connsiteY0" fmla="*/ 2741123 h 4982420"/>
              <a:gd name="connsiteX1" fmla="*/ 617911 w 4452161"/>
              <a:gd name="connsiteY1" fmla="*/ 833218 h 4982420"/>
              <a:gd name="connsiteX2" fmla="*/ 3210195 w 4452161"/>
              <a:gd name="connsiteY2" fmla="*/ 70616 h 4982420"/>
              <a:gd name="connsiteX3" fmla="*/ 4243425 w 4452161"/>
              <a:gd name="connsiteY3" fmla="*/ 2148670 h 4982420"/>
              <a:gd name="connsiteX4" fmla="*/ 2767554 w 4452161"/>
              <a:gd name="connsiteY4" fmla="*/ 1699493 h 4982420"/>
              <a:gd name="connsiteX5" fmla="*/ 1931993 w 4452161"/>
              <a:gd name="connsiteY5" fmla="*/ 2725080 h 4982420"/>
              <a:gd name="connsiteX6" fmla="*/ 2623175 w 4452161"/>
              <a:gd name="connsiteY6" fmla="*/ 3319745 h 4982420"/>
              <a:gd name="connsiteX7" fmla="*/ 4451971 w 4452161"/>
              <a:gd name="connsiteY7" fmla="*/ 3399955 h 4982420"/>
              <a:gd name="connsiteX8" fmla="*/ 2985605 w 4452161"/>
              <a:gd name="connsiteY8" fmla="*/ 4962449 h 4982420"/>
              <a:gd name="connsiteX9" fmla="*/ 794373 w 4452161"/>
              <a:gd name="connsiteY9" fmla="*/ 4202061 h 4982420"/>
              <a:gd name="connsiteX10" fmla="*/ 12650 w 4452161"/>
              <a:gd name="connsiteY10" fmla="*/ 2741123 h 4982420"/>
              <a:gd name="connsiteX0" fmla="*/ 12650 w 4452161"/>
              <a:gd name="connsiteY0" fmla="*/ 2753063 h 4994360"/>
              <a:gd name="connsiteX1" fmla="*/ 617911 w 4452161"/>
              <a:gd name="connsiteY1" fmla="*/ 845158 h 4994360"/>
              <a:gd name="connsiteX2" fmla="*/ 3210195 w 4452161"/>
              <a:gd name="connsiteY2" fmla="*/ 82556 h 4994360"/>
              <a:gd name="connsiteX3" fmla="*/ 4243425 w 4452161"/>
              <a:gd name="connsiteY3" fmla="*/ 2160610 h 4994360"/>
              <a:gd name="connsiteX4" fmla="*/ 2767554 w 4452161"/>
              <a:gd name="connsiteY4" fmla="*/ 1711433 h 4994360"/>
              <a:gd name="connsiteX5" fmla="*/ 1931993 w 4452161"/>
              <a:gd name="connsiteY5" fmla="*/ 2737020 h 4994360"/>
              <a:gd name="connsiteX6" fmla="*/ 2623175 w 4452161"/>
              <a:gd name="connsiteY6" fmla="*/ 3331685 h 4994360"/>
              <a:gd name="connsiteX7" fmla="*/ 4451971 w 4452161"/>
              <a:gd name="connsiteY7" fmla="*/ 3411895 h 4994360"/>
              <a:gd name="connsiteX8" fmla="*/ 2985605 w 4452161"/>
              <a:gd name="connsiteY8" fmla="*/ 4974389 h 4994360"/>
              <a:gd name="connsiteX9" fmla="*/ 794373 w 4452161"/>
              <a:gd name="connsiteY9" fmla="*/ 4214001 h 4994360"/>
              <a:gd name="connsiteX10" fmla="*/ 12650 w 4452161"/>
              <a:gd name="connsiteY10" fmla="*/ 2753063 h 499436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559007 w 4473929"/>
              <a:gd name="connsiteY4" fmla="*/ 1803195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559007 w 4473929"/>
              <a:gd name="connsiteY4" fmla="*/ 1803195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2623175 w 4473929"/>
              <a:gd name="connsiteY5" fmla="*/ 3327195 h 4989870"/>
              <a:gd name="connsiteX6" fmla="*/ 4451971 w 4473929"/>
              <a:gd name="connsiteY6" fmla="*/ 3407405 h 4989870"/>
              <a:gd name="connsiteX7" fmla="*/ 2985605 w 4473929"/>
              <a:gd name="connsiteY7" fmla="*/ 4969899 h 4989870"/>
              <a:gd name="connsiteX8" fmla="*/ 794373 w 4473929"/>
              <a:gd name="connsiteY8" fmla="*/ 4209511 h 4989870"/>
              <a:gd name="connsiteX9" fmla="*/ 12650 w 4473929"/>
              <a:gd name="connsiteY9"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2623175 w 4473929"/>
              <a:gd name="connsiteY5" fmla="*/ 3327195 h 4989870"/>
              <a:gd name="connsiteX6" fmla="*/ 4451971 w 4473929"/>
              <a:gd name="connsiteY6" fmla="*/ 3407405 h 4989870"/>
              <a:gd name="connsiteX7" fmla="*/ 2985605 w 4473929"/>
              <a:gd name="connsiteY7" fmla="*/ 4969899 h 4989870"/>
              <a:gd name="connsiteX8" fmla="*/ 794373 w 4473929"/>
              <a:gd name="connsiteY8" fmla="*/ 4209511 h 4989870"/>
              <a:gd name="connsiteX9" fmla="*/ 12650 w 4473929"/>
              <a:gd name="connsiteY9"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617718"/>
              <a:gd name="connsiteY0" fmla="*/ 2748573 h 4989870"/>
              <a:gd name="connsiteX1" fmla="*/ 617911 w 4617718"/>
              <a:gd name="connsiteY1" fmla="*/ 840668 h 4989870"/>
              <a:gd name="connsiteX2" fmla="*/ 3210195 w 4617718"/>
              <a:gd name="connsiteY2" fmla="*/ 78066 h 4989870"/>
              <a:gd name="connsiteX3" fmla="*/ 4275509 w 4617718"/>
              <a:gd name="connsiteY3" fmla="*/ 2091952 h 4989870"/>
              <a:gd name="connsiteX4" fmla="*/ 1931993 w 4617718"/>
              <a:gd name="connsiteY4" fmla="*/ 2732530 h 4989870"/>
              <a:gd name="connsiteX5" fmla="*/ 4451971 w 4617718"/>
              <a:gd name="connsiteY5" fmla="*/ 3407405 h 4989870"/>
              <a:gd name="connsiteX6" fmla="*/ 2985605 w 4617718"/>
              <a:gd name="connsiteY6" fmla="*/ 4969899 h 4989870"/>
              <a:gd name="connsiteX7" fmla="*/ 794373 w 4617718"/>
              <a:gd name="connsiteY7" fmla="*/ 4209511 h 4989870"/>
              <a:gd name="connsiteX8" fmla="*/ 12650 w 4617718"/>
              <a:gd name="connsiteY8" fmla="*/ 2748573 h 4989870"/>
              <a:gd name="connsiteX0" fmla="*/ 12650 w 4617718"/>
              <a:gd name="connsiteY0" fmla="*/ 2748573 h 4989870"/>
              <a:gd name="connsiteX1" fmla="*/ 617911 w 4617718"/>
              <a:gd name="connsiteY1" fmla="*/ 840668 h 4989870"/>
              <a:gd name="connsiteX2" fmla="*/ 3210195 w 4617718"/>
              <a:gd name="connsiteY2" fmla="*/ 78066 h 4989870"/>
              <a:gd name="connsiteX3" fmla="*/ 4275509 w 4617718"/>
              <a:gd name="connsiteY3" fmla="*/ 2091952 h 4989870"/>
              <a:gd name="connsiteX4" fmla="*/ 1931993 w 4617718"/>
              <a:gd name="connsiteY4" fmla="*/ 2732530 h 4989870"/>
              <a:gd name="connsiteX5" fmla="*/ 4451971 w 4617718"/>
              <a:gd name="connsiteY5" fmla="*/ 3407405 h 4989870"/>
              <a:gd name="connsiteX6" fmla="*/ 2985605 w 4617718"/>
              <a:gd name="connsiteY6" fmla="*/ 4969899 h 4989870"/>
              <a:gd name="connsiteX7" fmla="*/ 794373 w 4617718"/>
              <a:gd name="connsiteY7" fmla="*/ 4209511 h 4989870"/>
              <a:gd name="connsiteX8" fmla="*/ 12650 w 4617718"/>
              <a:gd name="connsiteY8" fmla="*/ 2748573 h 4989870"/>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906" h="4991881">
                <a:moveTo>
                  <a:pt x="12650" y="2748573"/>
                </a:moveTo>
                <a:cubicBezTo>
                  <a:pt x="-16760" y="2187099"/>
                  <a:pt x="-51371" y="1472911"/>
                  <a:pt x="617911" y="840668"/>
                </a:cubicBezTo>
                <a:cubicBezTo>
                  <a:pt x="1399487" y="64047"/>
                  <a:pt x="2600595" y="-130481"/>
                  <a:pt x="3210195" y="78066"/>
                </a:cubicBezTo>
                <a:cubicBezTo>
                  <a:pt x="3819795" y="286613"/>
                  <a:pt x="4525746" y="1202852"/>
                  <a:pt x="4275509" y="2091952"/>
                </a:cubicBezTo>
                <a:cubicBezTo>
                  <a:pt x="3934139" y="3641268"/>
                  <a:pt x="2833024" y="521393"/>
                  <a:pt x="1931993" y="2732530"/>
                </a:cubicBezTo>
                <a:cubicBezTo>
                  <a:pt x="2185992" y="4588067"/>
                  <a:pt x="3538432" y="2633457"/>
                  <a:pt x="4403845" y="3359278"/>
                </a:cubicBezTo>
                <a:cubicBezTo>
                  <a:pt x="5071404" y="4285626"/>
                  <a:pt x="3587184" y="4828194"/>
                  <a:pt x="2985605" y="4969899"/>
                </a:cubicBezTo>
                <a:cubicBezTo>
                  <a:pt x="2384026" y="5111604"/>
                  <a:pt x="1212329" y="4534279"/>
                  <a:pt x="794373" y="4209511"/>
                </a:cubicBezTo>
                <a:cubicBezTo>
                  <a:pt x="376417" y="3884743"/>
                  <a:pt x="42060" y="3310047"/>
                  <a:pt x="12650" y="2748573"/>
                </a:cubicBezTo>
                <a:close/>
              </a:path>
            </a:pathLst>
          </a:cu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BFD15F-F0A2-4E6A-9B94-0DB4A8A6C7B3}"/>
              </a:ext>
            </a:extLst>
          </p:cNvPr>
          <p:cNvSpPr/>
          <p:nvPr/>
        </p:nvSpPr>
        <p:spPr>
          <a:xfrm rot="7297474">
            <a:off x="9474556" y="1661228"/>
            <a:ext cx="1453684" cy="1185364"/>
          </a:xfrm>
          <a:custGeom>
            <a:avLst/>
            <a:gdLst>
              <a:gd name="connsiteX0" fmla="*/ 0 w 1453664"/>
              <a:gd name="connsiteY0" fmla="*/ 616007 h 1232014"/>
              <a:gd name="connsiteX1" fmla="*/ 726832 w 1453664"/>
              <a:gd name="connsiteY1" fmla="*/ 0 h 1232014"/>
              <a:gd name="connsiteX2" fmla="*/ 1453664 w 1453664"/>
              <a:gd name="connsiteY2" fmla="*/ 616007 h 1232014"/>
              <a:gd name="connsiteX3" fmla="*/ 726832 w 1453664"/>
              <a:gd name="connsiteY3" fmla="*/ 1232014 h 1232014"/>
              <a:gd name="connsiteX4" fmla="*/ 0 w 1453664"/>
              <a:gd name="connsiteY4" fmla="*/ 616007 h 1232014"/>
              <a:gd name="connsiteX0" fmla="*/ 20 w 1453684"/>
              <a:gd name="connsiteY0" fmla="*/ 616007 h 1137491"/>
              <a:gd name="connsiteX1" fmla="*/ 726852 w 1453684"/>
              <a:gd name="connsiteY1" fmla="*/ 0 h 1137491"/>
              <a:gd name="connsiteX2" fmla="*/ 1453684 w 1453684"/>
              <a:gd name="connsiteY2" fmla="*/ 616007 h 1137491"/>
              <a:gd name="connsiteX3" fmla="*/ 745019 w 1453684"/>
              <a:gd name="connsiteY3" fmla="*/ 1137491 h 1137491"/>
              <a:gd name="connsiteX4" fmla="*/ 20 w 1453684"/>
              <a:gd name="connsiteY4" fmla="*/ 616007 h 1137491"/>
              <a:gd name="connsiteX0" fmla="*/ 20 w 1453684"/>
              <a:gd name="connsiteY0" fmla="*/ 616007 h 1185364"/>
              <a:gd name="connsiteX1" fmla="*/ 726852 w 1453684"/>
              <a:gd name="connsiteY1" fmla="*/ 0 h 1185364"/>
              <a:gd name="connsiteX2" fmla="*/ 1453684 w 1453684"/>
              <a:gd name="connsiteY2" fmla="*/ 616007 h 1185364"/>
              <a:gd name="connsiteX3" fmla="*/ 745019 w 1453684"/>
              <a:gd name="connsiteY3" fmla="*/ 1137491 h 1185364"/>
              <a:gd name="connsiteX4" fmla="*/ 20 w 1453684"/>
              <a:gd name="connsiteY4" fmla="*/ 616007 h 118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684" h="1185364">
                <a:moveTo>
                  <a:pt x="20" y="616007"/>
                </a:moveTo>
                <a:cubicBezTo>
                  <a:pt x="-3008" y="426425"/>
                  <a:pt x="325434" y="0"/>
                  <a:pt x="726852" y="0"/>
                </a:cubicBezTo>
                <a:cubicBezTo>
                  <a:pt x="1128270" y="0"/>
                  <a:pt x="1453684" y="275796"/>
                  <a:pt x="1453684" y="616007"/>
                </a:cubicBezTo>
                <a:cubicBezTo>
                  <a:pt x="1453684" y="956218"/>
                  <a:pt x="1062841" y="1317453"/>
                  <a:pt x="745019" y="1137491"/>
                </a:cubicBezTo>
                <a:cubicBezTo>
                  <a:pt x="427197" y="957529"/>
                  <a:pt x="3048" y="805589"/>
                  <a:pt x="20" y="616007"/>
                </a:cubicBezTo>
                <a:close/>
              </a:path>
            </a:pathLst>
          </a:cu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A58A742-CCD1-4857-BB46-B9D243C8948B}"/>
              </a:ext>
            </a:extLst>
          </p:cNvPr>
          <p:cNvSpPr/>
          <p:nvPr/>
        </p:nvSpPr>
        <p:spPr>
          <a:xfrm rot="13373802">
            <a:off x="9560384" y="1784800"/>
            <a:ext cx="954700" cy="1047947"/>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C87C613A-CC61-419F-A24C-E2E8BC92BCC0}"/>
              </a:ext>
            </a:extLst>
          </p:cNvPr>
          <p:cNvSpPr/>
          <p:nvPr/>
        </p:nvSpPr>
        <p:spPr>
          <a:xfrm rot="14091557">
            <a:off x="7892568" y="1674101"/>
            <a:ext cx="1436367" cy="1170612"/>
          </a:xfrm>
          <a:custGeom>
            <a:avLst/>
            <a:gdLst>
              <a:gd name="connsiteX0" fmla="*/ 0 w 1453664"/>
              <a:gd name="connsiteY0" fmla="*/ 616007 h 1232014"/>
              <a:gd name="connsiteX1" fmla="*/ 726832 w 1453664"/>
              <a:gd name="connsiteY1" fmla="*/ 0 h 1232014"/>
              <a:gd name="connsiteX2" fmla="*/ 1453664 w 1453664"/>
              <a:gd name="connsiteY2" fmla="*/ 616007 h 1232014"/>
              <a:gd name="connsiteX3" fmla="*/ 726832 w 1453664"/>
              <a:gd name="connsiteY3" fmla="*/ 1232014 h 1232014"/>
              <a:gd name="connsiteX4" fmla="*/ 0 w 1453664"/>
              <a:gd name="connsiteY4" fmla="*/ 616007 h 1232014"/>
              <a:gd name="connsiteX0" fmla="*/ 5 w 1453669"/>
              <a:gd name="connsiteY0" fmla="*/ 616007 h 1184752"/>
              <a:gd name="connsiteX1" fmla="*/ 726837 w 1453669"/>
              <a:gd name="connsiteY1" fmla="*/ 0 h 1184752"/>
              <a:gd name="connsiteX2" fmla="*/ 1453669 w 1453669"/>
              <a:gd name="connsiteY2" fmla="*/ 616007 h 1184752"/>
              <a:gd name="connsiteX3" fmla="*/ 735920 w 1453669"/>
              <a:gd name="connsiteY3" fmla="*/ 1184752 h 1184752"/>
              <a:gd name="connsiteX4" fmla="*/ 5 w 1453669"/>
              <a:gd name="connsiteY4" fmla="*/ 616007 h 1184752"/>
              <a:gd name="connsiteX0" fmla="*/ 5 w 1453669"/>
              <a:gd name="connsiteY0" fmla="*/ 616007 h 1224474"/>
              <a:gd name="connsiteX1" fmla="*/ 726837 w 1453669"/>
              <a:gd name="connsiteY1" fmla="*/ 0 h 1224474"/>
              <a:gd name="connsiteX2" fmla="*/ 1453669 w 1453669"/>
              <a:gd name="connsiteY2" fmla="*/ 616007 h 1224474"/>
              <a:gd name="connsiteX3" fmla="*/ 735920 w 1453669"/>
              <a:gd name="connsiteY3" fmla="*/ 1184752 h 1224474"/>
              <a:gd name="connsiteX4" fmla="*/ 5 w 1453669"/>
              <a:gd name="connsiteY4" fmla="*/ 616007 h 1224474"/>
              <a:gd name="connsiteX0" fmla="*/ 12625 w 1483195"/>
              <a:gd name="connsiteY0" fmla="*/ 616007 h 1200299"/>
              <a:gd name="connsiteX1" fmla="*/ 739457 w 1483195"/>
              <a:gd name="connsiteY1" fmla="*/ 0 h 1200299"/>
              <a:gd name="connsiteX2" fmla="*/ 1466289 w 1483195"/>
              <a:gd name="connsiteY2" fmla="*/ 616007 h 1200299"/>
              <a:gd name="connsiteX3" fmla="*/ 748540 w 1483195"/>
              <a:gd name="connsiteY3" fmla="*/ 1184752 h 1200299"/>
              <a:gd name="connsiteX4" fmla="*/ 12625 w 1483195"/>
              <a:gd name="connsiteY4" fmla="*/ 616007 h 120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95" h="1200299">
                <a:moveTo>
                  <a:pt x="12625" y="616007"/>
                </a:moveTo>
                <a:cubicBezTo>
                  <a:pt x="11111" y="418548"/>
                  <a:pt x="338039" y="0"/>
                  <a:pt x="739457" y="0"/>
                </a:cubicBezTo>
                <a:cubicBezTo>
                  <a:pt x="1140875" y="0"/>
                  <a:pt x="1466289" y="275796"/>
                  <a:pt x="1466289" y="616007"/>
                </a:cubicBezTo>
                <a:cubicBezTo>
                  <a:pt x="1466289" y="956218"/>
                  <a:pt x="1658246" y="1077181"/>
                  <a:pt x="748540" y="1184752"/>
                </a:cubicBezTo>
                <a:cubicBezTo>
                  <a:pt x="-161166" y="1292323"/>
                  <a:pt x="14139" y="813466"/>
                  <a:pt x="12625" y="616007"/>
                </a:cubicBezTo>
                <a:close/>
              </a:path>
            </a:pathLst>
          </a:cu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E62DA34C-7546-4E0E-BF70-CE7AE6758E17}"/>
              </a:ext>
            </a:extLst>
          </p:cNvPr>
          <p:cNvSpPr/>
          <p:nvPr/>
        </p:nvSpPr>
        <p:spPr>
          <a:xfrm rot="13373802">
            <a:off x="8377834" y="1837735"/>
            <a:ext cx="1023698" cy="98383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EA25B19-25EB-46E7-8157-A996687A3F28}"/>
              </a:ext>
            </a:extLst>
          </p:cNvPr>
          <p:cNvSpPr/>
          <p:nvPr/>
        </p:nvSpPr>
        <p:spPr>
          <a:xfrm>
            <a:off x="2652270" y="5381297"/>
            <a:ext cx="925253" cy="369332"/>
          </a:xfrm>
          <a:prstGeom prst="rect">
            <a:avLst/>
          </a:prstGeom>
        </p:spPr>
        <p:txBody>
          <a:bodyPr wrap="none">
            <a:spAutoFit/>
          </a:bodyPr>
          <a:lstStyle/>
          <a:p>
            <a:r>
              <a:rPr lang="en-US" dirty="0">
                <a:latin typeface="AR DARLING" panose="02000000000000000000" pitchFamily="2" charset="0"/>
              </a:rPr>
              <a:t>B-Cell</a:t>
            </a:r>
          </a:p>
        </p:txBody>
      </p:sp>
      <p:pic>
        <p:nvPicPr>
          <p:cNvPr id="39" name="Picture 38">
            <a:extLst>
              <a:ext uri="{FF2B5EF4-FFF2-40B4-BE49-F238E27FC236}">
                <a16:creationId xmlns:a16="http://schemas.microsoft.com/office/drawing/2014/main" id="{536F3C82-75D3-4A26-B07E-F40B8DE7B05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9268001" flipH="1">
            <a:off x="6742555" y="1345335"/>
            <a:ext cx="691797" cy="656705"/>
          </a:xfrm>
          <a:prstGeom prst="rect">
            <a:avLst/>
          </a:prstGeom>
        </p:spPr>
      </p:pic>
      <p:sp>
        <p:nvSpPr>
          <p:cNvPr id="47" name="Title 1">
            <a:extLst>
              <a:ext uri="{FF2B5EF4-FFF2-40B4-BE49-F238E27FC236}">
                <a16:creationId xmlns:a16="http://schemas.microsoft.com/office/drawing/2014/main" id="{1C126CB2-FD59-4A4B-B90B-465BE0A491A5}"/>
              </a:ext>
            </a:extLst>
          </p:cNvPr>
          <p:cNvSpPr txBox="1">
            <a:spLocks/>
          </p:cNvSpPr>
          <p:nvPr/>
        </p:nvSpPr>
        <p:spPr>
          <a:xfrm>
            <a:off x="0" y="6401375"/>
            <a:ext cx="12267557" cy="487620"/>
          </a:xfrm>
          <a:prstGeom prst="rect">
            <a:avLst/>
          </a:prstGeom>
          <a:solidFill>
            <a:schemeClr val="tx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3200" b="1" dirty="0">
                <a:solidFill>
                  <a:schemeClr val="bg1"/>
                </a:solidFill>
              </a:rPr>
              <a:t>The B-Cell ENGULFS the Antigen Using </a:t>
            </a:r>
            <a:r>
              <a:rPr lang="en-US" b="1" dirty="0">
                <a:solidFill>
                  <a:schemeClr val="bg1"/>
                </a:solidFill>
              </a:rPr>
              <a:t>Endocytosis</a:t>
            </a:r>
            <a:endParaRPr lang="en-US" sz="3200" dirty="0">
              <a:solidFill>
                <a:schemeClr val="bg1"/>
              </a:solidFill>
            </a:endParaRPr>
          </a:p>
        </p:txBody>
      </p:sp>
      <p:sp>
        <p:nvSpPr>
          <p:cNvPr id="49" name="Speech Bubble: Oval 48">
            <a:extLst>
              <a:ext uri="{FF2B5EF4-FFF2-40B4-BE49-F238E27FC236}">
                <a16:creationId xmlns:a16="http://schemas.microsoft.com/office/drawing/2014/main" id="{862AC643-778C-4E86-B0B2-9DBE27497470}"/>
              </a:ext>
            </a:extLst>
          </p:cNvPr>
          <p:cNvSpPr/>
          <p:nvPr/>
        </p:nvSpPr>
        <p:spPr>
          <a:xfrm rot="21275561">
            <a:off x="4932237" y="2710236"/>
            <a:ext cx="2380438" cy="1769784"/>
          </a:xfrm>
          <a:prstGeom prst="wedgeEllipseCallout">
            <a:avLst>
              <a:gd name="adj1" fmla="val 106083"/>
              <a:gd name="adj2" fmla="val 3388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b="1" dirty="0"/>
              <a:t>“B” Stands for “BULLY” !!!</a:t>
            </a:r>
          </a:p>
        </p:txBody>
      </p:sp>
      <p:pic>
        <p:nvPicPr>
          <p:cNvPr id="50" name="Picture 49" descr="A picture containing tableware, plate&#10;&#10;Description generated with very high confidence">
            <a:extLst>
              <a:ext uri="{FF2B5EF4-FFF2-40B4-BE49-F238E27FC236}">
                <a16:creationId xmlns:a16="http://schemas.microsoft.com/office/drawing/2014/main" id="{31CB551F-B94C-4B1F-9270-7678187227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734" y="5826006"/>
            <a:ext cx="1440596" cy="270551"/>
          </a:xfrm>
          <a:prstGeom prst="rect">
            <a:avLst/>
          </a:prstGeom>
        </p:spPr>
      </p:pic>
      <p:pic>
        <p:nvPicPr>
          <p:cNvPr id="25" name="Content Placeholder 5" descr="A close up of a logo&#10;&#10;Description generated with high confidence">
            <a:extLst>
              <a:ext uri="{FF2B5EF4-FFF2-40B4-BE49-F238E27FC236}">
                <a16:creationId xmlns:a16="http://schemas.microsoft.com/office/drawing/2014/main" id="{18FF5E11-DBF7-47A0-9B4C-6221F592B7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223" y="4249282"/>
            <a:ext cx="761776" cy="761776"/>
          </a:xfrm>
        </p:spPr>
      </p:pic>
      <p:pic>
        <p:nvPicPr>
          <p:cNvPr id="26" name="Content Placeholder 5" descr="A close up of a logo&#10;&#10;Description generated with high confidence">
            <a:extLst>
              <a:ext uri="{FF2B5EF4-FFF2-40B4-BE49-F238E27FC236}">
                <a16:creationId xmlns:a16="http://schemas.microsoft.com/office/drawing/2014/main" id="{9F2FC575-2922-4383-A8D6-95B3FE725019}"/>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239752">
            <a:off x="2538562" y="5105102"/>
            <a:ext cx="759808" cy="714861"/>
          </a:xfrm>
          <a:prstGeom prst="rect">
            <a:avLst/>
          </a:prstGeom>
        </p:spPr>
      </p:pic>
      <p:pic>
        <p:nvPicPr>
          <p:cNvPr id="27" name="Content Placeholder 5" descr="A close up of a logo&#10;&#10;Description generated with high confidence">
            <a:extLst>
              <a:ext uri="{FF2B5EF4-FFF2-40B4-BE49-F238E27FC236}">
                <a16:creationId xmlns:a16="http://schemas.microsoft.com/office/drawing/2014/main" id="{B2F78E09-FC64-4BCA-8EE8-C6A096E26CBF}"/>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884783">
            <a:off x="3283576" y="1941904"/>
            <a:ext cx="875931" cy="875931"/>
          </a:xfrm>
          <a:prstGeom prst="rect">
            <a:avLst/>
          </a:prstGeom>
        </p:spPr>
      </p:pic>
      <p:pic>
        <p:nvPicPr>
          <p:cNvPr id="29" name="Content Placeholder 5" descr="A close up of a logo&#10;&#10;Description generated with high confidence">
            <a:extLst>
              <a:ext uri="{FF2B5EF4-FFF2-40B4-BE49-F238E27FC236}">
                <a16:creationId xmlns:a16="http://schemas.microsoft.com/office/drawing/2014/main" id="{6C970A27-88E7-4AC3-8D07-D5498A0502E1}"/>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6111">
            <a:off x="3127830" y="4622319"/>
            <a:ext cx="1098095" cy="1098095"/>
          </a:xfrm>
          <a:prstGeom prst="rect">
            <a:avLst/>
          </a:prstGeom>
        </p:spPr>
      </p:pic>
      <p:pic>
        <p:nvPicPr>
          <p:cNvPr id="30" name="Content Placeholder 5" descr="A close up of a logo&#10;&#10;Description generated with high confidence">
            <a:extLst>
              <a:ext uri="{FF2B5EF4-FFF2-40B4-BE49-F238E27FC236}">
                <a16:creationId xmlns:a16="http://schemas.microsoft.com/office/drawing/2014/main" id="{DCECDB68-82DB-47DF-930F-DBCFE65F3346}"/>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1083203">
            <a:off x="1581671" y="4951215"/>
            <a:ext cx="875931" cy="875931"/>
          </a:xfrm>
          <a:prstGeom prst="rect">
            <a:avLst/>
          </a:prstGeom>
        </p:spPr>
      </p:pic>
      <p:sp>
        <p:nvSpPr>
          <p:cNvPr id="41" name="Cylinder 40">
            <a:extLst>
              <a:ext uri="{FF2B5EF4-FFF2-40B4-BE49-F238E27FC236}">
                <a16:creationId xmlns:a16="http://schemas.microsoft.com/office/drawing/2014/main" id="{050C1018-FCAF-4AA4-AE01-97003BD0BBBE}"/>
              </a:ext>
            </a:extLst>
          </p:cNvPr>
          <p:cNvSpPr/>
          <p:nvPr/>
        </p:nvSpPr>
        <p:spPr>
          <a:xfrm rot="1550243" flipH="1">
            <a:off x="3289434" y="2274046"/>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ircle: Hollow 42">
            <a:extLst>
              <a:ext uri="{FF2B5EF4-FFF2-40B4-BE49-F238E27FC236}">
                <a16:creationId xmlns:a16="http://schemas.microsoft.com/office/drawing/2014/main" id="{D8F98390-0AA8-4C1E-A97A-41E0421D12AC}"/>
              </a:ext>
            </a:extLst>
          </p:cNvPr>
          <p:cNvSpPr/>
          <p:nvPr/>
        </p:nvSpPr>
        <p:spPr>
          <a:xfrm>
            <a:off x="3290060" y="2083875"/>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ylinder 43">
            <a:extLst>
              <a:ext uri="{FF2B5EF4-FFF2-40B4-BE49-F238E27FC236}">
                <a16:creationId xmlns:a16="http://schemas.microsoft.com/office/drawing/2014/main" id="{CE097552-958D-4E30-8CC4-B444F6C089C4}"/>
              </a:ext>
            </a:extLst>
          </p:cNvPr>
          <p:cNvSpPr/>
          <p:nvPr/>
        </p:nvSpPr>
        <p:spPr>
          <a:xfrm rot="17219898">
            <a:off x="1347571" y="2727655"/>
            <a:ext cx="72153" cy="691527"/>
          </a:xfrm>
          <a:prstGeom prst="can">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Content Placeholder 5" descr="A close up of a logo&#10;&#10;Description generated with high confidence">
            <a:extLst>
              <a:ext uri="{FF2B5EF4-FFF2-40B4-BE49-F238E27FC236}">
                <a16:creationId xmlns:a16="http://schemas.microsoft.com/office/drawing/2014/main" id="{F808783C-A207-4672-AD27-59AA1DD2713A}"/>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0622046">
            <a:off x="489673" y="2919409"/>
            <a:ext cx="845408" cy="845408"/>
          </a:xfrm>
          <a:prstGeom prst="rect">
            <a:avLst/>
          </a:prstGeom>
        </p:spPr>
      </p:pic>
      <p:sp>
        <p:nvSpPr>
          <p:cNvPr id="48" name="Circle: Hollow 47">
            <a:extLst>
              <a:ext uri="{FF2B5EF4-FFF2-40B4-BE49-F238E27FC236}">
                <a16:creationId xmlns:a16="http://schemas.microsoft.com/office/drawing/2014/main" id="{4448A90F-F6F8-42D7-890F-C24512BA3D31}"/>
              </a:ext>
            </a:extLst>
          </p:cNvPr>
          <p:cNvSpPr/>
          <p:nvPr/>
        </p:nvSpPr>
        <p:spPr>
          <a:xfrm rot="3625077">
            <a:off x="827777" y="2820994"/>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ylinder 50">
            <a:extLst>
              <a:ext uri="{FF2B5EF4-FFF2-40B4-BE49-F238E27FC236}">
                <a16:creationId xmlns:a16="http://schemas.microsoft.com/office/drawing/2014/main" id="{D19A8043-CACA-4EED-A244-32CE98A3A6E6}"/>
              </a:ext>
            </a:extLst>
          </p:cNvPr>
          <p:cNvSpPr/>
          <p:nvPr/>
        </p:nvSpPr>
        <p:spPr>
          <a:xfrm rot="15289315">
            <a:off x="1462469" y="4065511"/>
            <a:ext cx="88798" cy="315140"/>
          </a:xfrm>
          <a:prstGeom prst="can">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ircle: Hollow 51">
            <a:extLst>
              <a:ext uri="{FF2B5EF4-FFF2-40B4-BE49-F238E27FC236}">
                <a16:creationId xmlns:a16="http://schemas.microsoft.com/office/drawing/2014/main" id="{A16D2740-9E99-4275-8C0B-24F3DB11C691}"/>
              </a:ext>
            </a:extLst>
          </p:cNvPr>
          <p:cNvSpPr/>
          <p:nvPr/>
        </p:nvSpPr>
        <p:spPr>
          <a:xfrm>
            <a:off x="1183689" y="4157067"/>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ylinder 52">
            <a:extLst>
              <a:ext uri="{FF2B5EF4-FFF2-40B4-BE49-F238E27FC236}">
                <a16:creationId xmlns:a16="http://schemas.microsoft.com/office/drawing/2014/main" id="{0210DA85-58FB-45E5-8AFA-898F4503F548}"/>
              </a:ext>
            </a:extLst>
          </p:cNvPr>
          <p:cNvSpPr/>
          <p:nvPr/>
        </p:nvSpPr>
        <p:spPr>
          <a:xfrm rot="15289315">
            <a:off x="4058207" y="3280630"/>
            <a:ext cx="88798" cy="315140"/>
          </a:xfrm>
          <a:prstGeom prst="can">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ircle: Hollow 53">
            <a:extLst>
              <a:ext uri="{FF2B5EF4-FFF2-40B4-BE49-F238E27FC236}">
                <a16:creationId xmlns:a16="http://schemas.microsoft.com/office/drawing/2014/main" id="{3E71801E-32FA-4186-8BCB-5BC79336A5D2}"/>
              </a:ext>
            </a:extLst>
          </p:cNvPr>
          <p:cNvSpPr/>
          <p:nvPr/>
        </p:nvSpPr>
        <p:spPr>
          <a:xfrm>
            <a:off x="4153582" y="3224919"/>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ircle: Hollow 54">
            <a:extLst>
              <a:ext uri="{FF2B5EF4-FFF2-40B4-BE49-F238E27FC236}">
                <a16:creationId xmlns:a16="http://schemas.microsoft.com/office/drawing/2014/main" id="{74992B40-4D5E-4F26-8927-B3BDCEC737D2}"/>
              </a:ext>
            </a:extLst>
          </p:cNvPr>
          <p:cNvSpPr/>
          <p:nvPr/>
        </p:nvSpPr>
        <p:spPr>
          <a:xfrm>
            <a:off x="1890243" y="4948711"/>
            <a:ext cx="250634" cy="24784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ylinder 55">
            <a:extLst>
              <a:ext uri="{FF2B5EF4-FFF2-40B4-BE49-F238E27FC236}">
                <a16:creationId xmlns:a16="http://schemas.microsoft.com/office/drawing/2014/main" id="{51AB0210-87A3-4FD8-83F4-F45A444D1780}"/>
              </a:ext>
            </a:extLst>
          </p:cNvPr>
          <p:cNvSpPr/>
          <p:nvPr/>
        </p:nvSpPr>
        <p:spPr>
          <a:xfrm rot="19755290">
            <a:off x="3564954" y="4528730"/>
            <a:ext cx="66465" cy="248123"/>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ylinder 56">
            <a:extLst>
              <a:ext uri="{FF2B5EF4-FFF2-40B4-BE49-F238E27FC236}">
                <a16:creationId xmlns:a16="http://schemas.microsoft.com/office/drawing/2014/main" id="{27221CD2-AAFB-4833-BF89-F18A0035244D}"/>
              </a:ext>
            </a:extLst>
          </p:cNvPr>
          <p:cNvSpPr/>
          <p:nvPr/>
        </p:nvSpPr>
        <p:spPr>
          <a:xfrm rot="1550243" flipH="1">
            <a:off x="2069289" y="4749879"/>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ylinder 57">
            <a:extLst>
              <a:ext uri="{FF2B5EF4-FFF2-40B4-BE49-F238E27FC236}">
                <a16:creationId xmlns:a16="http://schemas.microsoft.com/office/drawing/2014/main" id="{F3298E00-7ADB-4D06-8C28-ED2A4F4E94AD}"/>
              </a:ext>
            </a:extLst>
          </p:cNvPr>
          <p:cNvSpPr/>
          <p:nvPr/>
        </p:nvSpPr>
        <p:spPr>
          <a:xfrm rot="18049159">
            <a:off x="3940951" y="4060237"/>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ylinder 58">
            <a:extLst>
              <a:ext uri="{FF2B5EF4-FFF2-40B4-BE49-F238E27FC236}">
                <a16:creationId xmlns:a16="http://schemas.microsoft.com/office/drawing/2014/main" id="{A079F890-1E96-4043-9ACE-3ED7D314218C}"/>
              </a:ext>
            </a:extLst>
          </p:cNvPr>
          <p:cNvSpPr/>
          <p:nvPr/>
        </p:nvSpPr>
        <p:spPr>
          <a:xfrm rot="21190549">
            <a:off x="2763442" y="4903455"/>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Content Placeholder 5" descr="A close up of a logo&#10;&#10;Description generated with high confidence">
            <a:extLst>
              <a:ext uri="{FF2B5EF4-FFF2-40B4-BE49-F238E27FC236}">
                <a16:creationId xmlns:a16="http://schemas.microsoft.com/office/drawing/2014/main" id="{4620B25C-0AB9-454B-B67E-724AA6B5C9A5}"/>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783087">
            <a:off x="3749964" y="4239009"/>
            <a:ext cx="759808" cy="714861"/>
          </a:xfrm>
          <a:prstGeom prst="rect">
            <a:avLst/>
          </a:prstGeom>
        </p:spPr>
      </p:pic>
      <p:pic>
        <p:nvPicPr>
          <p:cNvPr id="63" name="Picture 62" descr="A picture containing pool ball&#10;&#10;Description generated with high confidence">
            <a:extLst>
              <a:ext uri="{FF2B5EF4-FFF2-40B4-BE49-F238E27FC236}">
                <a16:creationId xmlns:a16="http://schemas.microsoft.com/office/drawing/2014/main" id="{0ADD4EF4-1BA5-421D-A4A9-BB5631F1327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697" b="89697" l="9302" r="90233">
                        <a14:foregroundMark x1="80000" y1="36970" x2="70233" y2="46061"/>
                        <a14:foregroundMark x1="80465" y1="46061" x2="66977" y2="64848"/>
                        <a14:foregroundMark x1="86512" y1="58182" x2="76279" y2="70303"/>
                        <a14:foregroundMark x1="37209" y1="75758" x2="37209" y2="75758"/>
                        <a14:foregroundMark x1="65581" y1="68485" x2="65581" y2="68485"/>
                        <a14:foregroundMark x1="41395" y1="35758" x2="35349" y2="43030"/>
                        <a14:foregroundMark x1="26047" y1="70303" x2="32558" y2="57576"/>
                        <a14:foregroundMark x1="40930" y1="75758" x2="36279" y2="57576"/>
                        <a14:foregroundMark x1="49767" y1="65455" x2="45581" y2="53939"/>
                        <a14:foregroundMark x1="18140" y1="53333" x2="18140" y2="53333"/>
                        <a14:foregroundMark x1="24186" y1="30909" x2="24186" y2="30909"/>
                        <a14:foregroundMark x1="90233" y1="40606" x2="90233" y2="40606"/>
                        <a14:backgroundMark x1="60930" y1="84848" x2="55349" y2="89697"/>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b="13642"/>
          <a:stretch/>
        </p:blipFill>
        <p:spPr>
          <a:xfrm flipH="1">
            <a:off x="8562415" y="3397241"/>
            <a:ext cx="897209" cy="594622"/>
          </a:xfrm>
          <a:prstGeom prst="rect">
            <a:avLst/>
          </a:prstGeom>
        </p:spPr>
      </p:pic>
      <p:sp>
        <p:nvSpPr>
          <p:cNvPr id="65" name="Cylinder 64">
            <a:extLst>
              <a:ext uri="{FF2B5EF4-FFF2-40B4-BE49-F238E27FC236}">
                <a16:creationId xmlns:a16="http://schemas.microsoft.com/office/drawing/2014/main" id="{1ABB6359-75B7-4923-B1F6-536B72FDE37B}"/>
              </a:ext>
            </a:extLst>
          </p:cNvPr>
          <p:cNvSpPr/>
          <p:nvPr/>
        </p:nvSpPr>
        <p:spPr>
          <a:xfrm rot="19755290">
            <a:off x="2013041" y="2081801"/>
            <a:ext cx="141837" cy="674427"/>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Content Placeholder 5" descr="A close up of a logo&#10;&#10;Description generated with high confidence">
            <a:extLst>
              <a:ext uri="{FF2B5EF4-FFF2-40B4-BE49-F238E27FC236}">
                <a16:creationId xmlns:a16="http://schemas.microsoft.com/office/drawing/2014/main" id="{B2094116-02F6-42AF-AE5F-DD502EA53223}"/>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22180">
            <a:off x="1060538" y="1850371"/>
            <a:ext cx="1098095" cy="1098095"/>
          </a:xfrm>
          <a:prstGeom prst="rect">
            <a:avLst/>
          </a:prstGeom>
        </p:spPr>
      </p:pic>
      <p:sp>
        <p:nvSpPr>
          <p:cNvPr id="67" name="Circle: Hollow 66">
            <a:extLst>
              <a:ext uri="{FF2B5EF4-FFF2-40B4-BE49-F238E27FC236}">
                <a16:creationId xmlns:a16="http://schemas.microsoft.com/office/drawing/2014/main" id="{5B098C6C-E930-4CED-9DFD-D93570F27630}"/>
              </a:ext>
            </a:extLst>
          </p:cNvPr>
          <p:cNvSpPr/>
          <p:nvPr/>
        </p:nvSpPr>
        <p:spPr>
          <a:xfrm>
            <a:off x="1713289" y="1907788"/>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8" name="Straight Connector 67">
            <a:extLst>
              <a:ext uri="{FF2B5EF4-FFF2-40B4-BE49-F238E27FC236}">
                <a16:creationId xmlns:a16="http://schemas.microsoft.com/office/drawing/2014/main" id="{2CD88F5D-4B4D-467E-A986-5D4DA97C089B}"/>
              </a:ext>
            </a:extLst>
          </p:cNvPr>
          <p:cNvCxnSpPr>
            <a:cxnSpLocks/>
            <a:endCxn id="39" idx="1"/>
          </p:cNvCxnSpPr>
          <p:nvPr/>
        </p:nvCxnSpPr>
        <p:spPr>
          <a:xfrm flipH="1" flipV="1">
            <a:off x="7357773" y="1456633"/>
            <a:ext cx="585878" cy="30386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289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1090E9-4DCC-44D6-955A-B0EE26CAE8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15107" y="1579524"/>
            <a:ext cx="7127488" cy="4365586"/>
          </a:xfrm>
          <a:prstGeom prst="rect">
            <a:avLst/>
          </a:prstGeom>
        </p:spPr>
      </p:pic>
      <p:sp>
        <p:nvSpPr>
          <p:cNvPr id="2" name="Title 1">
            <a:extLst>
              <a:ext uri="{FF2B5EF4-FFF2-40B4-BE49-F238E27FC236}">
                <a16:creationId xmlns:a16="http://schemas.microsoft.com/office/drawing/2014/main" id="{2C16BD26-01F8-481C-95C1-8A74297BEFC7}"/>
              </a:ext>
            </a:extLst>
          </p:cNvPr>
          <p:cNvSpPr>
            <a:spLocks noGrp="1"/>
          </p:cNvSpPr>
          <p:nvPr>
            <p:ph type="title"/>
          </p:nvPr>
        </p:nvSpPr>
        <p:spPr>
          <a:xfrm>
            <a:off x="414753" y="372788"/>
            <a:ext cx="5127031" cy="1676603"/>
          </a:xfrm>
        </p:spPr>
        <p:txBody>
          <a:bodyPr>
            <a:normAutofit/>
          </a:bodyPr>
          <a:lstStyle/>
          <a:p>
            <a:r>
              <a:rPr lang="en-US" dirty="0">
                <a:effectLst>
                  <a:outerShdw blurRad="38100" dist="38100" dir="2700000" algn="tl">
                    <a:srgbClr val="000000">
                      <a:alpha val="43137"/>
                    </a:srgbClr>
                  </a:outerShdw>
                </a:effectLst>
              </a:rPr>
              <a:t>A Bad Rap?</a:t>
            </a:r>
          </a:p>
        </p:txBody>
      </p:sp>
      <p:sp>
        <p:nvSpPr>
          <p:cNvPr id="3" name="Content Placeholder 2">
            <a:extLst>
              <a:ext uri="{FF2B5EF4-FFF2-40B4-BE49-F238E27FC236}">
                <a16:creationId xmlns:a16="http://schemas.microsoft.com/office/drawing/2014/main" id="{027DAB37-274D-4352-BC18-52D134B99FA6}"/>
              </a:ext>
            </a:extLst>
          </p:cNvPr>
          <p:cNvSpPr>
            <a:spLocks noGrp="1"/>
          </p:cNvSpPr>
          <p:nvPr>
            <p:ph idx="1"/>
          </p:nvPr>
        </p:nvSpPr>
        <p:spPr>
          <a:xfrm>
            <a:off x="648930" y="2438400"/>
            <a:ext cx="5127029" cy="3785419"/>
          </a:xfrm>
        </p:spPr>
        <p:txBody>
          <a:bodyPr>
            <a:normAutofit/>
          </a:bodyPr>
          <a:lstStyle/>
          <a:p>
            <a:r>
              <a:rPr lang="en-US" b="1" dirty="0"/>
              <a:t>Not all bacteria are bad!</a:t>
            </a:r>
          </a:p>
          <a:p>
            <a:r>
              <a:rPr lang="en-US" b="1" dirty="0"/>
              <a:t>Not all viruses are harmful!</a:t>
            </a:r>
          </a:p>
          <a:p>
            <a:r>
              <a:rPr lang="en-US" b="1" dirty="0"/>
              <a:t>Not all protozoa are parasites!</a:t>
            </a:r>
          </a:p>
          <a:p>
            <a:r>
              <a:rPr lang="en-US" b="1" dirty="0"/>
              <a:t>Not all fungi are infectious!</a:t>
            </a:r>
          </a:p>
        </p:txBody>
      </p:sp>
    </p:spTree>
    <p:extLst>
      <p:ext uri="{BB962C8B-B14F-4D97-AF65-F5344CB8AC3E}">
        <p14:creationId xmlns:p14="http://schemas.microsoft.com/office/powerpoint/2010/main" val="359061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descr="A close up of a logo&#10;&#10;Description generated with high confidence">
            <a:extLst>
              <a:ext uri="{FF2B5EF4-FFF2-40B4-BE49-F238E27FC236}">
                <a16:creationId xmlns:a16="http://schemas.microsoft.com/office/drawing/2014/main" id="{A9F4A3AA-6EA3-4036-B462-0E48B00FE884}"/>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813540">
            <a:off x="7893944" y="3961350"/>
            <a:ext cx="1711534" cy="1711534"/>
          </a:xfrm>
          <a:prstGeom prst="rect">
            <a:avLst/>
          </a:prstGeom>
        </p:spPr>
      </p:pic>
      <p:pic>
        <p:nvPicPr>
          <p:cNvPr id="15" name="Picture 14" descr="A picture containing pool ball&#10;&#10;Description generated with high confidence">
            <a:extLst>
              <a:ext uri="{FF2B5EF4-FFF2-40B4-BE49-F238E27FC236}">
                <a16:creationId xmlns:a16="http://schemas.microsoft.com/office/drawing/2014/main" id="{1C8D6715-4F3C-4715-AAF9-70C31F50E7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97" b="89697" l="9302" r="90233">
                        <a14:foregroundMark x1="80000" y1="36970" x2="70233" y2="46061"/>
                        <a14:foregroundMark x1="80465" y1="46061" x2="66977" y2="64848"/>
                        <a14:foregroundMark x1="86512" y1="58182" x2="76279" y2="70303"/>
                        <a14:foregroundMark x1="37209" y1="75758" x2="37209" y2="75758"/>
                        <a14:foregroundMark x1="65581" y1="68485" x2="65581" y2="68485"/>
                        <a14:foregroundMark x1="41395" y1="35758" x2="35349" y2="43030"/>
                        <a14:foregroundMark x1="26047" y1="70303" x2="32558" y2="57576"/>
                        <a14:foregroundMark x1="40930" y1="75758" x2="36279" y2="57576"/>
                        <a14:foregroundMark x1="49767" y1="65455" x2="45581" y2="53939"/>
                        <a14:foregroundMark x1="18140" y1="53333" x2="18140" y2="53333"/>
                        <a14:foregroundMark x1="24186" y1="30909" x2="24186" y2="30909"/>
                        <a14:foregroundMark x1="90233" y1="40606" x2="90233" y2="40606"/>
                        <a14:backgroundMark x1="60930" y1="84848" x2="55349" y2="89697"/>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b="13642"/>
          <a:stretch/>
        </p:blipFill>
        <p:spPr>
          <a:xfrm rot="1198476" flipH="1">
            <a:off x="8491261" y="4205449"/>
            <a:ext cx="897209" cy="594622"/>
          </a:xfrm>
          <a:prstGeom prst="rect">
            <a:avLst/>
          </a:prstGeom>
        </p:spPr>
      </p:pic>
      <p:sp>
        <p:nvSpPr>
          <p:cNvPr id="2" name="Title 1">
            <a:extLst>
              <a:ext uri="{FF2B5EF4-FFF2-40B4-BE49-F238E27FC236}">
                <a16:creationId xmlns:a16="http://schemas.microsoft.com/office/drawing/2014/main" id="{55BA3175-8682-47B3-BE4F-B014653A45AA}"/>
              </a:ext>
            </a:extLst>
          </p:cNvPr>
          <p:cNvSpPr>
            <a:spLocks noGrp="1"/>
          </p:cNvSpPr>
          <p:nvPr>
            <p:ph type="title"/>
          </p:nvPr>
        </p:nvSpPr>
        <p:spPr/>
        <p:txBody>
          <a:bodyPr/>
          <a:lstStyle/>
          <a:p>
            <a:r>
              <a:rPr lang="en-US" b="1" dirty="0"/>
              <a:t>The Antigen is Fragmented</a:t>
            </a:r>
          </a:p>
        </p:txBody>
      </p:sp>
      <p:sp>
        <p:nvSpPr>
          <p:cNvPr id="3" name="Content Placeholder 2">
            <a:extLst>
              <a:ext uri="{FF2B5EF4-FFF2-40B4-BE49-F238E27FC236}">
                <a16:creationId xmlns:a16="http://schemas.microsoft.com/office/drawing/2014/main" id="{65CB11A0-97DF-4456-8371-BC148928FFC6}"/>
              </a:ext>
            </a:extLst>
          </p:cNvPr>
          <p:cNvSpPr>
            <a:spLocks noGrp="1"/>
          </p:cNvSpPr>
          <p:nvPr>
            <p:ph idx="1"/>
          </p:nvPr>
        </p:nvSpPr>
        <p:spPr>
          <a:xfrm>
            <a:off x="838200" y="1825625"/>
            <a:ext cx="5604238" cy="4351338"/>
          </a:xfrm>
        </p:spPr>
        <p:txBody>
          <a:bodyPr>
            <a:normAutofit/>
          </a:bodyPr>
          <a:lstStyle/>
          <a:p>
            <a:r>
              <a:rPr lang="en-US" sz="4000" dirty="0"/>
              <a:t> Once the antigen is inside of the B-Cell, the B-Cell will break down the antigen molecule into smaller fragments.</a:t>
            </a:r>
          </a:p>
          <a:p>
            <a:endParaRPr lang="en-US" sz="4000" dirty="0"/>
          </a:p>
        </p:txBody>
      </p:sp>
      <p:grpSp>
        <p:nvGrpSpPr>
          <p:cNvPr id="16" name="Group 15">
            <a:extLst>
              <a:ext uri="{FF2B5EF4-FFF2-40B4-BE49-F238E27FC236}">
                <a16:creationId xmlns:a16="http://schemas.microsoft.com/office/drawing/2014/main" id="{E22B1E3C-90CB-4A1A-B9ED-69F0DF34A3B5}"/>
              </a:ext>
            </a:extLst>
          </p:cNvPr>
          <p:cNvGrpSpPr/>
          <p:nvPr/>
        </p:nvGrpSpPr>
        <p:grpSpPr>
          <a:xfrm>
            <a:off x="5986555" y="388423"/>
            <a:ext cx="4424698" cy="5938389"/>
            <a:chOff x="6761024" y="197032"/>
            <a:chExt cx="4114800" cy="5894497"/>
          </a:xfrm>
        </p:grpSpPr>
        <p:pic>
          <p:nvPicPr>
            <p:cNvPr id="17" name="Picture 16">
              <a:extLst>
                <a:ext uri="{FF2B5EF4-FFF2-40B4-BE49-F238E27FC236}">
                  <a16:creationId xmlns:a16="http://schemas.microsoft.com/office/drawing/2014/main" id="{C5EA3F9C-0A84-4F7A-8A9F-A74EF30D612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0339763">
              <a:off x="8098682" y="197032"/>
              <a:ext cx="1011962" cy="1068274"/>
            </a:xfrm>
            <a:prstGeom prst="rect">
              <a:avLst/>
            </a:prstGeom>
          </p:spPr>
        </p:pic>
        <p:sp>
          <p:nvSpPr>
            <p:cNvPr id="18" name="Oval 17">
              <a:extLst>
                <a:ext uri="{FF2B5EF4-FFF2-40B4-BE49-F238E27FC236}">
                  <a16:creationId xmlns:a16="http://schemas.microsoft.com/office/drawing/2014/main" id="{A25D4B39-BFF5-4008-A2F0-1B2EC74D4066}"/>
                </a:ext>
              </a:extLst>
            </p:cNvPr>
            <p:cNvSpPr/>
            <p:nvPr/>
          </p:nvSpPr>
          <p:spPr>
            <a:xfrm>
              <a:off x="6761024" y="1690688"/>
              <a:ext cx="4114800"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E25D462-8F80-4802-BB89-FB3479E06DC1}"/>
                </a:ext>
              </a:extLst>
            </p:cNvPr>
            <p:cNvCxnSpPr>
              <a:cxnSpLocks/>
              <a:stCxn id="17" idx="1"/>
            </p:cNvCxnSpPr>
            <p:nvPr/>
          </p:nvCxnSpPr>
          <p:spPr>
            <a:xfrm flipH="1">
              <a:off x="9020951" y="659081"/>
              <a:ext cx="85165" cy="997438"/>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2" name="Picture 21" descr="A picture containing tableware, plate&#10;&#10;Description generated with very high confidence">
              <a:extLst>
                <a:ext uri="{FF2B5EF4-FFF2-40B4-BE49-F238E27FC236}">
                  <a16:creationId xmlns:a16="http://schemas.microsoft.com/office/drawing/2014/main" id="{97531D6F-615F-45BD-A904-7DA12451D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4032" y="5782307"/>
              <a:ext cx="1646505" cy="309222"/>
            </a:xfrm>
            <a:prstGeom prst="rect">
              <a:avLst/>
            </a:prstGeom>
          </p:spPr>
        </p:pic>
        <p:pic>
          <p:nvPicPr>
            <p:cNvPr id="23" name="Picture 22" descr="A picture containing pool ball&#10;&#10;Description generated with high confidence">
              <a:extLst>
                <a:ext uri="{FF2B5EF4-FFF2-40B4-BE49-F238E27FC236}">
                  <a16:creationId xmlns:a16="http://schemas.microsoft.com/office/drawing/2014/main" id="{205732A1-3B18-4F4E-91D8-C03B52B443AB}"/>
                </a:ext>
              </a:extLst>
            </p:cNvPr>
            <p:cNvPicPr>
              <a:picLocks noChangeAspect="1"/>
            </p:cNvPicPr>
            <p:nvPr/>
          </p:nvPicPr>
          <p:blipFill>
            <a:blip r:embed="rId8">
              <a:extLst>
                <a:ext uri="{BEBA8EAE-BF5A-486C-A8C5-ECC9F3942E4B}">
                  <a14:imgProps xmlns:a14="http://schemas.microsoft.com/office/drawing/2010/main">
                    <a14:imgLayer r:embed="rId4">
                      <a14:imgEffect>
                        <a14:backgroundRemoval t="9697" b="89697" l="9302" r="90233">
                          <a14:foregroundMark x1="80000" y1="36970" x2="70233" y2="46061"/>
                          <a14:foregroundMark x1="80465" y1="46061" x2="66977" y2="64848"/>
                          <a14:foregroundMark x1="86512" y1="58182" x2="76279" y2="70303"/>
                          <a14:foregroundMark x1="59070" y1="90303" x2="59070" y2="90303"/>
                          <a14:foregroundMark x1="37209" y1="75758" x2="37209" y2="75758"/>
                          <a14:foregroundMark x1="65581" y1="68485" x2="65581" y2="68485"/>
                          <a14:foregroundMark x1="41395" y1="35758" x2="35349" y2="43030"/>
                          <a14:foregroundMark x1="26047" y1="70303" x2="32558" y2="57576"/>
                          <a14:foregroundMark x1="40930" y1="75758" x2="36279" y2="57576"/>
                          <a14:foregroundMark x1="49767" y1="65455" x2="45581" y2="53939"/>
                          <a14:foregroundMark x1="18140" y1="53333" x2="18140" y2="53333"/>
                          <a14:foregroundMark x1="24186" y1="30909" x2="24186" y2="30909"/>
                          <a14:foregroundMark x1="90233" y1="40606" x2="90233" y2="40606"/>
                        </a14:backgroundRemoval>
                      </a14:imgEffect>
                    </a14:imgLayer>
                  </a14:imgProps>
                </a:ext>
                <a:ext uri="{28A0092B-C50C-407E-A947-70E740481C1C}">
                  <a14:useLocalDpi xmlns:a14="http://schemas.microsoft.com/office/drawing/2010/main" val="0"/>
                </a:ext>
              </a:extLst>
            </a:blip>
            <a:stretch>
              <a:fillRect/>
            </a:stretch>
          </p:blipFill>
          <p:spPr>
            <a:xfrm flipH="1">
              <a:off x="7147362" y="1882669"/>
              <a:ext cx="3231762" cy="2480188"/>
            </a:xfrm>
            <a:prstGeom prst="rect">
              <a:avLst/>
            </a:prstGeom>
          </p:spPr>
        </p:pic>
      </p:grpSp>
      <p:sp>
        <p:nvSpPr>
          <p:cNvPr id="20" name="Speech Bubble: Oval 19">
            <a:extLst>
              <a:ext uri="{FF2B5EF4-FFF2-40B4-BE49-F238E27FC236}">
                <a16:creationId xmlns:a16="http://schemas.microsoft.com/office/drawing/2014/main" id="{74D62F85-46DF-4800-8C96-0AC7180A0D28}"/>
              </a:ext>
            </a:extLst>
          </p:cNvPr>
          <p:cNvSpPr/>
          <p:nvPr/>
        </p:nvSpPr>
        <p:spPr>
          <a:xfrm rot="21433916">
            <a:off x="9370457" y="4784222"/>
            <a:ext cx="2710585" cy="1684808"/>
          </a:xfrm>
          <a:prstGeom prst="wedgeEllipseCallout">
            <a:avLst>
              <a:gd name="adj1" fmla="val -48261"/>
              <a:gd name="adj2" fmla="val -45939"/>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Umm… That Doesn’t Sound Good!</a:t>
            </a:r>
          </a:p>
        </p:txBody>
      </p:sp>
    </p:spTree>
    <p:extLst>
      <p:ext uri="{BB962C8B-B14F-4D97-AF65-F5344CB8AC3E}">
        <p14:creationId xmlns:p14="http://schemas.microsoft.com/office/powerpoint/2010/main" val="403071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chain link fence&#10;&#10;Description generated with high confidence">
            <a:extLst>
              <a:ext uri="{FF2B5EF4-FFF2-40B4-BE49-F238E27FC236}">
                <a16:creationId xmlns:a16="http://schemas.microsoft.com/office/drawing/2014/main" id="{1E940E32-D0E4-4CC2-A279-27B30FAB1A0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7008"/>
          <a:stretch/>
        </p:blipFill>
        <p:spPr>
          <a:xfrm flipH="1">
            <a:off x="10616241" y="2308810"/>
            <a:ext cx="957947" cy="2228183"/>
          </a:xfrm>
          <a:prstGeom prst="rect">
            <a:avLst/>
          </a:prstGeom>
        </p:spPr>
      </p:pic>
      <p:sp>
        <p:nvSpPr>
          <p:cNvPr id="5" name="Oval 4">
            <a:extLst>
              <a:ext uri="{FF2B5EF4-FFF2-40B4-BE49-F238E27FC236}">
                <a16:creationId xmlns:a16="http://schemas.microsoft.com/office/drawing/2014/main" id="{16DA38F8-579F-422E-8F24-D9B358A8AD5E}"/>
              </a:ext>
            </a:extLst>
          </p:cNvPr>
          <p:cNvSpPr/>
          <p:nvPr/>
        </p:nvSpPr>
        <p:spPr>
          <a:xfrm>
            <a:off x="6717277" y="1706843"/>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9B8C1E-C0E7-4EDB-9CF4-444F3FD9D9B3}"/>
              </a:ext>
            </a:extLst>
          </p:cNvPr>
          <p:cNvSpPr>
            <a:spLocks noGrp="1"/>
          </p:cNvSpPr>
          <p:nvPr>
            <p:ph type="title"/>
          </p:nvPr>
        </p:nvSpPr>
        <p:spPr/>
        <p:txBody>
          <a:bodyPr/>
          <a:lstStyle/>
          <a:p>
            <a:r>
              <a:rPr lang="en-US" b="1" dirty="0"/>
              <a:t>MHC-II Molecules</a:t>
            </a:r>
          </a:p>
        </p:txBody>
      </p:sp>
      <p:sp>
        <p:nvSpPr>
          <p:cNvPr id="3" name="Content Placeholder 2">
            <a:extLst>
              <a:ext uri="{FF2B5EF4-FFF2-40B4-BE49-F238E27FC236}">
                <a16:creationId xmlns:a16="http://schemas.microsoft.com/office/drawing/2014/main" id="{489CC323-2CCC-4717-A844-C70025A585AE}"/>
              </a:ext>
            </a:extLst>
          </p:cNvPr>
          <p:cNvSpPr>
            <a:spLocks noGrp="1"/>
          </p:cNvSpPr>
          <p:nvPr>
            <p:ph idx="1"/>
          </p:nvPr>
        </p:nvSpPr>
        <p:spPr>
          <a:xfrm>
            <a:off x="838200" y="1825625"/>
            <a:ext cx="5431971" cy="4351338"/>
          </a:xfrm>
        </p:spPr>
        <p:txBody>
          <a:bodyPr>
            <a:normAutofit/>
          </a:bodyPr>
          <a:lstStyle/>
          <a:p>
            <a:r>
              <a:rPr lang="en-US" sz="3600" dirty="0"/>
              <a:t>The B-Cell then uses the  antigen these fragments to create MHC-II molecules that are displayed on the B-Cells Surface.</a:t>
            </a:r>
          </a:p>
          <a:p>
            <a:r>
              <a:rPr lang="en-US" sz="3600" b="1" i="1" u="sng" dirty="0"/>
              <a:t>At this stage, the B-Cell can also be called an “antigen-presenting cell”.</a:t>
            </a:r>
          </a:p>
          <a:p>
            <a:endParaRPr lang="en-US" sz="3600" dirty="0"/>
          </a:p>
        </p:txBody>
      </p:sp>
      <p:sp>
        <p:nvSpPr>
          <p:cNvPr id="7" name="Oval 6">
            <a:extLst>
              <a:ext uri="{FF2B5EF4-FFF2-40B4-BE49-F238E27FC236}">
                <a16:creationId xmlns:a16="http://schemas.microsoft.com/office/drawing/2014/main" id="{30E10450-C09A-4C50-A4B0-C63A91F70899}"/>
              </a:ext>
            </a:extLst>
          </p:cNvPr>
          <p:cNvSpPr/>
          <p:nvPr/>
        </p:nvSpPr>
        <p:spPr>
          <a:xfrm>
            <a:off x="7044480" y="226632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588EE1-7668-4C28-A729-14A7A5CA0CAA}"/>
              </a:ext>
            </a:extLst>
          </p:cNvPr>
          <p:cNvSpPr/>
          <p:nvPr/>
        </p:nvSpPr>
        <p:spPr>
          <a:xfrm rot="6144486">
            <a:off x="7409589" y="2525050"/>
            <a:ext cx="1162089"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Oval 27">
            <a:extLst>
              <a:ext uri="{FF2B5EF4-FFF2-40B4-BE49-F238E27FC236}">
                <a16:creationId xmlns:a16="http://schemas.microsoft.com/office/drawing/2014/main" id="{484B712B-AD8C-4EDA-99B1-AB134BD2151C}"/>
              </a:ext>
            </a:extLst>
          </p:cNvPr>
          <p:cNvSpPr/>
          <p:nvPr/>
        </p:nvSpPr>
        <p:spPr>
          <a:xfrm rot="4709116">
            <a:off x="8443886" y="3838282"/>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79F45CB-D2DE-4B58-ABC4-76AE416A265E}"/>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2F6788-8060-4B00-B05A-C40E1BA8DF21}"/>
              </a:ext>
            </a:extLst>
          </p:cNvPr>
          <p:cNvSpPr/>
          <p:nvPr/>
        </p:nvSpPr>
        <p:spPr>
          <a:xfrm rot="13373802">
            <a:off x="8487808" y="2309191"/>
            <a:ext cx="1205654"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B477D04F-7BBF-4D42-BE58-3C23E42BF309}"/>
              </a:ext>
            </a:extLst>
          </p:cNvPr>
          <p:cNvCxnSpPr>
            <a:cxnSpLocks/>
          </p:cNvCxnSpPr>
          <p:nvPr/>
        </p:nvCxnSpPr>
        <p:spPr>
          <a:xfrm flipH="1">
            <a:off x="10257959" y="2043466"/>
            <a:ext cx="620513" cy="4001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28AE9420-745D-4B03-92B5-E103552C0630}"/>
              </a:ext>
            </a:extLst>
          </p:cNvPr>
          <p:cNvSpPr/>
          <p:nvPr/>
        </p:nvSpPr>
        <p:spPr>
          <a:xfrm rot="3375570">
            <a:off x="10502468" y="1700772"/>
            <a:ext cx="1016607" cy="548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MHC-II</a:t>
            </a:r>
          </a:p>
        </p:txBody>
      </p:sp>
      <p:pic>
        <p:nvPicPr>
          <p:cNvPr id="27" name="Picture 26" descr="A picture containing pool ball&#10;&#10;Description generated with high confidence">
            <a:extLst>
              <a:ext uri="{FF2B5EF4-FFF2-40B4-BE49-F238E27FC236}">
                <a16:creationId xmlns:a16="http://schemas.microsoft.com/office/drawing/2014/main" id="{D6037B33-ACC9-4E9A-A2CA-84D2379750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97" b="89697" l="9302" r="90233">
                        <a14:foregroundMark x1="80000" y1="36970" x2="70233" y2="46061"/>
                        <a14:foregroundMark x1="80465" y1="46061" x2="66977" y2="64848"/>
                        <a14:foregroundMark x1="86512" y1="58182" x2="76279" y2="70303"/>
                        <a14:foregroundMark x1="37209" y1="75758" x2="37209" y2="75758"/>
                        <a14:foregroundMark x1="65581" y1="68485" x2="65581" y2="68485"/>
                        <a14:foregroundMark x1="41395" y1="35758" x2="35349" y2="43030"/>
                        <a14:foregroundMark x1="26047" y1="70303" x2="32558" y2="57576"/>
                        <a14:foregroundMark x1="40930" y1="75758" x2="36279" y2="57576"/>
                        <a14:foregroundMark x1="49767" y1="65455" x2="45581" y2="53939"/>
                        <a14:foregroundMark x1="18140" y1="53333" x2="18140" y2="53333"/>
                        <a14:foregroundMark x1="24186" y1="30909" x2="24186" y2="30909"/>
                        <a14:foregroundMark x1="90233" y1="40606" x2="90233" y2="40606"/>
                        <a14:backgroundMark x1="60930" y1="84848" x2="55349" y2="89697"/>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b="13642"/>
          <a:stretch/>
        </p:blipFill>
        <p:spPr>
          <a:xfrm flipH="1">
            <a:off x="10288607" y="1483606"/>
            <a:ext cx="512495" cy="339654"/>
          </a:xfrm>
          <a:prstGeom prst="rect">
            <a:avLst/>
          </a:prstGeom>
        </p:spPr>
      </p:pic>
      <p:pic>
        <p:nvPicPr>
          <p:cNvPr id="28" name="Content Placeholder 5" descr="A close up of a logo&#10;&#10;Description generated with high confidence">
            <a:extLst>
              <a:ext uri="{FF2B5EF4-FFF2-40B4-BE49-F238E27FC236}">
                <a16:creationId xmlns:a16="http://schemas.microsoft.com/office/drawing/2014/main" id="{55747CB7-5189-442D-BA02-969F78F8CE9D}"/>
              </a:ext>
            </a:extLst>
          </p:cNvPr>
          <p:cNvPicPr>
            <a:picLocks noChangeAspect="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8629" t="-1" b="64507"/>
          <a:stretch/>
        </p:blipFill>
        <p:spPr>
          <a:xfrm rot="1485499">
            <a:off x="10861932" y="1359703"/>
            <a:ext cx="1151046" cy="447134"/>
          </a:xfrm>
          <a:prstGeom prst="rect">
            <a:avLst/>
          </a:prstGeom>
        </p:spPr>
      </p:pic>
      <p:sp>
        <p:nvSpPr>
          <p:cNvPr id="29" name="Speech Bubble: Oval 28">
            <a:extLst>
              <a:ext uri="{FF2B5EF4-FFF2-40B4-BE49-F238E27FC236}">
                <a16:creationId xmlns:a16="http://schemas.microsoft.com/office/drawing/2014/main" id="{01E592B2-A1F2-4034-9D69-09AA242CDD21}"/>
              </a:ext>
            </a:extLst>
          </p:cNvPr>
          <p:cNvSpPr/>
          <p:nvPr/>
        </p:nvSpPr>
        <p:spPr>
          <a:xfrm rot="21433916">
            <a:off x="9209844" y="120523"/>
            <a:ext cx="2136647" cy="1151285"/>
          </a:xfrm>
          <a:prstGeom prst="wedgeEllipseCallout">
            <a:avLst>
              <a:gd name="adj1" fmla="val 6850"/>
              <a:gd name="adj2" fmla="val 69023"/>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Oh, the HORROR!</a:t>
            </a:r>
          </a:p>
        </p:txBody>
      </p:sp>
      <p:pic>
        <p:nvPicPr>
          <p:cNvPr id="32" name="Content Placeholder 5" descr="A close up of a logo&#10;&#10;Description generated with high confidence">
            <a:extLst>
              <a:ext uri="{FF2B5EF4-FFF2-40B4-BE49-F238E27FC236}">
                <a16:creationId xmlns:a16="http://schemas.microsoft.com/office/drawing/2014/main" id="{17530886-1D7D-4D72-B95C-AFA707348011}"/>
              </a:ext>
            </a:extLst>
          </p:cNvPr>
          <p:cNvPicPr>
            <a:picLocks noChangeAspect="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58591" t="34627" r="16275" b="35328"/>
          <a:stretch/>
        </p:blipFill>
        <p:spPr>
          <a:xfrm rot="1537399">
            <a:off x="11157956" y="3899893"/>
            <a:ext cx="430178" cy="514231"/>
          </a:xfrm>
          <a:prstGeom prst="rect">
            <a:avLst/>
          </a:prstGeom>
        </p:spPr>
      </p:pic>
      <p:pic>
        <p:nvPicPr>
          <p:cNvPr id="33" name="Content Placeholder 5" descr="A close up of a logo&#10;&#10;Description generated with high confidence">
            <a:extLst>
              <a:ext uri="{FF2B5EF4-FFF2-40B4-BE49-F238E27FC236}">
                <a16:creationId xmlns:a16="http://schemas.microsoft.com/office/drawing/2014/main" id="{5242ABDB-5DC8-4C20-89B1-0FD864E37C82}"/>
              </a:ext>
            </a:extLst>
          </p:cNvPr>
          <p:cNvPicPr>
            <a:picLocks noChangeAspect="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35042" t="42588" r="39824" b="27367"/>
          <a:stretch/>
        </p:blipFill>
        <p:spPr>
          <a:xfrm rot="1027012">
            <a:off x="10781309" y="3343935"/>
            <a:ext cx="330045" cy="394532"/>
          </a:xfrm>
          <a:prstGeom prst="rect">
            <a:avLst/>
          </a:prstGeom>
        </p:spPr>
      </p:pic>
      <p:pic>
        <p:nvPicPr>
          <p:cNvPr id="26" name="Content Placeholder 5" descr="A close up of a logo&#10;&#10;Description generated with high confidence">
            <a:extLst>
              <a:ext uri="{FF2B5EF4-FFF2-40B4-BE49-F238E27FC236}">
                <a16:creationId xmlns:a16="http://schemas.microsoft.com/office/drawing/2014/main" id="{FCE905B8-77AC-4427-839D-5B60BB0BF6AE}"/>
              </a:ext>
            </a:extLst>
          </p:cNvPr>
          <p:cNvPicPr>
            <a:picLocks noChangeAspect="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t="59695" r="57631"/>
          <a:stretch/>
        </p:blipFill>
        <p:spPr>
          <a:xfrm rot="21215064">
            <a:off x="11029085" y="1900993"/>
            <a:ext cx="482607" cy="459102"/>
          </a:xfrm>
          <a:prstGeom prst="rect">
            <a:avLst/>
          </a:prstGeom>
        </p:spPr>
      </p:pic>
      <p:sp>
        <p:nvSpPr>
          <p:cNvPr id="36" name="Rectangle 35">
            <a:extLst>
              <a:ext uri="{FF2B5EF4-FFF2-40B4-BE49-F238E27FC236}">
                <a16:creationId xmlns:a16="http://schemas.microsoft.com/office/drawing/2014/main" id="{75B3CDB1-FF86-4217-BB99-E2858FD9F187}"/>
              </a:ext>
            </a:extLst>
          </p:cNvPr>
          <p:cNvSpPr/>
          <p:nvPr/>
        </p:nvSpPr>
        <p:spPr>
          <a:xfrm>
            <a:off x="8745444" y="5764070"/>
            <a:ext cx="3103991" cy="461665"/>
          </a:xfrm>
          <a:prstGeom prst="rect">
            <a:avLst/>
          </a:prstGeom>
        </p:spPr>
        <p:txBody>
          <a:bodyPr wrap="none">
            <a:spAutoFit/>
          </a:bodyPr>
          <a:lstStyle/>
          <a:p>
            <a:r>
              <a:rPr lang="en-US" sz="2400" b="1" dirty="0"/>
              <a:t>antigen-presenting cell</a:t>
            </a:r>
          </a:p>
        </p:txBody>
      </p:sp>
      <p:sp>
        <p:nvSpPr>
          <p:cNvPr id="37" name="Rectangle 36">
            <a:extLst>
              <a:ext uri="{FF2B5EF4-FFF2-40B4-BE49-F238E27FC236}">
                <a16:creationId xmlns:a16="http://schemas.microsoft.com/office/drawing/2014/main" id="{8A2B2E91-9A88-4323-A715-751A04955D8D}"/>
              </a:ext>
            </a:extLst>
          </p:cNvPr>
          <p:cNvSpPr/>
          <p:nvPr/>
        </p:nvSpPr>
        <p:spPr>
          <a:xfrm>
            <a:off x="10322569" y="4456281"/>
            <a:ext cx="1570934" cy="646331"/>
          </a:xfrm>
          <a:prstGeom prst="rect">
            <a:avLst/>
          </a:prstGeom>
        </p:spPr>
        <p:txBody>
          <a:bodyPr wrap="square">
            <a:spAutoFit/>
          </a:bodyPr>
          <a:lstStyle/>
          <a:p>
            <a:pPr algn="ctr"/>
            <a:r>
              <a:rPr lang="en-US" b="1" dirty="0"/>
              <a:t>Antigen Fragments</a:t>
            </a:r>
            <a:endParaRPr lang="en-US" dirty="0"/>
          </a:p>
        </p:txBody>
      </p:sp>
      <p:pic>
        <p:nvPicPr>
          <p:cNvPr id="38" name="Picture 37">
            <a:extLst>
              <a:ext uri="{FF2B5EF4-FFF2-40B4-BE49-F238E27FC236}">
                <a16:creationId xmlns:a16="http://schemas.microsoft.com/office/drawing/2014/main" id="{310B5D9E-2316-4309-8E06-B76EBBB8A1A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0339763">
            <a:off x="7424956" y="388423"/>
            <a:ext cx="1088176" cy="1076229"/>
          </a:xfrm>
          <a:prstGeom prst="rect">
            <a:avLst/>
          </a:prstGeom>
        </p:spPr>
      </p:pic>
      <p:cxnSp>
        <p:nvCxnSpPr>
          <p:cNvPr id="39" name="Straight Connector 38">
            <a:extLst>
              <a:ext uri="{FF2B5EF4-FFF2-40B4-BE49-F238E27FC236}">
                <a16:creationId xmlns:a16="http://schemas.microsoft.com/office/drawing/2014/main" id="{0FFABCF3-A8BB-49B6-9936-03D978E12019}"/>
              </a:ext>
            </a:extLst>
          </p:cNvPr>
          <p:cNvCxnSpPr>
            <a:cxnSpLocks/>
            <a:stCxn id="38" idx="1"/>
          </p:cNvCxnSpPr>
          <p:nvPr/>
        </p:nvCxnSpPr>
        <p:spPr>
          <a:xfrm flipH="1">
            <a:off x="8416684" y="853913"/>
            <a:ext cx="91579" cy="1004865"/>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0" name="Picture 39" descr="A picture containing tableware, plate&#10;&#10;Description generated with very high confidence">
            <a:extLst>
              <a:ext uri="{FF2B5EF4-FFF2-40B4-BE49-F238E27FC236}">
                <a16:creationId xmlns:a16="http://schemas.microsoft.com/office/drawing/2014/main" id="{0E51E1FF-EE1B-407B-B089-9E5AB90B28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1896" y="5549111"/>
            <a:ext cx="1440596" cy="270551"/>
          </a:xfrm>
          <a:prstGeom prst="rect">
            <a:avLst/>
          </a:prstGeom>
        </p:spPr>
      </p:pic>
    </p:spTree>
    <p:extLst>
      <p:ext uri="{BB962C8B-B14F-4D97-AF65-F5344CB8AC3E}">
        <p14:creationId xmlns:p14="http://schemas.microsoft.com/office/powerpoint/2010/main" val="519692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Preparation 18">
            <a:extLst>
              <a:ext uri="{FF2B5EF4-FFF2-40B4-BE49-F238E27FC236}">
                <a16:creationId xmlns:a16="http://schemas.microsoft.com/office/drawing/2014/main" id="{216F76BB-9A9F-40C5-A87A-003C32D6FA2C}"/>
              </a:ext>
            </a:extLst>
          </p:cNvPr>
          <p:cNvSpPr/>
          <p:nvPr/>
        </p:nvSpPr>
        <p:spPr>
          <a:xfrm rot="1703353">
            <a:off x="3018598" y="2330612"/>
            <a:ext cx="1894165" cy="547333"/>
          </a:xfrm>
          <a:prstGeom prst="flowChartPreparation">
            <a:avLst/>
          </a:prstGeom>
          <a:solidFill>
            <a:srgbClr val="FF6699"/>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cytokines</a:t>
            </a:r>
          </a:p>
        </p:txBody>
      </p:sp>
      <p:sp>
        <p:nvSpPr>
          <p:cNvPr id="2" name="Title 1">
            <a:extLst>
              <a:ext uri="{FF2B5EF4-FFF2-40B4-BE49-F238E27FC236}">
                <a16:creationId xmlns:a16="http://schemas.microsoft.com/office/drawing/2014/main" id="{A6ECB9E8-E0F9-4ADA-895E-D695786409B5}"/>
              </a:ext>
            </a:extLst>
          </p:cNvPr>
          <p:cNvSpPr>
            <a:spLocks noGrp="1"/>
          </p:cNvSpPr>
          <p:nvPr>
            <p:ph type="title"/>
          </p:nvPr>
        </p:nvSpPr>
        <p:spPr>
          <a:xfrm>
            <a:off x="7540618" y="399651"/>
            <a:ext cx="3851415" cy="837162"/>
          </a:xfrm>
          <a:solidFill>
            <a:schemeClr val="accent5">
              <a:lumMod val="50000"/>
            </a:schemeClr>
          </a:solidFill>
        </p:spPr>
        <p:txBody>
          <a:bodyPr/>
          <a:lstStyle/>
          <a:p>
            <a:pPr algn="ctr"/>
            <a:r>
              <a:rPr lang="en-US" b="1" dirty="0">
                <a:solidFill>
                  <a:schemeClr val="bg1"/>
                </a:solidFill>
              </a:rPr>
              <a:t>The T-Cells</a:t>
            </a:r>
          </a:p>
        </p:txBody>
      </p:sp>
      <p:sp>
        <p:nvSpPr>
          <p:cNvPr id="3" name="Content Placeholder 2">
            <a:extLst>
              <a:ext uri="{FF2B5EF4-FFF2-40B4-BE49-F238E27FC236}">
                <a16:creationId xmlns:a16="http://schemas.microsoft.com/office/drawing/2014/main" id="{3C567B9E-B798-4873-B28E-D03E01A847C1}"/>
              </a:ext>
            </a:extLst>
          </p:cNvPr>
          <p:cNvSpPr>
            <a:spLocks noGrp="1"/>
          </p:cNvSpPr>
          <p:nvPr>
            <p:ph idx="1"/>
          </p:nvPr>
        </p:nvSpPr>
        <p:spPr>
          <a:xfrm>
            <a:off x="7154720" y="2468880"/>
            <a:ext cx="4555256" cy="3989469"/>
          </a:xfrm>
        </p:spPr>
        <p:txBody>
          <a:bodyPr>
            <a:normAutofit/>
          </a:bodyPr>
          <a:lstStyle/>
          <a:p>
            <a:r>
              <a:rPr lang="en-US" sz="3600" b="1" dirty="0"/>
              <a:t>The T cell will then bind to the MHC-II complex and become </a:t>
            </a:r>
            <a:r>
              <a:rPr lang="en-US" sz="5400" b="1" dirty="0">
                <a:latin typeface="AR BLANCA" panose="02000000000000000000" pitchFamily="2" charset="0"/>
              </a:rPr>
              <a:t>activated</a:t>
            </a:r>
            <a:r>
              <a:rPr lang="en-US" sz="3600" b="1" dirty="0"/>
              <a:t>.</a:t>
            </a:r>
          </a:p>
          <a:p>
            <a:pPr marL="0" indent="0">
              <a:buNone/>
            </a:pPr>
            <a:endParaRPr lang="en-US" sz="3600" b="1" dirty="0"/>
          </a:p>
        </p:txBody>
      </p:sp>
      <p:sp>
        <p:nvSpPr>
          <p:cNvPr id="4" name="Plaque 3">
            <a:extLst>
              <a:ext uri="{FF2B5EF4-FFF2-40B4-BE49-F238E27FC236}">
                <a16:creationId xmlns:a16="http://schemas.microsoft.com/office/drawing/2014/main" id="{09F0001D-0C81-49C9-B5A1-5EC323FA6503}"/>
              </a:ext>
            </a:extLst>
          </p:cNvPr>
          <p:cNvSpPr/>
          <p:nvPr/>
        </p:nvSpPr>
        <p:spPr>
          <a:xfrm>
            <a:off x="2762333" y="1330736"/>
            <a:ext cx="3818081" cy="3320386"/>
          </a:xfrm>
          <a:prstGeom prst="plaqu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56824F5-7BB8-4D1E-B267-58173BFFC2FD}"/>
              </a:ext>
            </a:extLst>
          </p:cNvPr>
          <p:cNvSpPr/>
          <p:nvPr/>
        </p:nvSpPr>
        <p:spPr>
          <a:xfrm rot="14191520">
            <a:off x="4103531" y="3043748"/>
            <a:ext cx="277095" cy="276595"/>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AC49AEC3-8336-4FB6-8F0C-6ABC76E4D460}"/>
              </a:ext>
            </a:extLst>
          </p:cNvPr>
          <p:cNvGrpSpPr/>
          <p:nvPr/>
        </p:nvGrpSpPr>
        <p:grpSpPr>
          <a:xfrm>
            <a:off x="3067491" y="1897851"/>
            <a:ext cx="3002876" cy="1193160"/>
            <a:chOff x="7019526" y="2241118"/>
            <a:chExt cx="2977268" cy="1559125"/>
          </a:xfrm>
        </p:grpSpPr>
        <p:sp>
          <p:nvSpPr>
            <p:cNvPr id="26" name="Oval 25">
              <a:extLst>
                <a:ext uri="{FF2B5EF4-FFF2-40B4-BE49-F238E27FC236}">
                  <a16:creationId xmlns:a16="http://schemas.microsoft.com/office/drawing/2014/main" id="{BD9B8C87-80E4-4839-A23B-549487303DA1}"/>
                </a:ext>
              </a:extLst>
            </p:cNvPr>
            <p:cNvSpPr/>
            <p:nvPr/>
          </p:nvSpPr>
          <p:spPr>
            <a:xfrm rot="20270555">
              <a:off x="7019526" y="2354799"/>
              <a:ext cx="1485551" cy="1445444"/>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775E36E-E43C-4E4F-9EC9-7805BB38BEF7}"/>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9F46A9-B2BF-4E5C-B9F7-A3396D11D8B3}"/>
                </a:ext>
              </a:extLst>
            </p:cNvPr>
            <p:cNvSpPr/>
            <p:nvPr/>
          </p:nvSpPr>
          <p:spPr>
            <a:xfrm rot="14272640">
              <a:off x="8541801" y="2502971"/>
              <a:ext cx="1143107" cy="115094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9" name="Oval 28">
            <a:extLst>
              <a:ext uri="{FF2B5EF4-FFF2-40B4-BE49-F238E27FC236}">
                <a16:creationId xmlns:a16="http://schemas.microsoft.com/office/drawing/2014/main" id="{2B9A3005-02ED-438F-865D-D5166E36AEC4}"/>
              </a:ext>
            </a:extLst>
          </p:cNvPr>
          <p:cNvSpPr/>
          <p:nvPr/>
        </p:nvSpPr>
        <p:spPr>
          <a:xfrm rot="14272640">
            <a:off x="3324309" y="2073225"/>
            <a:ext cx="874792" cy="116084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C8C5708-7A5E-4C26-AFCB-FC758F223D49}"/>
              </a:ext>
            </a:extLst>
          </p:cNvPr>
          <p:cNvSpPr/>
          <p:nvPr/>
        </p:nvSpPr>
        <p:spPr>
          <a:xfrm>
            <a:off x="4556240" y="3984266"/>
            <a:ext cx="2024174" cy="523220"/>
          </a:xfrm>
          <a:prstGeom prst="rect">
            <a:avLst/>
          </a:prstGeom>
        </p:spPr>
        <p:txBody>
          <a:bodyPr wrap="square">
            <a:spAutoFit/>
          </a:bodyPr>
          <a:lstStyle/>
          <a:p>
            <a:r>
              <a:rPr lang="en-US" sz="2800" b="1" dirty="0"/>
              <a:t>Mr. T Cell </a:t>
            </a:r>
            <a:endParaRPr lang="en-US" sz="2800" dirty="0"/>
          </a:p>
        </p:txBody>
      </p:sp>
      <p:pic>
        <p:nvPicPr>
          <p:cNvPr id="7" name="Picture 6" descr="A close up of a logo&#10;&#10;Description generated with very high confidence">
            <a:extLst>
              <a:ext uri="{FF2B5EF4-FFF2-40B4-BE49-F238E27FC236}">
                <a16:creationId xmlns:a16="http://schemas.microsoft.com/office/drawing/2014/main" id="{E1EAAA9B-32F4-4F32-8D4E-57D9934F5D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1" b="89868" l="10000" r="90000">
                        <a14:foregroundMark x1="51333" y1="7489" x2="53333" y2="20705"/>
                        <a14:foregroundMark x1="42000" y1="6167" x2="48000" y2="12775"/>
                        <a14:foregroundMark x1="43333" y1="1762" x2="43333" y2="1762"/>
                        <a14:foregroundMark x1="30667" y1="11894" x2="30667" y2="11894"/>
                        <a14:foregroundMark x1="68667" y1="4846" x2="68667" y2="4846"/>
                        <a14:foregroundMark x1="39333" y1="4846" x2="46667" y2="13216"/>
                        <a14:foregroundMark x1="37333" y1="2203" x2="37333" y2="2203"/>
                        <a14:foregroundMark x1="28000" y1="12335" x2="28000" y2="12335"/>
                        <a14:foregroundMark x1="26667" y1="29075" x2="26667" y2="29075"/>
                        <a14:foregroundMark x1="40000" y1="41410" x2="40000" y2="41410"/>
                        <a14:foregroundMark x1="40667" y1="48458" x2="40667" y2="48458"/>
                        <a14:foregroundMark x1="42000" y1="53304" x2="42000" y2="53304"/>
                        <a14:foregroundMark x1="56000" y1="53744" x2="56000" y2="53744"/>
                        <a14:foregroundMark x1="60667" y1="53744" x2="60667" y2="53744"/>
                        <a14:foregroundMark x1="63333" y1="40088" x2="63333" y2="40088"/>
                        <a14:foregroundMark x1="63333" y1="29075" x2="63333" y2="29075"/>
                        <a14:foregroundMark x1="63333" y1="34361" x2="63333" y2="34361"/>
                        <a14:foregroundMark x1="64667" y1="27313" x2="64667" y2="27313"/>
                        <a14:foregroundMark x1="67333" y1="21145" x2="67333" y2="21145"/>
                        <a14:foregroundMark x1="72000" y1="14537" x2="72000" y2="14537"/>
                        <a14:foregroundMark x1="74000" y1="6608" x2="74000" y2="6608"/>
                        <a14:foregroundMark x1="67333" y1="16740" x2="67333" y2="16740"/>
                        <a14:foregroundMark x1="51333" y1="881" x2="51333" y2="881"/>
                        <a14:foregroundMark x1="62667" y1="1322" x2="62667" y2="1322"/>
                        <a14:foregroundMark x1="71333" y1="3965" x2="71333" y2="3965"/>
                        <a14:foregroundMark x1="68000" y1="4405" x2="74000" y2="7930"/>
                        <a14:foregroundMark x1="31333" y1="38767" x2="31333" y2="38767"/>
                        <a14:foregroundMark x1="29333" y1="37885" x2="29333" y2="37885"/>
                        <a14:foregroundMark x1="30000" y1="36123" x2="30000" y2="36123"/>
                        <a14:foregroundMark x1="62667" y1="22467" x2="62667" y2="22467"/>
                        <a14:foregroundMark x1="26667" y1="22907" x2="26667" y2="22907"/>
                        <a14:foregroundMark x1="26667" y1="26432" x2="26667" y2="26432"/>
                        <a14:foregroundMark x1="24667" y1="20264" x2="24667" y2="20264"/>
                        <a14:foregroundMark x1="24000" y1="18502" x2="24000" y2="18502"/>
                        <a14:foregroundMark x1="23333" y1="17621" x2="23333" y2="17621"/>
                        <a14:foregroundMark x1="33333" y1="5727" x2="33333" y2="5727"/>
                        <a14:foregroundMark x1="68000" y1="18943" x2="68000" y2="18943"/>
                        <a14:foregroundMark x1="74000" y1="11454" x2="74000" y2="11454"/>
                        <a14:foregroundMark x1="78667" y1="7048" x2="78667" y2="7048"/>
                        <a14:foregroundMark x1="44000" y1="16300" x2="46667" y2="22467"/>
                        <a14:foregroundMark x1="40667" y1="13216" x2="49333" y2="25991"/>
                        <a14:foregroundMark x1="39333" y1="17181" x2="48667" y2="29956"/>
                        <a14:foregroundMark x1="36000" y1="30837" x2="50667" y2="37445"/>
                        <a14:foregroundMark x1="62667" y1="52863" x2="62667" y2="52863"/>
                        <a14:foregroundMark x1="62667" y1="53744" x2="62667" y2="53744"/>
                        <a14:foregroundMark x1="61333" y1="45815" x2="59333" y2="30837"/>
                        <a14:foregroundMark x1="59333" y1="30837" x2="56000" y2="27313"/>
                        <a14:foregroundMark x1="48667" y1="36123" x2="58667" y2="17181"/>
                        <a14:foregroundMark x1="33333" y1="30837" x2="61333" y2="9251"/>
                        <a14:foregroundMark x1="68667" y1="11894" x2="52667" y2="24229"/>
                        <a14:foregroundMark x1="52667" y1="24229" x2="50000" y2="39648"/>
                        <a14:foregroundMark x1="50000" y1="39648" x2="55333" y2="45374"/>
                        <a14:foregroundMark x1="62000" y1="51101" x2="50667" y2="21586"/>
                        <a14:foregroundMark x1="50667" y1="21586" x2="51333" y2="15859"/>
                        <a14:foregroundMark x1="30667" y1="36123" x2="60000" y2="1409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27751" y="-11386"/>
            <a:ext cx="2194088" cy="3320387"/>
          </a:xfrm>
          <a:prstGeom prst="rect">
            <a:avLst/>
          </a:prstGeom>
        </p:spPr>
      </p:pic>
      <p:pic>
        <p:nvPicPr>
          <p:cNvPr id="18" name="Picture 17" descr="A chain link fence&#10;&#10;Description generated with high confidence">
            <a:extLst>
              <a:ext uri="{FF2B5EF4-FFF2-40B4-BE49-F238E27FC236}">
                <a16:creationId xmlns:a16="http://schemas.microsoft.com/office/drawing/2014/main" id="{97148776-7C42-4944-8C48-1F85A3EFE82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7008"/>
          <a:stretch/>
        </p:blipFill>
        <p:spPr>
          <a:xfrm rot="21188939" flipH="1">
            <a:off x="2309115" y="5064519"/>
            <a:ext cx="957947" cy="2228183"/>
          </a:xfrm>
          <a:prstGeom prst="rect">
            <a:avLst/>
          </a:prstGeom>
        </p:spPr>
      </p:pic>
      <p:cxnSp>
        <p:nvCxnSpPr>
          <p:cNvPr id="20" name="Straight Connector 19">
            <a:extLst>
              <a:ext uri="{FF2B5EF4-FFF2-40B4-BE49-F238E27FC236}">
                <a16:creationId xmlns:a16="http://schemas.microsoft.com/office/drawing/2014/main" id="{96BCB489-04E8-45D3-9FB8-40DEC3FB475B}"/>
              </a:ext>
            </a:extLst>
          </p:cNvPr>
          <p:cNvCxnSpPr>
            <a:cxnSpLocks/>
          </p:cNvCxnSpPr>
          <p:nvPr/>
        </p:nvCxnSpPr>
        <p:spPr>
          <a:xfrm rot="21188939" flipH="1">
            <a:off x="1950833" y="4799175"/>
            <a:ext cx="620513" cy="4001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9A522B6-04F7-475A-AE14-6218BA6F0908}"/>
              </a:ext>
            </a:extLst>
          </p:cNvPr>
          <p:cNvSpPr/>
          <p:nvPr/>
        </p:nvSpPr>
        <p:spPr>
          <a:xfrm rot="2964509">
            <a:off x="2195342" y="4456481"/>
            <a:ext cx="1016607" cy="548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MHC-II</a:t>
            </a:r>
          </a:p>
        </p:txBody>
      </p:sp>
      <p:pic>
        <p:nvPicPr>
          <p:cNvPr id="22" name="Picture 21" descr="A picture containing pool ball&#10;&#10;Description generated with high confidence">
            <a:extLst>
              <a:ext uri="{FF2B5EF4-FFF2-40B4-BE49-F238E27FC236}">
                <a16:creationId xmlns:a16="http://schemas.microsoft.com/office/drawing/2014/main" id="{D2696140-7CBF-43F0-B862-BCE2AA3ADC9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97" b="89697" l="9302" r="90233">
                        <a14:foregroundMark x1="80000" y1="36970" x2="70233" y2="46061"/>
                        <a14:foregroundMark x1="80465" y1="46061" x2="66977" y2="64848"/>
                        <a14:foregroundMark x1="86512" y1="58182" x2="76279" y2="70303"/>
                        <a14:foregroundMark x1="37209" y1="75758" x2="37209" y2="75758"/>
                        <a14:foregroundMark x1="65581" y1="68485" x2="65581" y2="68485"/>
                        <a14:foregroundMark x1="41395" y1="35758" x2="35349" y2="43030"/>
                        <a14:foregroundMark x1="26047" y1="70303" x2="32558" y2="57576"/>
                        <a14:foregroundMark x1="40930" y1="75758" x2="36279" y2="57576"/>
                        <a14:foregroundMark x1="49767" y1="65455" x2="45581" y2="53939"/>
                        <a14:foregroundMark x1="18140" y1="53333" x2="18140" y2="53333"/>
                        <a14:foregroundMark x1="24186" y1="30909" x2="24186" y2="30909"/>
                        <a14:foregroundMark x1="90233" y1="40606" x2="90233" y2="40606"/>
                        <a14:backgroundMark x1="60930" y1="84848" x2="55349" y2="89697"/>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b="13642"/>
          <a:stretch/>
        </p:blipFill>
        <p:spPr>
          <a:xfrm rot="21188939" flipH="1">
            <a:off x="1981481" y="4239315"/>
            <a:ext cx="512495" cy="339654"/>
          </a:xfrm>
          <a:prstGeom prst="rect">
            <a:avLst/>
          </a:prstGeom>
        </p:spPr>
      </p:pic>
      <p:sp>
        <p:nvSpPr>
          <p:cNvPr id="24" name="Speech Bubble: Oval 23">
            <a:extLst>
              <a:ext uri="{FF2B5EF4-FFF2-40B4-BE49-F238E27FC236}">
                <a16:creationId xmlns:a16="http://schemas.microsoft.com/office/drawing/2014/main" id="{2546C5DD-A571-4657-9C66-32227CB8505A}"/>
              </a:ext>
            </a:extLst>
          </p:cNvPr>
          <p:cNvSpPr/>
          <p:nvPr/>
        </p:nvSpPr>
        <p:spPr>
          <a:xfrm rot="21433916">
            <a:off x="1160025" y="2868096"/>
            <a:ext cx="1099178" cy="845742"/>
          </a:xfrm>
          <a:prstGeom prst="wedgeEllipseCallout">
            <a:avLst>
              <a:gd name="adj1" fmla="val 34627"/>
              <a:gd name="adj2" fmla="val 105948"/>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Help!</a:t>
            </a:r>
          </a:p>
        </p:txBody>
      </p:sp>
      <p:pic>
        <p:nvPicPr>
          <p:cNvPr id="30" name="Content Placeholder 5" descr="A close up of a logo&#10;&#10;Description generated with high confidence">
            <a:extLst>
              <a:ext uri="{FF2B5EF4-FFF2-40B4-BE49-F238E27FC236}">
                <a16:creationId xmlns:a16="http://schemas.microsoft.com/office/drawing/2014/main" id="{C735B9CE-F09D-48DD-9C16-018BB5F029A7}"/>
              </a:ext>
            </a:extLst>
          </p:cNvPr>
          <p:cNvPicPr>
            <a:picLocks noChangeAspect="1"/>
          </p:cNvPicPr>
          <p:nvPr/>
        </p:nvPicPr>
        <p:blipFill rotWithShape="1">
          <a:blip r:embed="rId9">
            <a:duotone>
              <a:prstClr val="black"/>
              <a:srgbClr val="D9C3A5">
                <a:tint val="50000"/>
                <a:satMod val="180000"/>
              </a:srgbClr>
            </a:duotone>
            <a:extLst>
              <a:ext uri="{28A0092B-C50C-407E-A947-70E740481C1C}">
                <a14:useLocalDpi xmlns:a14="http://schemas.microsoft.com/office/drawing/2010/main" val="0"/>
              </a:ext>
            </a:extLst>
          </a:blip>
          <a:srcRect l="58591" t="34627" r="16275" b="35328"/>
          <a:stretch/>
        </p:blipFill>
        <p:spPr>
          <a:xfrm rot="1126338">
            <a:off x="2850830" y="6655602"/>
            <a:ext cx="430178" cy="514231"/>
          </a:xfrm>
          <a:prstGeom prst="rect">
            <a:avLst/>
          </a:prstGeom>
        </p:spPr>
      </p:pic>
      <p:pic>
        <p:nvPicPr>
          <p:cNvPr id="31" name="Content Placeholder 5" descr="A close up of a logo&#10;&#10;Description generated with high confidence">
            <a:extLst>
              <a:ext uri="{FF2B5EF4-FFF2-40B4-BE49-F238E27FC236}">
                <a16:creationId xmlns:a16="http://schemas.microsoft.com/office/drawing/2014/main" id="{024166F9-E92B-470A-9546-CF024493FBE5}"/>
              </a:ext>
            </a:extLst>
          </p:cNvPr>
          <p:cNvPicPr>
            <a:picLocks noChangeAspect="1"/>
          </p:cNvPicPr>
          <p:nvPr/>
        </p:nvPicPr>
        <p:blipFill rotWithShape="1">
          <a:blip r:embed="rId9">
            <a:duotone>
              <a:prstClr val="black"/>
              <a:srgbClr val="D9C3A5">
                <a:tint val="50000"/>
                <a:satMod val="180000"/>
              </a:srgbClr>
            </a:duotone>
            <a:extLst>
              <a:ext uri="{28A0092B-C50C-407E-A947-70E740481C1C}">
                <a14:useLocalDpi xmlns:a14="http://schemas.microsoft.com/office/drawing/2010/main" val="0"/>
              </a:ext>
            </a:extLst>
          </a:blip>
          <a:srcRect l="35042" t="42588" r="39824" b="27367"/>
          <a:stretch/>
        </p:blipFill>
        <p:spPr>
          <a:xfrm rot="615951">
            <a:off x="2474183" y="6099644"/>
            <a:ext cx="330045" cy="394532"/>
          </a:xfrm>
          <a:prstGeom prst="rect">
            <a:avLst/>
          </a:prstGeom>
        </p:spPr>
      </p:pic>
      <p:pic>
        <p:nvPicPr>
          <p:cNvPr id="32" name="Content Placeholder 5" descr="A close up of a logo&#10;&#10;Description generated with high confidence">
            <a:extLst>
              <a:ext uri="{FF2B5EF4-FFF2-40B4-BE49-F238E27FC236}">
                <a16:creationId xmlns:a16="http://schemas.microsoft.com/office/drawing/2014/main" id="{2DFD6DF5-24D1-4255-BF3A-158B98135298}"/>
              </a:ext>
            </a:extLst>
          </p:cNvPr>
          <p:cNvPicPr>
            <a:picLocks noChangeAspect="1"/>
          </p:cNvPicPr>
          <p:nvPr/>
        </p:nvPicPr>
        <p:blipFill rotWithShape="1">
          <a:blip r:embed="rId9">
            <a:duotone>
              <a:prstClr val="black"/>
              <a:srgbClr val="D9C3A5">
                <a:tint val="50000"/>
                <a:satMod val="180000"/>
              </a:srgbClr>
            </a:duotone>
            <a:extLst>
              <a:ext uri="{28A0092B-C50C-407E-A947-70E740481C1C}">
                <a14:useLocalDpi xmlns:a14="http://schemas.microsoft.com/office/drawing/2010/main" val="0"/>
              </a:ext>
            </a:extLst>
          </a:blip>
          <a:srcRect t="59695" r="57631"/>
          <a:stretch/>
        </p:blipFill>
        <p:spPr>
          <a:xfrm rot="18718549">
            <a:off x="2931076" y="5845979"/>
            <a:ext cx="482607" cy="459102"/>
          </a:xfrm>
          <a:prstGeom prst="rect">
            <a:avLst/>
          </a:prstGeom>
        </p:spPr>
      </p:pic>
      <p:sp>
        <p:nvSpPr>
          <p:cNvPr id="35" name="Oval 34">
            <a:extLst>
              <a:ext uri="{FF2B5EF4-FFF2-40B4-BE49-F238E27FC236}">
                <a16:creationId xmlns:a16="http://schemas.microsoft.com/office/drawing/2014/main" id="{C903E0B7-9D41-4255-9437-EE1E29198522}"/>
              </a:ext>
            </a:extLst>
          </p:cNvPr>
          <p:cNvSpPr/>
          <p:nvPr/>
        </p:nvSpPr>
        <p:spPr>
          <a:xfrm>
            <a:off x="-1486494" y="4539733"/>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66DD44D8-1C1C-4434-AA8E-93214E161D39}"/>
              </a:ext>
            </a:extLst>
          </p:cNvPr>
          <p:cNvSpPr/>
          <p:nvPr/>
        </p:nvSpPr>
        <p:spPr>
          <a:xfrm>
            <a:off x="-1159291" y="509921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597E5A8-2909-430A-904D-F28AF4E99612}"/>
              </a:ext>
            </a:extLst>
          </p:cNvPr>
          <p:cNvSpPr/>
          <p:nvPr/>
        </p:nvSpPr>
        <p:spPr>
          <a:xfrm rot="6144486">
            <a:off x="-794182" y="5357940"/>
            <a:ext cx="1162089"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8" name="Oval 27">
            <a:extLst>
              <a:ext uri="{FF2B5EF4-FFF2-40B4-BE49-F238E27FC236}">
                <a16:creationId xmlns:a16="http://schemas.microsoft.com/office/drawing/2014/main" id="{0AF3BB33-2026-4297-8C58-042B069330E9}"/>
              </a:ext>
            </a:extLst>
          </p:cNvPr>
          <p:cNvSpPr/>
          <p:nvPr/>
        </p:nvSpPr>
        <p:spPr>
          <a:xfrm rot="4709116">
            <a:off x="240115" y="6671172"/>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63E8CF61-C7DC-42EA-A552-73AE600F1FBA}"/>
              </a:ext>
            </a:extLst>
          </p:cNvPr>
          <p:cNvSpPr/>
          <p:nvPr/>
        </p:nvSpPr>
        <p:spPr>
          <a:xfrm rot="10147224">
            <a:off x="234343" y="507400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786DA9A-9723-460D-8A59-455F007A4960}"/>
              </a:ext>
            </a:extLst>
          </p:cNvPr>
          <p:cNvSpPr/>
          <p:nvPr/>
        </p:nvSpPr>
        <p:spPr>
          <a:xfrm rot="13373802">
            <a:off x="284037" y="5142081"/>
            <a:ext cx="1205654"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44" name="Content Placeholder 5" descr="A close up of a logo&#10;&#10;Description generated with high confidence">
            <a:extLst>
              <a:ext uri="{FF2B5EF4-FFF2-40B4-BE49-F238E27FC236}">
                <a16:creationId xmlns:a16="http://schemas.microsoft.com/office/drawing/2014/main" id="{D827C5D2-66ED-4389-8923-BA97D4217DDA}"/>
              </a:ext>
            </a:extLst>
          </p:cNvPr>
          <p:cNvPicPr>
            <a:picLocks noChangeAspect="1"/>
          </p:cNvPicPr>
          <p:nvPr/>
        </p:nvPicPr>
        <p:blipFill rotWithShape="1">
          <a:blip r:embed="rId9">
            <a:duotone>
              <a:prstClr val="black"/>
              <a:srgbClr val="D9C3A5">
                <a:tint val="50000"/>
                <a:satMod val="180000"/>
              </a:srgbClr>
            </a:duotone>
            <a:extLst>
              <a:ext uri="{28A0092B-C50C-407E-A947-70E740481C1C}">
                <a14:useLocalDpi xmlns:a14="http://schemas.microsoft.com/office/drawing/2010/main" val="0"/>
              </a:ext>
            </a:extLst>
          </a:blip>
          <a:srcRect l="8629" t="-1" b="64507"/>
          <a:stretch/>
        </p:blipFill>
        <p:spPr>
          <a:xfrm rot="1485499">
            <a:off x="2474745" y="4123245"/>
            <a:ext cx="1151046" cy="447134"/>
          </a:xfrm>
          <a:prstGeom prst="rect">
            <a:avLst/>
          </a:prstGeom>
        </p:spPr>
      </p:pic>
      <p:pic>
        <p:nvPicPr>
          <p:cNvPr id="51" name="Picture 50">
            <a:extLst>
              <a:ext uri="{FF2B5EF4-FFF2-40B4-BE49-F238E27FC236}">
                <a16:creationId xmlns:a16="http://schemas.microsoft.com/office/drawing/2014/main" id="{37D37CFD-56D4-438D-8A0C-C0DACF04F0F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10339763">
            <a:off x="-778815" y="3221313"/>
            <a:ext cx="1088176" cy="1076229"/>
          </a:xfrm>
          <a:prstGeom prst="rect">
            <a:avLst/>
          </a:prstGeom>
        </p:spPr>
      </p:pic>
      <p:cxnSp>
        <p:nvCxnSpPr>
          <p:cNvPr id="52" name="Straight Connector 51">
            <a:extLst>
              <a:ext uri="{FF2B5EF4-FFF2-40B4-BE49-F238E27FC236}">
                <a16:creationId xmlns:a16="http://schemas.microsoft.com/office/drawing/2014/main" id="{FD42EE97-801C-46B1-A6D1-45EF32E7C0ED}"/>
              </a:ext>
            </a:extLst>
          </p:cNvPr>
          <p:cNvCxnSpPr>
            <a:cxnSpLocks/>
            <a:stCxn id="51" idx="1"/>
          </p:cNvCxnSpPr>
          <p:nvPr/>
        </p:nvCxnSpPr>
        <p:spPr>
          <a:xfrm flipH="1">
            <a:off x="212913" y="3686803"/>
            <a:ext cx="91579" cy="1004865"/>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3" name="Picture 52" descr="A picture containing tableware, plate&#10;&#10;Description generated with very high confidence">
            <a:extLst>
              <a:ext uri="{FF2B5EF4-FFF2-40B4-BE49-F238E27FC236}">
                <a16:creationId xmlns:a16="http://schemas.microsoft.com/office/drawing/2014/main" id="{2BD72ACE-4E6D-4779-B2F3-814C38DC00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7256" y="4774690"/>
            <a:ext cx="1440596" cy="270551"/>
          </a:xfrm>
          <a:prstGeom prst="rect">
            <a:avLst/>
          </a:prstGeom>
        </p:spPr>
      </p:pic>
    </p:spTree>
    <p:extLst>
      <p:ext uri="{BB962C8B-B14F-4D97-AF65-F5344CB8AC3E}">
        <p14:creationId xmlns:p14="http://schemas.microsoft.com/office/powerpoint/2010/main" val="554952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0" presetClass="path" presetSubtype="0" accel="50000" decel="50000" fill="hold" grpId="1" nodeType="clickEffect">
                                  <p:stCondLst>
                                    <p:cond delay="0"/>
                                  </p:stCondLst>
                                  <p:childTnLst>
                                    <p:animMotion origin="layout" path="M 0.0526 0.09931 C 0.01133 0.09028 0.12253 -0.22616 0.1026 -0.28218 C 0.08268 -0.33843 -0.07018 -0.18194 -0.06628 -0.2375 C -0.0875 -0.36227 -0.19596 -0.17755 -0.1931 -0.21875 " pathEditMode="relative" rAng="11220000" ptsTypes="AAAA">
                                      <p:cBhvr>
                                        <p:cTn id="32" dur="6250" fill="hold"/>
                                        <p:tgtEl>
                                          <p:spTgt spid="19"/>
                                        </p:tgtEl>
                                        <p:attrNameLst>
                                          <p:attrName>ppt_x</p:attrName>
                                          <p:attrName>ppt_y</p:attrName>
                                        </p:attrNameLst>
                                      </p:cBhvr>
                                      <p:rCtr x="-10456" y="-2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 grpId="0" animBg="1"/>
      <p:bldP spid="17" grpId="0" animBg="1"/>
      <p:bldP spid="2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entagon 47">
            <a:extLst>
              <a:ext uri="{FF2B5EF4-FFF2-40B4-BE49-F238E27FC236}">
                <a16:creationId xmlns:a16="http://schemas.microsoft.com/office/drawing/2014/main" id="{B2769CF5-EEC1-4FBC-9ABE-317DFC0555AD}"/>
              </a:ext>
            </a:extLst>
          </p:cNvPr>
          <p:cNvSpPr/>
          <p:nvPr/>
        </p:nvSpPr>
        <p:spPr>
          <a:xfrm>
            <a:off x="6169720" y="3171904"/>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9" name="Flowchart: Preparation 18">
            <a:extLst>
              <a:ext uri="{FF2B5EF4-FFF2-40B4-BE49-F238E27FC236}">
                <a16:creationId xmlns:a16="http://schemas.microsoft.com/office/drawing/2014/main" id="{216F76BB-9A9F-40C5-A87A-003C32D6FA2C}"/>
              </a:ext>
            </a:extLst>
          </p:cNvPr>
          <p:cNvSpPr/>
          <p:nvPr/>
        </p:nvSpPr>
        <p:spPr>
          <a:xfrm rot="1703353">
            <a:off x="2194467" y="2538658"/>
            <a:ext cx="1894165" cy="547333"/>
          </a:xfrm>
          <a:prstGeom prst="flowChartPreparation">
            <a:avLst/>
          </a:prstGeom>
          <a:solidFill>
            <a:srgbClr val="FF6699"/>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cytokines</a:t>
            </a:r>
          </a:p>
        </p:txBody>
      </p:sp>
      <p:sp>
        <p:nvSpPr>
          <p:cNvPr id="2" name="Title 1">
            <a:extLst>
              <a:ext uri="{FF2B5EF4-FFF2-40B4-BE49-F238E27FC236}">
                <a16:creationId xmlns:a16="http://schemas.microsoft.com/office/drawing/2014/main" id="{A6ECB9E8-E0F9-4ADA-895E-D695786409B5}"/>
              </a:ext>
            </a:extLst>
          </p:cNvPr>
          <p:cNvSpPr>
            <a:spLocks noGrp="1"/>
          </p:cNvSpPr>
          <p:nvPr>
            <p:ph type="title"/>
          </p:nvPr>
        </p:nvSpPr>
        <p:spPr>
          <a:xfrm>
            <a:off x="6825990" y="399651"/>
            <a:ext cx="4566043" cy="837162"/>
          </a:xfrm>
          <a:solidFill>
            <a:schemeClr val="accent5">
              <a:lumMod val="50000"/>
            </a:schemeClr>
          </a:solidFill>
        </p:spPr>
        <p:txBody>
          <a:bodyPr/>
          <a:lstStyle/>
          <a:p>
            <a:pPr algn="ctr"/>
            <a:r>
              <a:rPr lang="en-US" b="1" dirty="0">
                <a:solidFill>
                  <a:schemeClr val="bg1"/>
                </a:solidFill>
              </a:rPr>
              <a:t>The T-Cells</a:t>
            </a:r>
          </a:p>
        </p:txBody>
      </p:sp>
      <p:sp>
        <p:nvSpPr>
          <p:cNvPr id="3" name="Content Placeholder 2">
            <a:extLst>
              <a:ext uri="{FF2B5EF4-FFF2-40B4-BE49-F238E27FC236}">
                <a16:creationId xmlns:a16="http://schemas.microsoft.com/office/drawing/2014/main" id="{3C567B9E-B798-4873-B28E-D03E01A847C1}"/>
              </a:ext>
            </a:extLst>
          </p:cNvPr>
          <p:cNvSpPr>
            <a:spLocks noGrp="1"/>
          </p:cNvSpPr>
          <p:nvPr>
            <p:ph idx="1"/>
          </p:nvPr>
        </p:nvSpPr>
        <p:spPr>
          <a:xfrm>
            <a:off x="7709869" y="1851019"/>
            <a:ext cx="4010461" cy="3989469"/>
          </a:xfrm>
        </p:spPr>
        <p:txBody>
          <a:bodyPr>
            <a:normAutofit lnSpcReduction="10000"/>
          </a:bodyPr>
          <a:lstStyle/>
          <a:p>
            <a:r>
              <a:rPr lang="en-US" sz="4400" b="1" dirty="0"/>
              <a:t>The activated T cell </a:t>
            </a:r>
            <a:r>
              <a:rPr lang="en-US" sz="4400" b="1" u="sng" dirty="0">
                <a:solidFill>
                  <a:srgbClr val="7030A0"/>
                </a:solidFill>
              </a:rPr>
              <a:t>releases cytokines </a:t>
            </a:r>
            <a:r>
              <a:rPr lang="en-US" sz="4400" b="1" dirty="0"/>
              <a:t>that causes the B cells to undergo rapid cell division. </a:t>
            </a:r>
          </a:p>
        </p:txBody>
      </p:sp>
      <p:sp>
        <p:nvSpPr>
          <p:cNvPr id="4" name="Plaque 3">
            <a:extLst>
              <a:ext uri="{FF2B5EF4-FFF2-40B4-BE49-F238E27FC236}">
                <a16:creationId xmlns:a16="http://schemas.microsoft.com/office/drawing/2014/main" id="{09F0001D-0C81-49C9-B5A1-5EC323FA6503}"/>
              </a:ext>
            </a:extLst>
          </p:cNvPr>
          <p:cNvSpPr/>
          <p:nvPr/>
        </p:nvSpPr>
        <p:spPr>
          <a:xfrm>
            <a:off x="1938202" y="1538782"/>
            <a:ext cx="3818081" cy="3320386"/>
          </a:xfrm>
          <a:prstGeom prst="plaqu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56824F5-7BB8-4D1E-B267-58173BFFC2FD}"/>
              </a:ext>
            </a:extLst>
          </p:cNvPr>
          <p:cNvSpPr/>
          <p:nvPr/>
        </p:nvSpPr>
        <p:spPr>
          <a:xfrm rot="10800000">
            <a:off x="3276510" y="3448190"/>
            <a:ext cx="656270" cy="282491"/>
          </a:xfrm>
          <a:custGeom>
            <a:avLst/>
            <a:gdLst>
              <a:gd name="connsiteX0" fmla="*/ 0 w 656270"/>
              <a:gd name="connsiteY0" fmla="*/ 236756 h 473512"/>
              <a:gd name="connsiteX1" fmla="*/ 328135 w 656270"/>
              <a:gd name="connsiteY1" fmla="*/ 0 h 473512"/>
              <a:gd name="connsiteX2" fmla="*/ 656270 w 656270"/>
              <a:gd name="connsiteY2" fmla="*/ 236756 h 473512"/>
              <a:gd name="connsiteX3" fmla="*/ 328135 w 656270"/>
              <a:gd name="connsiteY3" fmla="*/ 473512 h 473512"/>
              <a:gd name="connsiteX4" fmla="*/ 0 w 656270"/>
              <a:gd name="connsiteY4" fmla="*/ 236756 h 473512"/>
              <a:gd name="connsiteX0" fmla="*/ 0 w 656270"/>
              <a:gd name="connsiteY0" fmla="*/ 236756 h 282491"/>
              <a:gd name="connsiteX1" fmla="*/ 328135 w 656270"/>
              <a:gd name="connsiteY1" fmla="*/ 0 h 282491"/>
              <a:gd name="connsiteX2" fmla="*/ 656270 w 656270"/>
              <a:gd name="connsiteY2" fmla="*/ 236756 h 282491"/>
              <a:gd name="connsiteX3" fmla="*/ 328135 w 656270"/>
              <a:gd name="connsiteY3" fmla="*/ 176332 h 282491"/>
              <a:gd name="connsiteX4" fmla="*/ 0 w 656270"/>
              <a:gd name="connsiteY4" fmla="*/ 236756 h 28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70" h="282491">
                <a:moveTo>
                  <a:pt x="0" y="236756"/>
                </a:moveTo>
                <a:cubicBezTo>
                  <a:pt x="0" y="207367"/>
                  <a:pt x="146911" y="0"/>
                  <a:pt x="328135" y="0"/>
                </a:cubicBezTo>
                <a:cubicBezTo>
                  <a:pt x="509359" y="0"/>
                  <a:pt x="656270" y="105999"/>
                  <a:pt x="656270" y="236756"/>
                </a:cubicBezTo>
                <a:cubicBezTo>
                  <a:pt x="656270" y="367513"/>
                  <a:pt x="509359" y="176332"/>
                  <a:pt x="328135" y="176332"/>
                </a:cubicBezTo>
                <a:cubicBezTo>
                  <a:pt x="146911" y="176332"/>
                  <a:pt x="0" y="266145"/>
                  <a:pt x="0" y="2367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AC49AEC3-8336-4FB6-8F0C-6ABC76E4D460}"/>
              </a:ext>
            </a:extLst>
          </p:cNvPr>
          <p:cNvGrpSpPr/>
          <p:nvPr/>
        </p:nvGrpSpPr>
        <p:grpSpPr>
          <a:xfrm>
            <a:off x="2246827" y="2215744"/>
            <a:ext cx="3002876" cy="1193160"/>
            <a:chOff x="7019526" y="2241118"/>
            <a:chExt cx="2977268" cy="1559125"/>
          </a:xfrm>
        </p:grpSpPr>
        <p:sp>
          <p:nvSpPr>
            <p:cNvPr id="26" name="Oval 25">
              <a:extLst>
                <a:ext uri="{FF2B5EF4-FFF2-40B4-BE49-F238E27FC236}">
                  <a16:creationId xmlns:a16="http://schemas.microsoft.com/office/drawing/2014/main" id="{BD9B8C87-80E4-4839-A23B-549487303DA1}"/>
                </a:ext>
              </a:extLst>
            </p:cNvPr>
            <p:cNvSpPr/>
            <p:nvPr/>
          </p:nvSpPr>
          <p:spPr>
            <a:xfrm rot="20270555">
              <a:off x="7019526" y="2354799"/>
              <a:ext cx="1485551" cy="1445444"/>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775E36E-E43C-4E4F-9EC9-7805BB38BEF7}"/>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9F46A9-B2BF-4E5C-B9F7-A3396D11D8B3}"/>
                </a:ext>
              </a:extLst>
            </p:cNvPr>
            <p:cNvSpPr/>
            <p:nvPr/>
          </p:nvSpPr>
          <p:spPr>
            <a:xfrm rot="14272640">
              <a:off x="8451128" y="2358240"/>
              <a:ext cx="1143107" cy="1150948"/>
            </a:xfrm>
            <a:prstGeom prst="ellipse">
              <a:avLst/>
            </a:prstGeom>
            <a:solidFill>
              <a:schemeClr val="dk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9" name="Oval 28">
            <a:extLst>
              <a:ext uri="{FF2B5EF4-FFF2-40B4-BE49-F238E27FC236}">
                <a16:creationId xmlns:a16="http://schemas.microsoft.com/office/drawing/2014/main" id="{2B9A3005-02ED-438F-865D-D5166E36AEC4}"/>
              </a:ext>
            </a:extLst>
          </p:cNvPr>
          <p:cNvSpPr/>
          <p:nvPr/>
        </p:nvSpPr>
        <p:spPr>
          <a:xfrm rot="14272640">
            <a:off x="2639061" y="2305671"/>
            <a:ext cx="874792" cy="1160848"/>
          </a:xfrm>
          <a:prstGeom prst="ellipse">
            <a:avLst/>
          </a:prstGeom>
          <a:solidFill>
            <a:schemeClr val="dk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C8C5708-7A5E-4C26-AFCB-FC758F223D49}"/>
              </a:ext>
            </a:extLst>
          </p:cNvPr>
          <p:cNvSpPr/>
          <p:nvPr/>
        </p:nvSpPr>
        <p:spPr>
          <a:xfrm>
            <a:off x="3732109" y="4192312"/>
            <a:ext cx="2024174" cy="523220"/>
          </a:xfrm>
          <a:prstGeom prst="rect">
            <a:avLst/>
          </a:prstGeom>
        </p:spPr>
        <p:txBody>
          <a:bodyPr wrap="square">
            <a:spAutoFit/>
          </a:bodyPr>
          <a:lstStyle/>
          <a:p>
            <a:r>
              <a:rPr lang="en-US" sz="2800" b="1" dirty="0"/>
              <a:t>Mr. T Cell </a:t>
            </a:r>
            <a:endParaRPr lang="en-US" sz="2800" dirty="0"/>
          </a:p>
        </p:txBody>
      </p:sp>
      <p:pic>
        <p:nvPicPr>
          <p:cNvPr id="7" name="Picture 6" descr="A close up of a logo&#10;&#10;Description generated with very high confidence">
            <a:extLst>
              <a:ext uri="{FF2B5EF4-FFF2-40B4-BE49-F238E27FC236}">
                <a16:creationId xmlns:a16="http://schemas.microsoft.com/office/drawing/2014/main" id="{E1EAAA9B-32F4-4F32-8D4E-57D9934F5D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1" b="89868" l="10000" r="90000">
                        <a14:foregroundMark x1="51333" y1="7489" x2="53333" y2="20705"/>
                        <a14:foregroundMark x1="42000" y1="6167" x2="48000" y2="12775"/>
                        <a14:foregroundMark x1="43333" y1="1762" x2="43333" y2="1762"/>
                        <a14:foregroundMark x1="30667" y1="11894" x2="30667" y2="11894"/>
                        <a14:foregroundMark x1="68667" y1="4846" x2="68667" y2="4846"/>
                        <a14:foregroundMark x1="39333" y1="4846" x2="46667" y2="13216"/>
                        <a14:foregroundMark x1="37333" y1="2203" x2="37333" y2="2203"/>
                        <a14:foregroundMark x1="28000" y1="12335" x2="28000" y2="12335"/>
                        <a14:foregroundMark x1="26667" y1="29075" x2="26667" y2="29075"/>
                        <a14:foregroundMark x1="40000" y1="41410" x2="40000" y2="41410"/>
                        <a14:foregroundMark x1="40667" y1="48458" x2="40667" y2="48458"/>
                        <a14:foregroundMark x1="42000" y1="53304" x2="42000" y2="53304"/>
                        <a14:foregroundMark x1="56000" y1="53744" x2="56000" y2="53744"/>
                        <a14:foregroundMark x1="60667" y1="53744" x2="60667" y2="53744"/>
                        <a14:foregroundMark x1="63333" y1="40088" x2="63333" y2="40088"/>
                        <a14:foregroundMark x1="63333" y1="29075" x2="63333" y2="29075"/>
                        <a14:foregroundMark x1="63333" y1="34361" x2="63333" y2="34361"/>
                        <a14:foregroundMark x1="64667" y1="27313" x2="64667" y2="27313"/>
                        <a14:foregroundMark x1="67333" y1="21145" x2="67333" y2="21145"/>
                        <a14:foregroundMark x1="72000" y1="14537" x2="72000" y2="14537"/>
                        <a14:foregroundMark x1="74000" y1="6608" x2="74000" y2="6608"/>
                        <a14:foregroundMark x1="67333" y1="16740" x2="67333" y2="16740"/>
                        <a14:foregroundMark x1="51333" y1="881" x2="51333" y2="881"/>
                        <a14:foregroundMark x1="62667" y1="1322" x2="62667" y2="1322"/>
                        <a14:foregroundMark x1="71333" y1="3965" x2="71333" y2="3965"/>
                        <a14:foregroundMark x1="68000" y1="4405" x2="74000" y2="7930"/>
                        <a14:foregroundMark x1="31333" y1="38767" x2="31333" y2="38767"/>
                        <a14:foregroundMark x1="29333" y1="37885" x2="29333" y2="37885"/>
                        <a14:foregroundMark x1="30000" y1="36123" x2="30000" y2="36123"/>
                        <a14:foregroundMark x1="62667" y1="22467" x2="62667" y2="22467"/>
                        <a14:foregroundMark x1="26667" y1="22907" x2="26667" y2="22907"/>
                        <a14:foregroundMark x1="26667" y1="26432" x2="26667" y2="26432"/>
                        <a14:foregroundMark x1="24667" y1="20264" x2="24667" y2="20264"/>
                        <a14:foregroundMark x1="24000" y1="18502" x2="24000" y2="18502"/>
                        <a14:foregroundMark x1="23333" y1="17621" x2="23333" y2="17621"/>
                        <a14:foregroundMark x1="33333" y1="5727" x2="33333" y2="5727"/>
                        <a14:foregroundMark x1="68000" y1="18943" x2="68000" y2="18943"/>
                        <a14:foregroundMark x1="74000" y1="11454" x2="74000" y2="11454"/>
                        <a14:foregroundMark x1="78667" y1="7048" x2="78667" y2="7048"/>
                        <a14:foregroundMark x1="44000" y1="16300" x2="46667" y2="22467"/>
                        <a14:foregroundMark x1="40667" y1="13216" x2="49333" y2="25991"/>
                        <a14:foregroundMark x1="39333" y1="17181" x2="48667" y2="29956"/>
                        <a14:foregroundMark x1="36000" y1="30837" x2="50667" y2="37445"/>
                        <a14:foregroundMark x1="62667" y1="52863" x2="62667" y2="52863"/>
                        <a14:foregroundMark x1="62667" y1="53744" x2="62667" y2="53744"/>
                        <a14:foregroundMark x1="61333" y1="45815" x2="59333" y2="30837"/>
                        <a14:foregroundMark x1="59333" y1="30837" x2="56000" y2="27313"/>
                        <a14:foregroundMark x1="48667" y1="36123" x2="58667" y2="17181"/>
                        <a14:foregroundMark x1="33333" y1="30837" x2="61333" y2="9251"/>
                        <a14:foregroundMark x1="68667" y1="11894" x2="52667" y2="24229"/>
                        <a14:foregroundMark x1="52667" y1="24229" x2="50000" y2="39648"/>
                        <a14:foregroundMark x1="50000" y1="39648" x2="55333" y2="45374"/>
                        <a14:foregroundMark x1="62000" y1="51101" x2="50667" y2="21586"/>
                        <a14:foregroundMark x1="50667" y1="21586" x2="51333" y2="15859"/>
                        <a14:foregroundMark x1="30667" y1="36123" x2="60000" y2="1409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b="40296"/>
          <a:stretch/>
        </p:blipFill>
        <p:spPr>
          <a:xfrm>
            <a:off x="2921255" y="265814"/>
            <a:ext cx="2194088" cy="1982425"/>
          </a:xfrm>
          <a:prstGeom prst="rect">
            <a:avLst/>
          </a:prstGeom>
        </p:spPr>
      </p:pic>
      <p:pic>
        <p:nvPicPr>
          <p:cNvPr id="53" name="Picture 52" descr="A picture containing tableware, plate&#10;&#10;Description generated with very high confidence">
            <a:extLst>
              <a:ext uri="{FF2B5EF4-FFF2-40B4-BE49-F238E27FC236}">
                <a16:creationId xmlns:a16="http://schemas.microsoft.com/office/drawing/2014/main" id="{2BD72ACE-4E6D-4779-B2F3-814C38DC00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125" y="4982736"/>
            <a:ext cx="1440596" cy="270551"/>
          </a:xfrm>
          <a:prstGeom prst="rect">
            <a:avLst/>
          </a:prstGeom>
        </p:spPr>
      </p:pic>
      <p:sp>
        <p:nvSpPr>
          <p:cNvPr id="6" name="Pentagon 5">
            <a:extLst>
              <a:ext uri="{FF2B5EF4-FFF2-40B4-BE49-F238E27FC236}">
                <a16:creationId xmlns:a16="http://schemas.microsoft.com/office/drawing/2014/main" id="{8D7F2644-0980-4717-96A8-E1DEE3531857}"/>
              </a:ext>
            </a:extLst>
          </p:cNvPr>
          <p:cNvSpPr/>
          <p:nvPr/>
        </p:nvSpPr>
        <p:spPr>
          <a:xfrm>
            <a:off x="2862503" y="4167042"/>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5A92BA4-8CA6-4691-BD4C-B294F361DF78}"/>
              </a:ext>
            </a:extLst>
          </p:cNvPr>
          <p:cNvSpPr/>
          <p:nvPr/>
        </p:nvSpPr>
        <p:spPr>
          <a:xfrm>
            <a:off x="1128102" y="5591512"/>
            <a:ext cx="1598323" cy="523220"/>
          </a:xfrm>
          <a:prstGeom prst="rect">
            <a:avLst/>
          </a:prstGeom>
        </p:spPr>
        <p:txBody>
          <a:bodyPr wrap="none">
            <a:spAutoFit/>
          </a:bodyPr>
          <a:lstStyle/>
          <a:p>
            <a:r>
              <a:rPr lang="en-US" sz="2800" b="1" dirty="0">
                <a:solidFill>
                  <a:srgbClr val="7030A0"/>
                </a:solidFill>
              </a:rPr>
              <a:t>cytokines</a:t>
            </a:r>
            <a:endParaRPr lang="en-US" sz="2800" dirty="0"/>
          </a:p>
        </p:txBody>
      </p:sp>
      <p:sp>
        <p:nvSpPr>
          <p:cNvPr id="34" name="Pentagon 33">
            <a:extLst>
              <a:ext uri="{FF2B5EF4-FFF2-40B4-BE49-F238E27FC236}">
                <a16:creationId xmlns:a16="http://schemas.microsoft.com/office/drawing/2014/main" id="{E180693A-D8EF-4A4C-87FB-70EBEFA1F944}"/>
              </a:ext>
            </a:extLst>
          </p:cNvPr>
          <p:cNvSpPr/>
          <p:nvPr/>
        </p:nvSpPr>
        <p:spPr>
          <a:xfrm>
            <a:off x="4429573" y="3494446"/>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1" name="Pentagon 40">
            <a:extLst>
              <a:ext uri="{FF2B5EF4-FFF2-40B4-BE49-F238E27FC236}">
                <a16:creationId xmlns:a16="http://schemas.microsoft.com/office/drawing/2014/main" id="{DB462198-FBE9-42F1-988E-986690966835}"/>
              </a:ext>
            </a:extLst>
          </p:cNvPr>
          <p:cNvSpPr/>
          <p:nvPr/>
        </p:nvSpPr>
        <p:spPr>
          <a:xfrm>
            <a:off x="2430647" y="3505311"/>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2" name="Pentagon 41">
            <a:extLst>
              <a:ext uri="{FF2B5EF4-FFF2-40B4-BE49-F238E27FC236}">
                <a16:creationId xmlns:a16="http://schemas.microsoft.com/office/drawing/2014/main" id="{0F72BF02-69E4-48DD-AAAB-8720344EFF9E}"/>
              </a:ext>
            </a:extLst>
          </p:cNvPr>
          <p:cNvSpPr/>
          <p:nvPr/>
        </p:nvSpPr>
        <p:spPr>
          <a:xfrm>
            <a:off x="799967" y="4899953"/>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3" name="Pentagon 42">
            <a:extLst>
              <a:ext uri="{FF2B5EF4-FFF2-40B4-BE49-F238E27FC236}">
                <a16:creationId xmlns:a16="http://schemas.microsoft.com/office/drawing/2014/main" id="{75D0BF96-0755-438A-8D8E-4289701872BF}"/>
              </a:ext>
            </a:extLst>
          </p:cNvPr>
          <p:cNvSpPr/>
          <p:nvPr/>
        </p:nvSpPr>
        <p:spPr>
          <a:xfrm>
            <a:off x="5756032" y="4642229"/>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5" name="Pentagon 44">
            <a:extLst>
              <a:ext uri="{FF2B5EF4-FFF2-40B4-BE49-F238E27FC236}">
                <a16:creationId xmlns:a16="http://schemas.microsoft.com/office/drawing/2014/main" id="{90891DEC-5260-4592-9CBF-B919A86913F1}"/>
              </a:ext>
            </a:extLst>
          </p:cNvPr>
          <p:cNvSpPr/>
          <p:nvPr/>
        </p:nvSpPr>
        <p:spPr>
          <a:xfrm>
            <a:off x="2909008" y="5566243"/>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0" name="Picture 9" descr="A picture containing looking&#10;&#10;Description generated with high confidence">
            <a:extLst>
              <a:ext uri="{FF2B5EF4-FFF2-40B4-BE49-F238E27FC236}">
                <a16:creationId xmlns:a16="http://schemas.microsoft.com/office/drawing/2014/main" id="{BDE14A25-B9DA-4275-BD59-4C502C3F1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140" y="3176839"/>
            <a:ext cx="1478317" cy="891906"/>
          </a:xfrm>
          <a:prstGeom prst="rect">
            <a:avLst/>
          </a:prstGeom>
        </p:spPr>
      </p:pic>
      <p:pic>
        <p:nvPicPr>
          <p:cNvPr id="46" name="Picture 45" descr="A picture containing looking&#10;&#10;Description generated with high confidence">
            <a:extLst>
              <a:ext uri="{FF2B5EF4-FFF2-40B4-BE49-F238E27FC236}">
                <a16:creationId xmlns:a16="http://schemas.microsoft.com/office/drawing/2014/main" id="{5E71C15D-4C62-47B2-BF6E-F6B7ACB8D1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66520">
            <a:off x="2930373" y="4676672"/>
            <a:ext cx="889250" cy="536507"/>
          </a:xfrm>
          <a:prstGeom prst="rect">
            <a:avLst/>
          </a:prstGeom>
        </p:spPr>
      </p:pic>
      <p:pic>
        <p:nvPicPr>
          <p:cNvPr id="47" name="Picture 46" descr="A picture containing looking&#10;&#10;Description generated with high confidence">
            <a:extLst>
              <a:ext uri="{FF2B5EF4-FFF2-40B4-BE49-F238E27FC236}">
                <a16:creationId xmlns:a16="http://schemas.microsoft.com/office/drawing/2014/main" id="{7FB267AA-5CF1-4D3B-B630-D131DBA918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08391" flipH="1">
            <a:off x="1397477" y="3812236"/>
            <a:ext cx="1698885" cy="1024981"/>
          </a:xfrm>
          <a:prstGeom prst="rect">
            <a:avLst/>
          </a:prstGeom>
        </p:spPr>
      </p:pic>
      <p:pic>
        <p:nvPicPr>
          <p:cNvPr id="49" name="Picture 48" descr="A picture containing looking&#10;&#10;Description generated with high confidence">
            <a:extLst>
              <a:ext uri="{FF2B5EF4-FFF2-40B4-BE49-F238E27FC236}">
                <a16:creationId xmlns:a16="http://schemas.microsoft.com/office/drawing/2014/main" id="{8F0DD2B0-A0DB-4982-A568-C98436FB3E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964708" flipH="1">
            <a:off x="4404684" y="3911314"/>
            <a:ext cx="1587824" cy="957975"/>
          </a:xfrm>
          <a:prstGeom prst="rect">
            <a:avLst/>
          </a:prstGeom>
        </p:spPr>
      </p:pic>
    </p:spTree>
    <p:extLst>
      <p:ext uri="{BB962C8B-B14F-4D97-AF65-F5344CB8AC3E}">
        <p14:creationId xmlns:p14="http://schemas.microsoft.com/office/powerpoint/2010/main" val="267177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0" presetClass="path" presetSubtype="0" accel="50000" decel="50000" fill="hold" grpId="1" nodeType="clickEffect">
                                  <p:stCondLst>
                                    <p:cond delay="0"/>
                                  </p:stCondLst>
                                  <p:childTnLst>
                                    <p:animMotion origin="layout" path="M 0.05209 0.09885 C 0.01081 0.08982 0.12201 -0.22662 0.10209 -0.28287 C 0.08229 -0.33889 -0.0707 -0.1824 -0.06679 -0.23796 C -0.08789 -0.36273 -0.19648 -0.17824 -0.19362 -0.21921 " pathEditMode="relative" rAng="11220000" ptsTypes="AAAA">
                                      <p:cBhvr>
                                        <p:cTn id="32" dur="6250" fill="hold"/>
                                        <p:tgtEl>
                                          <p:spTgt spid="19"/>
                                        </p:tgtEl>
                                        <p:attrNameLst>
                                          <p:attrName>ppt_x</p:attrName>
                                          <p:attrName>ppt_y</p:attrName>
                                        </p:attrNameLst>
                                      </p:cBhvr>
                                      <p:rCtr x="-10443" y="-2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 grpId="0" animBg="1"/>
      <p:bldP spid="17" grpId="0" animBg="1"/>
      <p:bldP spid="2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80E2-252F-4E52-90DB-AF6F010D8F22}"/>
              </a:ext>
            </a:extLst>
          </p:cNvPr>
          <p:cNvSpPr>
            <a:spLocks noGrp="1"/>
          </p:cNvSpPr>
          <p:nvPr>
            <p:ph type="title"/>
          </p:nvPr>
        </p:nvSpPr>
        <p:spPr>
          <a:xfrm>
            <a:off x="0" y="0"/>
            <a:ext cx="6918516" cy="1271170"/>
          </a:xfrm>
        </p:spPr>
        <p:txBody>
          <a:bodyPr>
            <a:normAutofit/>
          </a:bodyPr>
          <a:lstStyle/>
          <a:p>
            <a:r>
              <a:rPr lang="en-US" sz="3600" b="1" dirty="0">
                <a:effectLst>
                  <a:outerShdw blurRad="38100" dist="38100" dir="2700000" algn="tl">
                    <a:srgbClr val="000000">
                      <a:alpha val="43137"/>
                    </a:srgbClr>
                  </a:outerShdw>
                </a:effectLst>
                <a:latin typeface="Cooper Std Black" panose="0208090304030B020404" pitchFamily="18" charset="0"/>
              </a:rPr>
              <a:t>B-Cell Activation </a:t>
            </a:r>
            <a:r>
              <a:rPr lang="en-US" sz="3600" b="1" dirty="0">
                <a:effectLst>
                  <a:outerShdw blurRad="38100" dist="38100" dir="2700000" algn="tl">
                    <a:srgbClr val="000000">
                      <a:alpha val="43137"/>
                    </a:srgbClr>
                  </a:outerShdw>
                </a:effectLst>
                <a:latin typeface="Cooper Std Black" panose="0208090304030B020404" pitchFamily="18" charset="0"/>
                <a:sym typeface="Wingdings" panose="05000000000000000000" pitchFamily="2" charset="2"/>
              </a:rPr>
              <a:t> Proliferation</a:t>
            </a:r>
            <a:endParaRPr lang="en-US" sz="3600" b="1" dirty="0">
              <a:effectLst>
                <a:outerShdw blurRad="38100" dist="38100" dir="2700000" algn="tl">
                  <a:srgbClr val="000000">
                    <a:alpha val="43137"/>
                  </a:srgbClr>
                </a:outerShdw>
              </a:effectLst>
              <a:latin typeface="Cooper Std Black" panose="0208090304030B020404" pitchFamily="18" charset="0"/>
            </a:endParaRPr>
          </a:p>
        </p:txBody>
      </p:sp>
      <p:sp>
        <p:nvSpPr>
          <p:cNvPr id="3" name="Content Placeholder 2">
            <a:extLst>
              <a:ext uri="{FF2B5EF4-FFF2-40B4-BE49-F238E27FC236}">
                <a16:creationId xmlns:a16="http://schemas.microsoft.com/office/drawing/2014/main" id="{F604A274-3AFA-4195-9505-5F32EBD25AE6}"/>
              </a:ext>
            </a:extLst>
          </p:cNvPr>
          <p:cNvSpPr>
            <a:spLocks noGrp="1"/>
          </p:cNvSpPr>
          <p:nvPr>
            <p:ph idx="1"/>
          </p:nvPr>
        </p:nvSpPr>
        <p:spPr>
          <a:xfrm>
            <a:off x="253960" y="1652339"/>
            <a:ext cx="5257800" cy="4971829"/>
          </a:xfrm>
        </p:spPr>
        <p:txBody>
          <a:bodyPr>
            <a:normAutofit/>
          </a:bodyPr>
          <a:lstStyle/>
          <a:p>
            <a:r>
              <a:rPr lang="en-US" sz="3200" b="1" dirty="0"/>
              <a:t>The cytokines cause the rapid cell division (proliferation) of the B-Cell. </a:t>
            </a:r>
          </a:p>
          <a:p>
            <a:endParaRPr lang="en-US" sz="3200" b="1" dirty="0"/>
          </a:p>
          <a:p>
            <a:r>
              <a:rPr lang="en-US" sz="3200" b="1" dirty="0"/>
              <a:t>The B cell proliferates to form specialized </a:t>
            </a:r>
          </a:p>
          <a:p>
            <a:pPr marL="1143000" indent="-1143000">
              <a:buAutoNum type="arabicPeriod"/>
            </a:pPr>
            <a:r>
              <a:rPr lang="en-US" sz="3200" b="1" dirty="0"/>
              <a:t>memory B cells</a:t>
            </a:r>
          </a:p>
          <a:p>
            <a:pPr marL="1143000" indent="-1143000">
              <a:buAutoNum type="arabicPeriod"/>
            </a:pPr>
            <a:r>
              <a:rPr lang="en-US" sz="3200" b="1" dirty="0"/>
              <a:t>effector B cells</a:t>
            </a:r>
          </a:p>
          <a:p>
            <a:pPr marL="0" indent="0">
              <a:buNone/>
            </a:pPr>
            <a:r>
              <a:rPr lang="en-US" sz="3200" b="1" dirty="0"/>
              <a:t> </a:t>
            </a:r>
            <a:endParaRPr lang="en-US" sz="1200" b="1" dirty="0"/>
          </a:p>
        </p:txBody>
      </p:sp>
      <p:pic>
        <p:nvPicPr>
          <p:cNvPr id="6" name="Picture 5">
            <a:extLst>
              <a:ext uri="{FF2B5EF4-FFF2-40B4-BE49-F238E27FC236}">
                <a16:creationId xmlns:a16="http://schemas.microsoft.com/office/drawing/2014/main" id="{C065C518-4876-49C9-B6EE-F8D32686ABAE}"/>
              </a:ext>
            </a:extLst>
          </p:cNvPr>
          <p:cNvPicPr>
            <a:picLocks noChangeAspect="1"/>
          </p:cNvPicPr>
          <p:nvPr/>
        </p:nvPicPr>
        <p:blipFill>
          <a:blip r:embed="rId2"/>
          <a:stretch>
            <a:fillRect/>
          </a:stretch>
        </p:blipFill>
        <p:spPr>
          <a:xfrm>
            <a:off x="7651151" y="796333"/>
            <a:ext cx="1707909" cy="1675315"/>
          </a:xfrm>
          <a:prstGeom prst="rect">
            <a:avLst/>
          </a:prstGeom>
        </p:spPr>
      </p:pic>
      <p:pic>
        <p:nvPicPr>
          <p:cNvPr id="7" name="Picture 6">
            <a:extLst>
              <a:ext uri="{FF2B5EF4-FFF2-40B4-BE49-F238E27FC236}">
                <a16:creationId xmlns:a16="http://schemas.microsoft.com/office/drawing/2014/main" id="{19772ABD-65F9-4B9A-940C-B354FF7804F3}"/>
              </a:ext>
            </a:extLst>
          </p:cNvPr>
          <p:cNvPicPr>
            <a:picLocks noChangeAspect="1"/>
          </p:cNvPicPr>
          <p:nvPr/>
        </p:nvPicPr>
        <p:blipFill>
          <a:blip r:embed="rId2"/>
          <a:stretch>
            <a:fillRect/>
          </a:stretch>
        </p:blipFill>
        <p:spPr>
          <a:xfrm flipH="1">
            <a:off x="5852698" y="3706813"/>
            <a:ext cx="2285160" cy="2241550"/>
          </a:xfrm>
          <a:prstGeom prst="rect">
            <a:avLst/>
          </a:prstGeom>
        </p:spPr>
      </p:pic>
      <p:pic>
        <p:nvPicPr>
          <p:cNvPr id="8" name="Picture 7">
            <a:extLst>
              <a:ext uri="{FF2B5EF4-FFF2-40B4-BE49-F238E27FC236}">
                <a16:creationId xmlns:a16="http://schemas.microsoft.com/office/drawing/2014/main" id="{0A86BFEC-A3B3-47FA-9E35-C6433F380D39}"/>
              </a:ext>
            </a:extLst>
          </p:cNvPr>
          <p:cNvPicPr>
            <a:picLocks noChangeAspect="1"/>
          </p:cNvPicPr>
          <p:nvPr/>
        </p:nvPicPr>
        <p:blipFill>
          <a:blip r:embed="rId2"/>
          <a:stretch>
            <a:fillRect/>
          </a:stretch>
        </p:blipFill>
        <p:spPr>
          <a:xfrm>
            <a:off x="9068640" y="3706813"/>
            <a:ext cx="2285160" cy="2241550"/>
          </a:xfrm>
          <a:prstGeom prst="rect">
            <a:avLst/>
          </a:prstGeom>
        </p:spPr>
      </p:pic>
      <p:pic>
        <p:nvPicPr>
          <p:cNvPr id="10" name="Picture 9" descr="A picture containing object&#10;&#10;Description generated with high confidence">
            <a:extLst>
              <a:ext uri="{FF2B5EF4-FFF2-40B4-BE49-F238E27FC236}">
                <a16:creationId xmlns:a16="http://schemas.microsoft.com/office/drawing/2014/main" id="{68E9D6E9-74C1-48AE-A3B5-9C13DB7C9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051">
            <a:off x="9457200" y="3152362"/>
            <a:ext cx="2555564" cy="1411162"/>
          </a:xfrm>
          <a:prstGeom prst="rect">
            <a:avLst/>
          </a:prstGeom>
        </p:spPr>
      </p:pic>
      <p:pic>
        <p:nvPicPr>
          <p:cNvPr id="12" name="Picture 11">
            <a:extLst>
              <a:ext uri="{FF2B5EF4-FFF2-40B4-BE49-F238E27FC236}">
                <a16:creationId xmlns:a16="http://schemas.microsoft.com/office/drawing/2014/main" id="{30868271-F3B4-4D5F-B7DB-3CBB81D6A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744" y="5119319"/>
            <a:ext cx="652772" cy="636729"/>
          </a:xfrm>
          <a:prstGeom prst="rect">
            <a:avLst/>
          </a:prstGeom>
        </p:spPr>
      </p:pic>
      <p:sp>
        <p:nvSpPr>
          <p:cNvPr id="14" name="Rectangle 13">
            <a:extLst>
              <a:ext uri="{FF2B5EF4-FFF2-40B4-BE49-F238E27FC236}">
                <a16:creationId xmlns:a16="http://schemas.microsoft.com/office/drawing/2014/main" id="{0F02ED30-4A81-4ADC-B63B-FEA1A500AEE2}"/>
              </a:ext>
            </a:extLst>
          </p:cNvPr>
          <p:cNvSpPr/>
          <p:nvPr/>
        </p:nvSpPr>
        <p:spPr>
          <a:xfrm>
            <a:off x="6024259" y="5921931"/>
            <a:ext cx="2009846" cy="369332"/>
          </a:xfrm>
          <a:prstGeom prst="rect">
            <a:avLst/>
          </a:prstGeom>
        </p:spPr>
        <p:txBody>
          <a:bodyPr wrap="none">
            <a:spAutoFit/>
          </a:bodyPr>
          <a:lstStyle/>
          <a:p>
            <a:r>
              <a:rPr lang="en-US" dirty="0">
                <a:latin typeface="Cooper Std Black" panose="0208090304030B020404" pitchFamily="18" charset="0"/>
              </a:rPr>
              <a:t>Effector B Cell</a:t>
            </a:r>
          </a:p>
        </p:txBody>
      </p:sp>
      <p:sp>
        <p:nvSpPr>
          <p:cNvPr id="15" name="Rectangle 14">
            <a:extLst>
              <a:ext uri="{FF2B5EF4-FFF2-40B4-BE49-F238E27FC236}">
                <a16:creationId xmlns:a16="http://schemas.microsoft.com/office/drawing/2014/main" id="{01D563B6-B840-4F36-BED3-ECB341D92AC8}"/>
              </a:ext>
            </a:extLst>
          </p:cNvPr>
          <p:cNvSpPr/>
          <p:nvPr/>
        </p:nvSpPr>
        <p:spPr>
          <a:xfrm>
            <a:off x="9321259" y="5921931"/>
            <a:ext cx="1989199" cy="369332"/>
          </a:xfrm>
          <a:prstGeom prst="rect">
            <a:avLst/>
          </a:prstGeom>
        </p:spPr>
        <p:txBody>
          <a:bodyPr wrap="none">
            <a:spAutoFit/>
          </a:bodyPr>
          <a:lstStyle/>
          <a:p>
            <a:r>
              <a:rPr lang="en-US" dirty="0">
                <a:latin typeface="Cooper Std Black" panose="0208090304030B020404" pitchFamily="18" charset="0"/>
              </a:rPr>
              <a:t>Memory B Cell</a:t>
            </a:r>
          </a:p>
        </p:txBody>
      </p:sp>
      <p:pic>
        <p:nvPicPr>
          <p:cNvPr id="17" name="Picture 16" descr="A picture containing tableware, plate&#10;&#10;Description generated with very high confidence">
            <a:extLst>
              <a:ext uri="{FF2B5EF4-FFF2-40B4-BE49-F238E27FC236}">
                <a16:creationId xmlns:a16="http://schemas.microsoft.com/office/drawing/2014/main" id="{6BAE7CB8-445F-4BD7-B228-76AE9A09F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631" y="5804103"/>
            <a:ext cx="762312" cy="143166"/>
          </a:xfrm>
          <a:prstGeom prst="rect">
            <a:avLst/>
          </a:prstGeom>
        </p:spPr>
      </p:pic>
      <p:pic>
        <p:nvPicPr>
          <p:cNvPr id="19" name="Picture 18" descr="A close up of a sign&#10;&#10;Description generated with very high confidence">
            <a:extLst>
              <a:ext uri="{FF2B5EF4-FFF2-40B4-BE49-F238E27FC236}">
                <a16:creationId xmlns:a16="http://schemas.microsoft.com/office/drawing/2014/main" id="{673A4EC4-D8A6-43E7-9D39-F822D2824FB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217220">
            <a:off x="9179031" y="1985416"/>
            <a:ext cx="1029822" cy="846514"/>
          </a:xfrm>
          <a:prstGeom prst="rect">
            <a:avLst/>
          </a:prstGeom>
        </p:spPr>
      </p:pic>
      <p:pic>
        <p:nvPicPr>
          <p:cNvPr id="21" name="Picture 20" descr="A close up of a sign&#10;&#10;Description generated with very high confidence">
            <a:extLst>
              <a:ext uri="{FF2B5EF4-FFF2-40B4-BE49-F238E27FC236}">
                <a16:creationId xmlns:a16="http://schemas.microsoft.com/office/drawing/2014/main" id="{C2911F24-FF11-41DC-9CAA-3A8D86CE3A4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6690165">
            <a:off x="6901599" y="2253405"/>
            <a:ext cx="1029822" cy="846514"/>
          </a:xfrm>
          <a:prstGeom prst="rect">
            <a:avLst/>
          </a:prstGeom>
        </p:spPr>
      </p:pic>
      <p:sp>
        <p:nvSpPr>
          <p:cNvPr id="22" name="Rectangle 21">
            <a:extLst>
              <a:ext uri="{FF2B5EF4-FFF2-40B4-BE49-F238E27FC236}">
                <a16:creationId xmlns:a16="http://schemas.microsoft.com/office/drawing/2014/main" id="{FE8F5AA2-D444-4EE5-92F9-867BCF814F98}"/>
              </a:ext>
            </a:extLst>
          </p:cNvPr>
          <p:cNvSpPr/>
          <p:nvPr/>
        </p:nvSpPr>
        <p:spPr>
          <a:xfrm>
            <a:off x="7406086" y="409583"/>
            <a:ext cx="2198038" cy="369332"/>
          </a:xfrm>
          <a:prstGeom prst="rect">
            <a:avLst/>
          </a:prstGeom>
        </p:spPr>
        <p:txBody>
          <a:bodyPr wrap="none">
            <a:spAutoFit/>
          </a:bodyPr>
          <a:lstStyle/>
          <a:p>
            <a:r>
              <a:rPr lang="en-US" dirty="0">
                <a:latin typeface="Cooper Std Black" panose="0208090304030B020404" pitchFamily="18" charset="0"/>
              </a:rPr>
              <a:t>Activated B Cell</a:t>
            </a:r>
            <a:endParaRPr lang="en-US" dirty="0"/>
          </a:p>
        </p:txBody>
      </p:sp>
      <p:pic>
        <p:nvPicPr>
          <p:cNvPr id="24" name="Picture 23" descr="A picture containing object&#10;&#10;Description generated with high confidence">
            <a:extLst>
              <a:ext uri="{FF2B5EF4-FFF2-40B4-BE49-F238E27FC236}">
                <a16:creationId xmlns:a16="http://schemas.microsoft.com/office/drawing/2014/main" id="{FC2C64F9-5021-47DE-BD99-B6413EC0C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12559">
            <a:off x="8822703" y="4925712"/>
            <a:ext cx="910520" cy="910520"/>
          </a:xfrm>
          <a:prstGeom prst="rect">
            <a:avLst/>
          </a:prstGeom>
        </p:spPr>
      </p:pic>
      <p:sp>
        <p:nvSpPr>
          <p:cNvPr id="20" name="Pentagon 19">
            <a:extLst>
              <a:ext uri="{FF2B5EF4-FFF2-40B4-BE49-F238E27FC236}">
                <a16:creationId xmlns:a16="http://schemas.microsoft.com/office/drawing/2014/main" id="{55558E76-57A8-4DE4-9203-628B2D0D97D5}"/>
              </a:ext>
            </a:extLst>
          </p:cNvPr>
          <p:cNvSpPr/>
          <p:nvPr/>
        </p:nvSpPr>
        <p:spPr>
          <a:xfrm>
            <a:off x="9069903" y="342773"/>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BBEB79E-18C6-4FE7-B960-4E2F21BCDB13}"/>
              </a:ext>
            </a:extLst>
          </p:cNvPr>
          <p:cNvSpPr/>
          <p:nvPr/>
        </p:nvSpPr>
        <p:spPr>
          <a:xfrm>
            <a:off x="10256695" y="-66511"/>
            <a:ext cx="1598323" cy="523220"/>
          </a:xfrm>
          <a:prstGeom prst="rect">
            <a:avLst/>
          </a:prstGeom>
        </p:spPr>
        <p:txBody>
          <a:bodyPr wrap="none">
            <a:spAutoFit/>
          </a:bodyPr>
          <a:lstStyle/>
          <a:p>
            <a:r>
              <a:rPr lang="en-US" sz="2800" b="1" dirty="0">
                <a:solidFill>
                  <a:schemeClr val="accent6">
                    <a:lumMod val="75000"/>
                  </a:schemeClr>
                </a:solidFill>
              </a:rPr>
              <a:t>cytokines</a:t>
            </a:r>
            <a:endParaRPr lang="en-US" sz="2800" dirty="0">
              <a:solidFill>
                <a:schemeClr val="accent6">
                  <a:lumMod val="75000"/>
                </a:schemeClr>
              </a:solidFill>
            </a:endParaRPr>
          </a:p>
        </p:txBody>
      </p:sp>
      <p:sp>
        <p:nvSpPr>
          <p:cNvPr id="25" name="Pentagon 24">
            <a:extLst>
              <a:ext uri="{FF2B5EF4-FFF2-40B4-BE49-F238E27FC236}">
                <a16:creationId xmlns:a16="http://schemas.microsoft.com/office/drawing/2014/main" id="{9A34130F-51C8-497B-BF2C-9CADC11C8281}"/>
              </a:ext>
            </a:extLst>
          </p:cNvPr>
          <p:cNvSpPr/>
          <p:nvPr/>
        </p:nvSpPr>
        <p:spPr>
          <a:xfrm>
            <a:off x="8638047" y="-318958"/>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7" name="Pentagon 26">
            <a:extLst>
              <a:ext uri="{FF2B5EF4-FFF2-40B4-BE49-F238E27FC236}">
                <a16:creationId xmlns:a16="http://schemas.microsoft.com/office/drawing/2014/main" id="{A601DBE1-0EE0-4E1F-BFC5-4ACF1C6D4879}"/>
              </a:ext>
            </a:extLst>
          </p:cNvPr>
          <p:cNvSpPr/>
          <p:nvPr/>
        </p:nvSpPr>
        <p:spPr>
          <a:xfrm>
            <a:off x="7007367" y="1075684"/>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Pentagon 27">
            <a:extLst>
              <a:ext uri="{FF2B5EF4-FFF2-40B4-BE49-F238E27FC236}">
                <a16:creationId xmlns:a16="http://schemas.microsoft.com/office/drawing/2014/main" id="{BFD19CF2-7017-48C9-A555-3CD6929F274C}"/>
              </a:ext>
            </a:extLst>
          </p:cNvPr>
          <p:cNvSpPr/>
          <p:nvPr/>
        </p:nvSpPr>
        <p:spPr>
          <a:xfrm>
            <a:off x="9116408" y="1741974"/>
            <a:ext cx="656270" cy="548489"/>
          </a:xfrm>
          <a:prstGeom prst="pentagon">
            <a:avLst/>
          </a:prstGeom>
          <a:solidFill>
            <a:schemeClr val="accent6">
              <a:alpha val="56000"/>
            </a:scheme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descr="A picture containing looking&#10;&#10;Description generated with high confidence">
            <a:extLst>
              <a:ext uri="{FF2B5EF4-FFF2-40B4-BE49-F238E27FC236}">
                <a16:creationId xmlns:a16="http://schemas.microsoft.com/office/drawing/2014/main" id="{A66579CE-1EC7-4E85-931A-6F7A336430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66520">
            <a:off x="9137773" y="852403"/>
            <a:ext cx="889250" cy="536507"/>
          </a:xfrm>
          <a:prstGeom prst="rect">
            <a:avLst/>
          </a:prstGeom>
        </p:spPr>
      </p:pic>
      <p:pic>
        <p:nvPicPr>
          <p:cNvPr id="30" name="Picture 29" descr="A picture containing looking&#10;&#10;Description generated with high confidence">
            <a:extLst>
              <a:ext uri="{FF2B5EF4-FFF2-40B4-BE49-F238E27FC236}">
                <a16:creationId xmlns:a16="http://schemas.microsoft.com/office/drawing/2014/main" id="{7F5608D4-3312-4E3D-864A-DB7E77DD63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108391" flipH="1">
            <a:off x="7604877" y="-12033"/>
            <a:ext cx="1698885" cy="1024981"/>
          </a:xfrm>
          <a:prstGeom prst="rect">
            <a:avLst/>
          </a:prstGeom>
        </p:spPr>
      </p:pic>
    </p:spTree>
    <p:extLst>
      <p:ext uri="{BB962C8B-B14F-4D97-AF65-F5344CB8AC3E}">
        <p14:creationId xmlns:p14="http://schemas.microsoft.com/office/powerpoint/2010/main" val="10187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DF2EA-8C17-4CF2-B620-57466ADA38A5}"/>
              </a:ext>
            </a:extLst>
          </p:cNvPr>
          <p:cNvPicPr>
            <a:picLocks noChangeAspect="1"/>
          </p:cNvPicPr>
          <p:nvPr/>
        </p:nvPicPr>
        <p:blipFill rotWithShape="1">
          <a:blip r:embed="rId2"/>
          <a:srcRect l="3304" r="5253" b="2"/>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57262439-D91D-4221-A317-CC86E7096B62}"/>
              </a:ext>
            </a:extLst>
          </p:cNvPr>
          <p:cNvSpPr>
            <a:spLocks noGrp="1"/>
          </p:cNvSpPr>
          <p:nvPr>
            <p:ph type="title"/>
          </p:nvPr>
        </p:nvSpPr>
        <p:spPr>
          <a:xfrm>
            <a:off x="648928" y="26393"/>
            <a:ext cx="5127031" cy="1215576"/>
          </a:xfrm>
        </p:spPr>
        <p:txBody>
          <a:bodyPr>
            <a:normAutofit/>
          </a:bodyPr>
          <a:lstStyle/>
          <a:p>
            <a:pPr algn="ctr"/>
            <a:r>
              <a:rPr lang="en-US" b="1" dirty="0">
                <a:latin typeface="AR CENA" panose="02000000000000000000" pitchFamily="2" charset="0"/>
              </a:rPr>
              <a:t>MEMORY B CELLS</a:t>
            </a:r>
          </a:p>
        </p:txBody>
      </p:sp>
      <p:sp>
        <p:nvSpPr>
          <p:cNvPr id="3" name="Content Placeholder 2">
            <a:extLst>
              <a:ext uri="{FF2B5EF4-FFF2-40B4-BE49-F238E27FC236}">
                <a16:creationId xmlns:a16="http://schemas.microsoft.com/office/drawing/2014/main" id="{A261F2B2-E211-4968-8CE7-A69CB27EEDC1}"/>
              </a:ext>
            </a:extLst>
          </p:cNvPr>
          <p:cNvSpPr>
            <a:spLocks noGrp="1"/>
          </p:cNvSpPr>
          <p:nvPr>
            <p:ph idx="1"/>
          </p:nvPr>
        </p:nvSpPr>
        <p:spPr>
          <a:xfrm>
            <a:off x="648930" y="1411706"/>
            <a:ext cx="5127029" cy="4812114"/>
          </a:xfrm>
        </p:spPr>
        <p:txBody>
          <a:bodyPr>
            <a:normAutofit/>
          </a:bodyPr>
          <a:lstStyle/>
          <a:p>
            <a:pPr marL="0" indent="0">
              <a:buNone/>
            </a:pPr>
            <a:r>
              <a:rPr lang="en-US" sz="3200" b="1" dirty="0">
                <a:latin typeface="AR CENA" panose="02000000000000000000" pitchFamily="2" charset="0"/>
              </a:rPr>
              <a:t>Memory cells are involved in the secondary immune response.</a:t>
            </a:r>
          </a:p>
          <a:p>
            <a:pPr marL="0" indent="0">
              <a:buNone/>
            </a:pPr>
            <a:endParaRPr lang="en-US" sz="3200" b="1" dirty="0">
              <a:latin typeface="AR CENA" panose="02000000000000000000" pitchFamily="2" charset="0"/>
            </a:endParaRPr>
          </a:p>
          <a:p>
            <a:pPr marL="0" indent="0">
              <a:buNone/>
            </a:pPr>
            <a:r>
              <a:rPr lang="en-US" sz="3200" b="1" dirty="0">
                <a:latin typeface="AR CENA" panose="02000000000000000000" pitchFamily="2" charset="0"/>
              </a:rPr>
              <a:t>This means that  if this same antigen invades the body again in the future, thousands of memory B-Cells will be all ready to go and will quickly jump into action to destroy the invader!</a:t>
            </a:r>
            <a:endParaRPr lang="en-US" sz="2000" b="1" dirty="0">
              <a:latin typeface="AR CENA" panose="02000000000000000000" pitchFamily="2" charset="0"/>
            </a:endParaRPr>
          </a:p>
        </p:txBody>
      </p:sp>
    </p:spTree>
    <p:extLst>
      <p:ext uri="{BB962C8B-B14F-4D97-AF65-F5344CB8AC3E}">
        <p14:creationId xmlns:p14="http://schemas.microsoft.com/office/powerpoint/2010/main" val="323815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3B015B0-FE3A-4DEC-92D2-01F8DFCE3C7E}"/>
              </a:ext>
            </a:extLst>
          </p:cNvPr>
          <p:cNvSpPr/>
          <p:nvPr/>
        </p:nvSpPr>
        <p:spPr>
          <a:xfrm>
            <a:off x="930729" y="2677886"/>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36E0F8D-39C4-4CCD-ABE6-EFECD0329D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76" b="89100" l="8094" r="91123">
                        <a14:foregroundMark x1="33943" y1="23697" x2="55091" y2="13981"/>
                        <a14:foregroundMark x1="44386" y1="6398" x2="44386" y2="6398"/>
                        <a14:foregroundMark x1="46214" y1="5450" x2="46214" y2="5450"/>
                        <a14:foregroundMark x1="45431" y1="19194" x2="47258" y2="36967"/>
                        <a14:foregroundMark x1="8094" y1="42891" x2="8094" y2="42891"/>
                        <a14:foregroundMark x1="9138" y1="35782" x2="9138" y2="35782"/>
                        <a14:foregroundMark x1="24021" y1="31043" x2="47258" y2="31043"/>
                        <a14:foregroundMark x1="38903" y1="19668" x2="43081" y2="36256"/>
                        <a14:foregroundMark x1="30026" y1="18483" x2="23760" y2="37441"/>
                        <a14:foregroundMark x1="23760" y1="37441" x2="24021" y2="44550"/>
                        <a14:foregroundMark x1="26632" y1="39810" x2="48303" y2="23934"/>
                        <a14:foregroundMark x1="50392" y1="22749" x2="46475" y2="40521"/>
                        <a14:foregroundMark x1="46475" y1="40521" x2="42037" y2="45972"/>
                        <a14:foregroundMark x1="37076" y1="42417" x2="53525" y2="32938"/>
                        <a14:foregroundMark x1="60836" y1="21801" x2="63185" y2="38626"/>
                        <a14:foregroundMark x1="35248" y1="36967" x2="48303" y2="37678"/>
                        <a14:foregroundMark x1="51436" y1="28910" x2="51436" y2="28910"/>
                        <a14:foregroundMark x1="58747" y1="23697" x2="60052" y2="23697"/>
                        <a14:foregroundMark x1="68146" y1="22749" x2="69191" y2="22749"/>
                        <a14:foregroundMark x1="66580" y1="14929" x2="77285" y2="35545"/>
                        <a14:foregroundMark x1="91123" y1="43602" x2="91123" y2="43602"/>
                        <a14:foregroundMark x1="71540" y1="25355" x2="69974" y2="37678"/>
                        <a14:foregroundMark x1="54830" y1="20379" x2="71802" y2="31991"/>
                        <a14:foregroundMark x1="71802" y1="31991" x2="71802" y2="31754"/>
                        <a14:foregroundMark x1="61358" y1="21564" x2="54047" y2="37441"/>
                        <a14:foregroundMark x1="56397" y1="30332" x2="67363" y2="42891"/>
                        <a14:foregroundMark x1="55875" y1="41469" x2="67363" y2="37678"/>
                        <a14:foregroundMark x1="73107" y1="33175" x2="73629" y2="43602"/>
                        <a14:foregroundMark x1="73629" y1="43602" x2="72846" y2="43602"/>
                        <a14:foregroundMark x1="70496" y1="26303" x2="80679" y2="26540"/>
                        <a14:foregroundMark x1="80679" y1="26540" x2="80679" y2="27014"/>
                        <a14:foregroundMark x1="73890" y1="17299" x2="83290" y2="33649"/>
                        <a14:foregroundMark x1="83290" y1="33649" x2="84595" y2="38863"/>
                      </a14:backgroundRemoval>
                    </a14:imgEffect>
                  </a14:imgLayer>
                </a14:imgProps>
              </a:ext>
            </a:extLst>
          </a:blip>
          <a:stretch>
            <a:fillRect/>
          </a:stretch>
        </p:blipFill>
        <p:spPr>
          <a:xfrm>
            <a:off x="484632" y="526886"/>
            <a:ext cx="5126736" cy="5648779"/>
          </a:xfrm>
          <a:prstGeom prst="rect">
            <a:avLst/>
          </a:prstGeom>
        </p:spPr>
      </p:pic>
      <p:sp>
        <p:nvSpPr>
          <p:cNvPr id="2" name="Title 1">
            <a:extLst>
              <a:ext uri="{FF2B5EF4-FFF2-40B4-BE49-F238E27FC236}">
                <a16:creationId xmlns:a16="http://schemas.microsoft.com/office/drawing/2014/main" id="{93A2C05D-A396-40CD-9C90-3A6495D33612}"/>
              </a:ext>
            </a:extLst>
          </p:cNvPr>
          <p:cNvSpPr>
            <a:spLocks noGrp="1"/>
          </p:cNvSpPr>
          <p:nvPr>
            <p:ph type="title"/>
          </p:nvPr>
        </p:nvSpPr>
        <p:spPr>
          <a:xfrm>
            <a:off x="6392598" y="640263"/>
            <a:ext cx="5221266" cy="1344975"/>
          </a:xfrm>
        </p:spPr>
        <p:txBody>
          <a:bodyPr>
            <a:normAutofit/>
          </a:bodyPr>
          <a:lstStyle/>
          <a:p>
            <a:pPr algn="ctr"/>
            <a:r>
              <a:rPr lang="en-US" sz="4000"/>
              <a:t>Effector B-cells (Plasma Cells)</a:t>
            </a:r>
          </a:p>
        </p:txBody>
      </p:sp>
      <p:sp>
        <p:nvSpPr>
          <p:cNvPr id="3" name="Content Placeholder 2">
            <a:extLst>
              <a:ext uri="{FF2B5EF4-FFF2-40B4-BE49-F238E27FC236}">
                <a16:creationId xmlns:a16="http://schemas.microsoft.com/office/drawing/2014/main" id="{61988B55-E553-407F-B480-7D55F8B07676}"/>
              </a:ext>
            </a:extLst>
          </p:cNvPr>
          <p:cNvSpPr>
            <a:spLocks noGrp="1"/>
          </p:cNvSpPr>
          <p:nvPr>
            <p:ph idx="1"/>
          </p:nvPr>
        </p:nvSpPr>
        <p:spPr>
          <a:xfrm>
            <a:off x="6391903" y="2121763"/>
            <a:ext cx="5235490" cy="3773010"/>
          </a:xfrm>
        </p:spPr>
        <p:txBody>
          <a:bodyPr>
            <a:normAutofit/>
          </a:bodyPr>
          <a:lstStyle/>
          <a:p>
            <a:r>
              <a:rPr lang="en-US" sz="3200" b="1" dirty="0"/>
              <a:t>The effector B-Cells (plasma cells) secrete millions of antibodies.</a:t>
            </a:r>
          </a:p>
          <a:p>
            <a:r>
              <a:rPr lang="en-US" sz="3200" b="1" dirty="0"/>
              <a:t>These antibodies are able to bind to the antigen that caused the immune response.</a:t>
            </a:r>
          </a:p>
          <a:p>
            <a:endParaRPr lang="en-US" sz="1050" b="1" dirty="0"/>
          </a:p>
        </p:txBody>
      </p:sp>
      <p:pic>
        <p:nvPicPr>
          <p:cNvPr id="12" name="Picture 11">
            <a:extLst>
              <a:ext uri="{FF2B5EF4-FFF2-40B4-BE49-F238E27FC236}">
                <a16:creationId xmlns:a16="http://schemas.microsoft.com/office/drawing/2014/main" id="{963A9C60-9FA1-481F-B72A-4F34BB02C92B}"/>
              </a:ext>
            </a:extLst>
          </p:cNvPr>
          <p:cNvPicPr>
            <a:picLocks noChangeAspect="1"/>
          </p:cNvPicPr>
          <p:nvPr/>
        </p:nvPicPr>
        <p:blipFill rotWithShape="1">
          <a:blip r:embed="rId4"/>
          <a:srcRect t="83812"/>
          <a:stretch/>
        </p:blipFill>
        <p:spPr>
          <a:xfrm>
            <a:off x="637032" y="5413665"/>
            <a:ext cx="5126736" cy="914400"/>
          </a:xfrm>
          <a:prstGeom prst="rect">
            <a:avLst/>
          </a:prstGeom>
        </p:spPr>
      </p:pic>
      <p:pic>
        <p:nvPicPr>
          <p:cNvPr id="8" name="Picture 7">
            <a:extLst>
              <a:ext uri="{FF2B5EF4-FFF2-40B4-BE49-F238E27FC236}">
                <a16:creationId xmlns:a16="http://schemas.microsoft.com/office/drawing/2014/main" id="{CDBCEF82-7B24-4F14-B597-6963C1C5F7A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3226182">
            <a:off x="2064184" y="102148"/>
            <a:ext cx="1088176" cy="1076229"/>
          </a:xfrm>
          <a:prstGeom prst="rect">
            <a:avLst/>
          </a:prstGeom>
        </p:spPr>
      </p:pic>
      <p:pic>
        <p:nvPicPr>
          <p:cNvPr id="9" name="Picture 8">
            <a:extLst>
              <a:ext uri="{FF2B5EF4-FFF2-40B4-BE49-F238E27FC236}">
                <a16:creationId xmlns:a16="http://schemas.microsoft.com/office/drawing/2014/main" id="{D9C10C5A-E82E-4DD2-98D1-5A68435BD76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9169705">
            <a:off x="5242858" y="430029"/>
            <a:ext cx="802658" cy="793846"/>
          </a:xfrm>
          <a:prstGeom prst="rect">
            <a:avLst/>
          </a:prstGeom>
        </p:spPr>
      </p:pic>
      <p:pic>
        <p:nvPicPr>
          <p:cNvPr id="10" name="Picture 9">
            <a:extLst>
              <a:ext uri="{FF2B5EF4-FFF2-40B4-BE49-F238E27FC236}">
                <a16:creationId xmlns:a16="http://schemas.microsoft.com/office/drawing/2014/main" id="{7EB941DA-C53D-4AD2-88FA-1E1175B5238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2028">
            <a:off x="5353561" y="4279136"/>
            <a:ext cx="579336" cy="572976"/>
          </a:xfrm>
          <a:prstGeom prst="rect">
            <a:avLst/>
          </a:prstGeom>
        </p:spPr>
      </p:pic>
      <p:pic>
        <p:nvPicPr>
          <p:cNvPr id="13" name="Picture 12">
            <a:extLst>
              <a:ext uri="{FF2B5EF4-FFF2-40B4-BE49-F238E27FC236}">
                <a16:creationId xmlns:a16="http://schemas.microsoft.com/office/drawing/2014/main" id="{8B195D35-9B42-4C36-8CC5-C11E8240C9F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1511572">
            <a:off x="5664537" y="2311234"/>
            <a:ext cx="609534" cy="602842"/>
          </a:xfrm>
          <a:prstGeom prst="rect">
            <a:avLst/>
          </a:prstGeom>
        </p:spPr>
      </p:pic>
      <p:pic>
        <p:nvPicPr>
          <p:cNvPr id="14" name="Picture 13">
            <a:extLst>
              <a:ext uri="{FF2B5EF4-FFF2-40B4-BE49-F238E27FC236}">
                <a16:creationId xmlns:a16="http://schemas.microsoft.com/office/drawing/2014/main" id="{67D71361-E814-4E04-A182-ABBEB8F548A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5820421">
            <a:off x="392740" y="3425283"/>
            <a:ext cx="456989" cy="451972"/>
          </a:xfrm>
          <a:prstGeom prst="rect">
            <a:avLst/>
          </a:prstGeom>
        </p:spPr>
      </p:pic>
      <p:pic>
        <p:nvPicPr>
          <p:cNvPr id="15" name="Picture 14">
            <a:extLst>
              <a:ext uri="{FF2B5EF4-FFF2-40B4-BE49-F238E27FC236}">
                <a16:creationId xmlns:a16="http://schemas.microsoft.com/office/drawing/2014/main" id="{6D48A385-7B5B-408B-AC1C-CCF1C326C97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6573500">
            <a:off x="932201" y="4805777"/>
            <a:ext cx="520974" cy="515254"/>
          </a:xfrm>
          <a:prstGeom prst="rect">
            <a:avLst/>
          </a:prstGeom>
        </p:spPr>
      </p:pic>
      <p:pic>
        <p:nvPicPr>
          <p:cNvPr id="16" name="Picture 15">
            <a:extLst>
              <a:ext uri="{FF2B5EF4-FFF2-40B4-BE49-F238E27FC236}">
                <a16:creationId xmlns:a16="http://schemas.microsoft.com/office/drawing/2014/main" id="{840A10C9-525E-4DC2-967A-20DCC0CFC6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1696167">
            <a:off x="229674" y="2384439"/>
            <a:ext cx="509915" cy="504317"/>
          </a:xfrm>
          <a:prstGeom prst="rect">
            <a:avLst/>
          </a:prstGeom>
        </p:spPr>
      </p:pic>
      <p:pic>
        <p:nvPicPr>
          <p:cNvPr id="17" name="Picture 16">
            <a:extLst>
              <a:ext uri="{FF2B5EF4-FFF2-40B4-BE49-F238E27FC236}">
                <a16:creationId xmlns:a16="http://schemas.microsoft.com/office/drawing/2014/main" id="{98A4DBB2-4137-40F7-BDA3-C47CC7B45E4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4158172">
            <a:off x="943904" y="430686"/>
            <a:ext cx="609534" cy="602842"/>
          </a:xfrm>
          <a:prstGeom prst="rect">
            <a:avLst/>
          </a:prstGeom>
        </p:spPr>
      </p:pic>
      <p:pic>
        <p:nvPicPr>
          <p:cNvPr id="18" name="Picture 17">
            <a:extLst>
              <a:ext uri="{FF2B5EF4-FFF2-40B4-BE49-F238E27FC236}">
                <a16:creationId xmlns:a16="http://schemas.microsoft.com/office/drawing/2014/main" id="{16016016-12F5-4CBA-AD1C-31D192EAA06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8327506">
            <a:off x="500154" y="4098475"/>
            <a:ext cx="609534" cy="602842"/>
          </a:xfrm>
          <a:prstGeom prst="rect">
            <a:avLst/>
          </a:prstGeom>
        </p:spPr>
      </p:pic>
      <p:pic>
        <p:nvPicPr>
          <p:cNvPr id="19" name="Picture 18">
            <a:extLst>
              <a:ext uri="{FF2B5EF4-FFF2-40B4-BE49-F238E27FC236}">
                <a16:creationId xmlns:a16="http://schemas.microsoft.com/office/drawing/2014/main" id="{E7BEDB54-AE13-47F6-861E-D73D7174A3F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8373129">
            <a:off x="3989584" y="466602"/>
            <a:ext cx="609534" cy="602842"/>
          </a:xfrm>
          <a:prstGeom prst="rect">
            <a:avLst/>
          </a:prstGeom>
        </p:spPr>
      </p:pic>
      <p:pic>
        <p:nvPicPr>
          <p:cNvPr id="20" name="Picture 19">
            <a:extLst>
              <a:ext uri="{FF2B5EF4-FFF2-40B4-BE49-F238E27FC236}">
                <a16:creationId xmlns:a16="http://schemas.microsoft.com/office/drawing/2014/main" id="{3DCA7454-5E0E-47AA-93EF-0FB4D87DDBB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7974047">
            <a:off x="5316025" y="3223425"/>
            <a:ext cx="609534" cy="602842"/>
          </a:xfrm>
          <a:prstGeom prst="rect">
            <a:avLst/>
          </a:prstGeom>
        </p:spPr>
      </p:pic>
      <p:pic>
        <p:nvPicPr>
          <p:cNvPr id="21" name="Picture 20">
            <a:extLst>
              <a:ext uri="{FF2B5EF4-FFF2-40B4-BE49-F238E27FC236}">
                <a16:creationId xmlns:a16="http://schemas.microsoft.com/office/drawing/2014/main" id="{B0EBA41E-B5D0-4D50-897D-E162082C072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9603257">
            <a:off x="5170789" y="1441199"/>
            <a:ext cx="609534" cy="602842"/>
          </a:xfrm>
          <a:prstGeom prst="rect">
            <a:avLst/>
          </a:prstGeom>
        </p:spPr>
      </p:pic>
      <p:pic>
        <p:nvPicPr>
          <p:cNvPr id="22" name="Picture 21">
            <a:extLst>
              <a:ext uri="{FF2B5EF4-FFF2-40B4-BE49-F238E27FC236}">
                <a16:creationId xmlns:a16="http://schemas.microsoft.com/office/drawing/2014/main" id="{48C27F3F-6BB9-4F21-B134-9EAEB1A3421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4512447">
            <a:off x="4340085" y="4760796"/>
            <a:ext cx="579336" cy="572976"/>
          </a:xfrm>
          <a:prstGeom prst="rect">
            <a:avLst/>
          </a:prstGeom>
        </p:spPr>
      </p:pic>
      <p:pic>
        <p:nvPicPr>
          <p:cNvPr id="23" name="Picture 22">
            <a:extLst>
              <a:ext uri="{FF2B5EF4-FFF2-40B4-BE49-F238E27FC236}">
                <a16:creationId xmlns:a16="http://schemas.microsoft.com/office/drawing/2014/main" id="{02F1808B-8B52-4DDF-A7E0-5632378B637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9676573">
            <a:off x="423408" y="1204079"/>
            <a:ext cx="609534" cy="602842"/>
          </a:xfrm>
          <a:prstGeom prst="rect">
            <a:avLst/>
          </a:prstGeom>
        </p:spPr>
      </p:pic>
      <p:pic>
        <p:nvPicPr>
          <p:cNvPr id="24" name="Picture 23" descr="A picture containing looking&#10;&#10;Description generated with high confidence">
            <a:extLst>
              <a:ext uri="{FF2B5EF4-FFF2-40B4-BE49-F238E27FC236}">
                <a16:creationId xmlns:a16="http://schemas.microsoft.com/office/drawing/2014/main" id="{6455BEF2-BCA8-4190-98A7-FFE28FCED0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438286">
            <a:off x="3006461" y="4523678"/>
            <a:ext cx="1395057" cy="841673"/>
          </a:xfrm>
          <a:prstGeom prst="rect">
            <a:avLst/>
          </a:prstGeom>
        </p:spPr>
      </p:pic>
      <p:pic>
        <p:nvPicPr>
          <p:cNvPr id="25" name="Picture 24" descr="A picture containing looking&#10;&#10;Description generated with high confidence">
            <a:extLst>
              <a:ext uri="{FF2B5EF4-FFF2-40B4-BE49-F238E27FC236}">
                <a16:creationId xmlns:a16="http://schemas.microsoft.com/office/drawing/2014/main" id="{6DEF8CAD-F812-47A4-95B5-3FA2B5808A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08391" flipH="1">
            <a:off x="-40316" y="2840487"/>
            <a:ext cx="1456343" cy="878649"/>
          </a:xfrm>
          <a:prstGeom prst="rect">
            <a:avLst/>
          </a:prstGeom>
        </p:spPr>
      </p:pic>
      <p:pic>
        <p:nvPicPr>
          <p:cNvPr id="26" name="Picture 25">
            <a:extLst>
              <a:ext uri="{FF2B5EF4-FFF2-40B4-BE49-F238E27FC236}">
                <a16:creationId xmlns:a16="http://schemas.microsoft.com/office/drawing/2014/main" id="{C6A97E50-6123-49D6-B7E0-639A20DD034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9676573">
            <a:off x="1083163" y="2409125"/>
            <a:ext cx="609534" cy="602842"/>
          </a:xfrm>
          <a:prstGeom prst="rect">
            <a:avLst/>
          </a:prstGeom>
        </p:spPr>
      </p:pic>
      <p:pic>
        <p:nvPicPr>
          <p:cNvPr id="27" name="Picture 26">
            <a:extLst>
              <a:ext uri="{FF2B5EF4-FFF2-40B4-BE49-F238E27FC236}">
                <a16:creationId xmlns:a16="http://schemas.microsoft.com/office/drawing/2014/main" id="{F53BA3BB-8BB9-4D1D-81B7-9C85C747380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2028">
            <a:off x="3907465" y="3567385"/>
            <a:ext cx="579336" cy="572976"/>
          </a:xfrm>
          <a:prstGeom prst="rect">
            <a:avLst/>
          </a:prstGeom>
        </p:spPr>
      </p:pic>
      <p:pic>
        <p:nvPicPr>
          <p:cNvPr id="29" name="Picture 28" descr="A picture containing looking&#10;&#10;Description generated with high confidence">
            <a:extLst>
              <a:ext uri="{FF2B5EF4-FFF2-40B4-BE49-F238E27FC236}">
                <a16:creationId xmlns:a16="http://schemas.microsoft.com/office/drawing/2014/main" id="{04234CED-FA8C-4A53-A06A-6887CD0F2C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54724">
            <a:off x="4096206" y="3076264"/>
            <a:ext cx="1395057" cy="841673"/>
          </a:xfrm>
          <a:prstGeom prst="rect">
            <a:avLst/>
          </a:prstGeom>
        </p:spPr>
      </p:pic>
      <p:pic>
        <p:nvPicPr>
          <p:cNvPr id="30" name="Picture 29" descr="A picture containing looking&#10;&#10;Description generated with high confidence">
            <a:extLst>
              <a:ext uri="{FF2B5EF4-FFF2-40B4-BE49-F238E27FC236}">
                <a16:creationId xmlns:a16="http://schemas.microsoft.com/office/drawing/2014/main" id="{856A3A53-3B34-44BA-99E3-FC57D5C7F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80659" flipH="1">
            <a:off x="1396607" y="408909"/>
            <a:ext cx="1456343" cy="878649"/>
          </a:xfrm>
          <a:prstGeom prst="rect">
            <a:avLst/>
          </a:prstGeom>
        </p:spPr>
      </p:pic>
      <p:pic>
        <p:nvPicPr>
          <p:cNvPr id="31" name="Picture 30" descr="A picture containing looking&#10;&#10;Description generated with high confidence">
            <a:extLst>
              <a:ext uri="{FF2B5EF4-FFF2-40B4-BE49-F238E27FC236}">
                <a16:creationId xmlns:a16="http://schemas.microsoft.com/office/drawing/2014/main" id="{83FD34BE-6AE0-4362-8170-924682AEB0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34837">
            <a:off x="3331627" y="209856"/>
            <a:ext cx="1395057" cy="841673"/>
          </a:xfrm>
          <a:prstGeom prst="rect">
            <a:avLst/>
          </a:prstGeom>
        </p:spPr>
      </p:pic>
    </p:spTree>
    <p:extLst>
      <p:ext uri="{BB962C8B-B14F-4D97-AF65-F5344CB8AC3E}">
        <p14:creationId xmlns:p14="http://schemas.microsoft.com/office/powerpoint/2010/main" val="2337459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19492 0.18263 L 0.23438 0.29097 C 0.24258 0.31551 0.25508 0.3287 0.26797 0.3287 C 0.28268 0.3287 0.29453 0.31551 0.30274 0.29097 L 0.34245 0.18263 " pathEditMode="relative" rAng="0" ptsTypes="AAAAA">
                                      <p:cBhvr>
                                        <p:cTn id="6" dur="2000" fill="hold"/>
                                        <p:tgtEl>
                                          <p:spTgt spid="7"/>
                                        </p:tgtEl>
                                        <p:attrNameLst>
                                          <p:attrName>ppt_x</p:attrName>
                                          <p:attrName>ppt_y</p:attrName>
                                        </p:attrNameLst>
                                      </p:cBhvr>
                                      <p:rCtr x="7370" y="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E66D-1A63-45ED-B628-EF8E8FADAAE3}"/>
              </a:ext>
            </a:extLst>
          </p:cNvPr>
          <p:cNvSpPr>
            <a:spLocks noGrp="1"/>
          </p:cNvSpPr>
          <p:nvPr>
            <p:ph type="title"/>
          </p:nvPr>
        </p:nvSpPr>
        <p:spPr>
          <a:xfrm>
            <a:off x="2177143" y="148894"/>
            <a:ext cx="8158843" cy="990146"/>
          </a:xfrm>
        </p:spPr>
        <p:txBody>
          <a:bodyPr/>
          <a:lstStyle/>
          <a:p>
            <a:r>
              <a:rPr lang="en-US" dirty="0"/>
              <a:t>The Originally Activated B-cell</a:t>
            </a:r>
          </a:p>
        </p:txBody>
      </p:sp>
      <p:sp>
        <p:nvSpPr>
          <p:cNvPr id="3" name="Content Placeholder 2">
            <a:extLst>
              <a:ext uri="{FF2B5EF4-FFF2-40B4-BE49-F238E27FC236}">
                <a16:creationId xmlns:a16="http://schemas.microsoft.com/office/drawing/2014/main" id="{58B9AE19-6C59-4840-9D13-1C86EAE51436}"/>
              </a:ext>
            </a:extLst>
          </p:cNvPr>
          <p:cNvSpPr>
            <a:spLocks noGrp="1"/>
          </p:cNvSpPr>
          <p:nvPr>
            <p:ph idx="1"/>
          </p:nvPr>
        </p:nvSpPr>
        <p:spPr>
          <a:xfrm>
            <a:off x="6347738" y="1139039"/>
            <a:ext cx="5006061" cy="5353835"/>
          </a:xfrm>
        </p:spPr>
        <p:txBody>
          <a:bodyPr>
            <a:normAutofit/>
          </a:bodyPr>
          <a:lstStyle/>
          <a:p>
            <a:r>
              <a:rPr lang="en-US" dirty="0"/>
              <a:t>The activated B-Cell then will circulate throughout the body’s humors in search of more of these same antigens that it can bind to. </a:t>
            </a:r>
          </a:p>
          <a:p>
            <a:r>
              <a:rPr lang="en-US" dirty="0"/>
              <a:t>When the B-Cell encounters an antigen, the B-Cell will lock onto it and act in a variety of ways that ultimately leads to the death of the invader. </a:t>
            </a:r>
          </a:p>
        </p:txBody>
      </p:sp>
      <p:pic>
        <p:nvPicPr>
          <p:cNvPr id="6" name="Picture 5">
            <a:extLst>
              <a:ext uri="{FF2B5EF4-FFF2-40B4-BE49-F238E27FC236}">
                <a16:creationId xmlns:a16="http://schemas.microsoft.com/office/drawing/2014/main" id="{3187B6FD-2C6A-4154-81E3-57CFCC6A15E0}"/>
              </a:ext>
            </a:extLst>
          </p:cNvPr>
          <p:cNvPicPr>
            <a:picLocks noChangeAspect="1"/>
          </p:cNvPicPr>
          <p:nvPr/>
        </p:nvPicPr>
        <p:blipFill rotWithShape="1">
          <a:blip r:embed="rId2">
            <a:extLst>
              <a:ext uri="{28A0092B-C50C-407E-A947-70E740481C1C}">
                <a14:useLocalDpi xmlns:a14="http://schemas.microsoft.com/office/drawing/2010/main" val="0"/>
              </a:ext>
            </a:extLst>
          </a:blip>
          <a:srcRect t="2951" b="1"/>
          <a:stretch/>
        </p:blipFill>
        <p:spPr>
          <a:xfrm>
            <a:off x="1213864" y="1603890"/>
            <a:ext cx="5006061" cy="4888985"/>
          </a:xfrm>
          <a:prstGeom prst="rect">
            <a:avLst/>
          </a:prstGeom>
        </p:spPr>
      </p:pic>
      <p:pic>
        <p:nvPicPr>
          <p:cNvPr id="7" name="Picture 6" descr="A picture containing clipart&#10;&#10;Description generated with very high confidence">
            <a:extLst>
              <a:ext uri="{FF2B5EF4-FFF2-40B4-BE49-F238E27FC236}">
                <a16:creationId xmlns:a16="http://schemas.microsoft.com/office/drawing/2014/main" id="{E8BFFEB6-AEF9-47C1-A0AE-0EC8B5D054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6" b="93252" l="9600" r="92000">
                        <a14:foregroundMark x1="48000" y1="61350" x2="77600" y2="55215"/>
                        <a14:foregroundMark x1="50400" y1="49693" x2="60000" y2="60123"/>
                        <a14:foregroundMark x1="50400" y1="93252" x2="50400" y2="93252"/>
                        <a14:foregroundMark x1="61600" y1="77301" x2="73600" y2="71166"/>
                        <a14:foregroundMark x1="72000" y1="52761" x2="72000" y2="52761"/>
                        <a14:foregroundMark x1="92000" y1="65031" x2="92000" y2="65031"/>
                        <a14:foregroundMark x1="69600" y1="49080" x2="69600" y2="4908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949911" y="643967"/>
            <a:ext cx="1812205" cy="2363115"/>
          </a:xfrm>
          <a:prstGeom prst="rect">
            <a:avLst/>
          </a:prstGeom>
        </p:spPr>
      </p:pic>
    </p:spTree>
    <p:extLst>
      <p:ext uri="{BB962C8B-B14F-4D97-AF65-F5344CB8AC3E}">
        <p14:creationId xmlns:p14="http://schemas.microsoft.com/office/powerpoint/2010/main" val="310264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 CARTER" panose="02000000000000000000" pitchFamily="2" charset="0"/>
              <a:ea typeface="+mn-ea"/>
              <a:cs typeface="+mn-cs"/>
            </a:endParaRPr>
          </a:p>
        </p:txBody>
      </p:sp>
      <p:pic>
        <p:nvPicPr>
          <p:cNvPr id="5" name="Picture 4">
            <a:extLst>
              <a:ext uri="{FF2B5EF4-FFF2-40B4-BE49-F238E27FC236}">
                <a16:creationId xmlns:a16="http://schemas.microsoft.com/office/drawing/2014/main" id="{9F87466B-D4AD-416D-8641-9EEE2835FFAA}"/>
              </a:ext>
            </a:extLst>
          </p:cNvPr>
          <p:cNvPicPr>
            <a:picLocks noChangeAspect="1"/>
          </p:cNvPicPr>
          <p:nvPr/>
        </p:nvPicPr>
        <p:blipFill rotWithShape="1">
          <a:blip r:embed="rId2">
            <a:extLst>
              <a:ext uri="{28A0092B-C50C-407E-A947-70E740481C1C}">
                <a14:useLocalDpi xmlns:a14="http://schemas.microsoft.com/office/drawing/2010/main" val="0"/>
              </a:ext>
            </a:extLst>
          </a:blip>
          <a:srcRect l="-1" t="-981" r="-1" b="33778"/>
          <a:stretch/>
        </p:blipFill>
        <p:spPr>
          <a:xfrm>
            <a:off x="6294120" y="-436462"/>
            <a:ext cx="5307327" cy="713333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9" name="Straight Arrow Connector 18">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AC4A34-EF2C-44A6-A092-135009419A40}"/>
              </a:ext>
            </a:extLst>
          </p:cNvPr>
          <p:cNvSpPr>
            <a:spLocks noGrp="1"/>
          </p:cNvSpPr>
          <p:nvPr>
            <p:ph type="ctrTitle"/>
          </p:nvPr>
        </p:nvSpPr>
        <p:spPr>
          <a:xfrm>
            <a:off x="655319" y="2631125"/>
            <a:ext cx="5735542" cy="3501313"/>
          </a:xfrm>
        </p:spPr>
        <p:txBody>
          <a:bodyPr anchor="t">
            <a:noAutofit/>
          </a:bodyPr>
          <a:lstStyle/>
          <a:p>
            <a:pPr algn="l"/>
            <a:r>
              <a:rPr lang="en-US" sz="13800" b="1" dirty="0">
                <a:solidFill>
                  <a:srgbClr val="C00000"/>
                </a:solidFill>
                <a:latin typeface="AR CARTER" panose="02000000000000000000" pitchFamily="2" charset="0"/>
              </a:rPr>
              <a:t>DISEASES</a:t>
            </a:r>
            <a:br>
              <a:rPr lang="en-US" sz="8000" dirty="0">
                <a:latin typeface="AR CARTER" panose="02000000000000000000" pitchFamily="2" charset="0"/>
              </a:rPr>
            </a:br>
            <a:r>
              <a:rPr lang="en-US" sz="4400" i="1" dirty="0">
                <a:latin typeface="AR CARTER" panose="02000000000000000000" pitchFamily="2" charset="0"/>
              </a:rPr>
              <a:t>brought to you by </a:t>
            </a:r>
            <a:r>
              <a:rPr lang="en-US" sz="8000" i="1" dirty="0">
                <a:latin typeface="AR CARTER" panose="02000000000000000000" pitchFamily="2" charset="0"/>
              </a:rPr>
              <a:t>Scientist Cindy</a:t>
            </a:r>
            <a:endParaRPr lang="en-US" sz="8000" dirty="0">
              <a:latin typeface="AR CARTER" panose="02000000000000000000" pitchFamily="2" charset="0"/>
            </a:endParaRPr>
          </a:p>
        </p:txBody>
      </p:sp>
      <p:sp>
        <p:nvSpPr>
          <p:cNvPr id="3" name="Subtitle 2">
            <a:extLst>
              <a:ext uri="{FF2B5EF4-FFF2-40B4-BE49-F238E27FC236}">
                <a16:creationId xmlns:a16="http://schemas.microsoft.com/office/drawing/2014/main" id="{1F389BD2-9CF8-4AA3-BDBB-30CC93247EEF}"/>
              </a:ext>
            </a:extLst>
          </p:cNvPr>
          <p:cNvSpPr>
            <a:spLocks noGrp="1"/>
          </p:cNvSpPr>
          <p:nvPr>
            <p:ph type="subTitle" idx="1"/>
          </p:nvPr>
        </p:nvSpPr>
        <p:spPr>
          <a:xfrm>
            <a:off x="178904" y="487681"/>
            <a:ext cx="5459896" cy="1499975"/>
          </a:xfrm>
        </p:spPr>
        <p:txBody>
          <a:bodyPr anchor="b">
            <a:normAutofit fontScale="92500" lnSpcReduction="10000"/>
          </a:bodyPr>
          <a:lstStyle/>
          <a:p>
            <a:r>
              <a:rPr lang="en-US" sz="4000" b="1" spc="300" dirty="0">
                <a:latin typeface="AR CARTER" panose="02000000000000000000" pitchFamily="2" charset="0"/>
              </a:rPr>
              <a:t>A BREIF OVERVIEW OF DISEASES CAUSED BY MICROBIAL PATHOGENS</a:t>
            </a:r>
          </a:p>
        </p:txBody>
      </p:sp>
    </p:spTree>
    <p:extLst>
      <p:ext uri="{BB962C8B-B14F-4D97-AF65-F5344CB8AC3E}">
        <p14:creationId xmlns:p14="http://schemas.microsoft.com/office/powerpoint/2010/main" val="18072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attoo on her face&#10;&#10;Description generated with high confidence">
            <a:extLst>
              <a:ext uri="{FF2B5EF4-FFF2-40B4-BE49-F238E27FC236}">
                <a16:creationId xmlns:a16="http://schemas.microsoft.com/office/drawing/2014/main" id="{1ABE40A5-0099-49D0-A790-A80F4ABF28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42"/>
          <a:stretch/>
        </p:blipFill>
        <p:spPr>
          <a:xfrm>
            <a:off x="20" y="10"/>
            <a:ext cx="4639713" cy="6857990"/>
          </a:xfrm>
          <a:prstGeom prst="rect">
            <a:avLst/>
          </a:prstGeom>
        </p:spPr>
      </p:pic>
      <p:sp>
        <p:nvSpPr>
          <p:cNvPr id="11" name="Rectangle 10">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7B6DF57-D755-4B4C-BC26-E4FE02CFE8C4}"/>
              </a:ext>
            </a:extLst>
          </p:cNvPr>
          <p:cNvSpPr txBox="1"/>
          <p:nvPr/>
        </p:nvSpPr>
        <p:spPr>
          <a:xfrm>
            <a:off x="9884958" y="687070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commons.wikimedia.org/wiki/File:Before_the_doctor_comes_-_a_ready_reference_book,_giving_the_symptoms_of_common_diseases,_and_indicating_proper_emergency_treatment_in_case_of_sudden_illness_or_accident_pending_the_physician%27s_(14740709736).jp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8D4FCE-7AA4-4096-B4A1-3AAA5CA4F176}"/>
              </a:ext>
            </a:extLst>
          </p:cNvPr>
          <p:cNvSpPr>
            <a:spLocks noGrp="1"/>
          </p:cNvSpPr>
          <p:nvPr>
            <p:ph type="title"/>
          </p:nvPr>
        </p:nvSpPr>
        <p:spPr>
          <a:xfrm>
            <a:off x="5069940" y="365124"/>
            <a:ext cx="6172200" cy="1828800"/>
          </a:xfrm>
        </p:spPr>
        <p:txBody>
          <a:bodyPr>
            <a:normAutofit/>
          </a:bodyPr>
          <a:lstStyle/>
          <a:p>
            <a:r>
              <a:rPr lang="en-US">
                <a:solidFill>
                  <a:schemeClr val="bg1"/>
                </a:solidFill>
              </a:rPr>
              <a:t>Diseases</a:t>
            </a:r>
          </a:p>
        </p:txBody>
      </p:sp>
      <p:sp>
        <p:nvSpPr>
          <p:cNvPr id="3" name="Content Placeholder 2">
            <a:extLst>
              <a:ext uri="{FF2B5EF4-FFF2-40B4-BE49-F238E27FC236}">
                <a16:creationId xmlns:a16="http://schemas.microsoft.com/office/drawing/2014/main" id="{6ACA80B5-763E-4D8E-83A8-A452467AD4E2}"/>
              </a:ext>
            </a:extLst>
          </p:cNvPr>
          <p:cNvSpPr>
            <a:spLocks noGrp="1"/>
          </p:cNvSpPr>
          <p:nvPr>
            <p:ph idx="1"/>
          </p:nvPr>
        </p:nvSpPr>
        <p:spPr>
          <a:xfrm>
            <a:off x="5069940" y="2322576"/>
            <a:ext cx="6172200" cy="3858768"/>
          </a:xfrm>
        </p:spPr>
        <p:txBody>
          <a:bodyPr>
            <a:normAutofit lnSpcReduction="10000"/>
          </a:bodyPr>
          <a:lstStyle/>
          <a:p>
            <a:r>
              <a:rPr lang="en-US" sz="3600" dirty="0">
                <a:solidFill>
                  <a:schemeClr val="bg1"/>
                </a:solidFill>
              </a:rPr>
              <a:t>Dis-ease - </a:t>
            </a:r>
            <a:r>
              <a:rPr lang="en-US" sz="3600" i="1" dirty="0">
                <a:solidFill>
                  <a:schemeClr val="bg1"/>
                </a:solidFill>
              </a:rPr>
              <a:t>a disorder of structure or function in a human, animal, or plant, especially one that produces specific signs or symptoms or that affects a specific location and is not simply a direct result of physical injury.</a:t>
            </a:r>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1347868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E77B82-44F3-4C08-9CB0-5134D2BBABA4}"/>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8000" kern="1200">
                <a:solidFill>
                  <a:srgbClr val="FFFFFF"/>
                </a:solidFill>
                <a:latin typeface="AR CHRISTY" panose="02000000000000000000" pitchFamily="2" charset="0"/>
              </a:rPr>
              <a:t>Symbiotic Bacteria</a:t>
            </a:r>
            <a:endParaRPr lang="en-US" sz="8000" kern="1200" dirty="0">
              <a:solidFill>
                <a:srgbClr val="FFFFFF"/>
              </a:solidFill>
              <a:latin typeface="AR CHRISTY" panose="02000000000000000000" pitchFamily="2" charset="0"/>
            </a:endParaRPr>
          </a:p>
        </p:txBody>
      </p:sp>
      <p:sp>
        <p:nvSpPr>
          <p:cNvPr id="3" name="Rectangle 2">
            <a:extLst>
              <a:ext uri="{FF2B5EF4-FFF2-40B4-BE49-F238E27FC236}">
                <a16:creationId xmlns:a16="http://schemas.microsoft.com/office/drawing/2014/main" id="{16F196D7-6279-4D23-B267-19BCFB9527B3}"/>
              </a:ext>
            </a:extLst>
          </p:cNvPr>
          <p:cNvSpPr/>
          <p:nvPr/>
        </p:nvSpPr>
        <p:spPr>
          <a:xfrm>
            <a:off x="556823" y="3838562"/>
            <a:ext cx="4286109"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Helps Digest Food</a:t>
            </a:r>
          </a:p>
        </p:txBody>
      </p:sp>
      <p:sp>
        <p:nvSpPr>
          <p:cNvPr id="7" name="Rectangle 6">
            <a:extLst>
              <a:ext uri="{FF2B5EF4-FFF2-40B4-BE49-F238E27FC236}">
                <a16:creationId xmlns:a16="http://schemas.microsoft.com/office/drawing/2014/main" id="{E18918D5-E236-46F8-B3A0-DDEAD6222022}"/>
              </a:ext>
            </a:extLst>
          </p:cNvPr>
          <p:cNvSpPr/>
          <p:nvPr/>
        </p:nvSpPr>
        <p:spPr>
          <a:xfrm>
            <a:off x="95096" y="4467968"/>
            <a:ext cx="5209568" cy="769441"/>
          </a:xfrm>
          <a:prstGeom prst="rect">
            <a:avLst/>
          </a:prstGeom>
          <a:noFill/>
        </p:spPr>
        <p:txBody>
          <a:bodyPr wrap="none" lIns="91440" tIns="45720" rIns="91440" bIns="45720">
            <a:spAutoFit/>
          </a:bodyPr>
          <a:lstStyle/>
          <a:p>
            <a:pPr algn="ct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Prevents Constipation</a:t>
            </a:r>
            <a:endPar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4" name="Picture 13">
            <a:extLst>
              <a:ext uri="{FF2B5EF4-FFF2-40B4-BE49-F238E27FC236}">
                <a16:creationId xmlns:a16="http://schemas.microsoft.com/office/drawing/2014/main" id="{EFFDA0C5-5E45-4CD9-8DE8-CFC2CE3CF70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95" b="71941" l="4828" r="44000">
                        <a14:foregroundMark x1="9655" y1="36287" x2="14069" y2="45148"/>
                        <a14:foregroundMark x1="14069" y1="45148" x2="14069" y2="45148"/>
                        <a14:foregroundMark x1="11586" y1="33755" x2="14897" y2="39241"/>
                        <a14:foregroundMark x1="12552" y1="29747" x2="12552" y2="29747"/>
                        <a14:foregroundMark x1="11724" y1="29536" x2="9241" y2="36287"/>
                        <a14:foregroundMark x1="22621" y1="48101" x2="27586" y2="54008"/>
                        <a14:foregroundMark x1="23448" y1="44726" x2="32690" y2="51266"/>
                        <a14:foregroundMark x1="32690" y1="51266" x2="35724" y2="51266"/>
                        <a14:foregroundMark x1="32414" y1="44515" x2="35862" y2="51266"/>
                        <a14:foregroundMark x1="23310" y1="37553" x2="26483" y2="39030"/>
                        <a14:foregroundMark x1="33931" y1="36920" x2="36966" y2="41139"/>
                        <a14:foregroundMark x1="36276" y1="43460" x2="39724" y2="52743"/>
                        <a14:foregroundMark x1="37103" y1="71941" x2="37103" y2="71941"/>
                        <a14:foregroundMark x1="40000" y1="64768" x2="40000" y2="64768"/>
                        <a14:foregroundMark x1="40414" y1="61181" x2="41241" y2="49367"/>
                        <a14:foregroundMark x1="37517" y1="28903" x2="37517" y2="28903"/>
                        <a14:foregroundMark x1="38897" y1="27848" x2="41793" y2="36076"/>
                        <a14:foregroundMark x1="43724" y1="42194" x2="43724" y2="42194"/>
                        <a14:foregroundMark x1="5931" y1="44093" x2="5931" y2="44093"/>
                        <a14:foregroundMark x1="5931" y1="43460" x2="5931" y2="43460"/>
                        <a14:foregroundMark x1="6345" y1="41561" x2="12000" y2="46203"/>
                        <a14:foregroundMark x1="5793" y1="46203" x2="8966" y2="48734"/>
                        <a14:foregroundMark x1="7724" y1="49156" x2="11310" y2="58017"/>
                        <a14:foregroundMark x1="11310" y1="58017" x2="11172" y2="58228"/>
                        <a14:foregroundMark x1="27310" y1="18354" x2="27310" y2="18354"/>
                        <a14:foregroundMark x1="27310" y1="18354" x2="28552" y2="17089"/>
                        <a14:foregroundMark x1="23448" y1="12447" x2="23448" y2="12447"/>
                        <a14:foregroundMark x1="24828" y1="12236" x2="24828" y2="12236"/>
                        <a14:foregroundMark x1="26897" y1="11181" x2="26897" y2="11181"/>
                        <a14:foregroundMark x1="28552" y1="9916" x2="28552" y2="9916"/>
                        <a14:foregroundMark x1="22897" y1="13502" x2="29103" y2="10127"/>
                        <a14:foregroundMark x1="17517" y1="16034" x2="21379" y2="13713"/>
                        <a14:foregroundMark x1="15862" y1="18354" x2="15862" y2="18354"/>
                        <a14:foregroundMark x1="29103" y1="9916" x2="29103" y2="9916"/>
                        <a14:foregroundMark x1="30069" y1="9494" x2="30069" y2="9494"/>
                        <a14:foregroundMark x1="31448" y1="8861" x2="31448" y2="8861"/>
                        <a14:foregroundMark x1="32690" y1="8650" x2="32690" y2="8650"/>
                        <a14:foregroundMark x1="33517" y1="8650" x2="33517" y2="8650"/>
                        <a14:foregroundMark x1="34759" y1="8650" x2="34759" y2="8650"/>
                        <a14:foregroundMark x1="36138" y1="8861" x2="36138" y2="8861"/>
                        <a14:foregroundMark x1="37103" y1="8861" x2="37103" y2="8861"/>
                        <a14:foregroundMark x1="37517" y1="9283" x2="37517" y2="9283"/>
                        <a14:foregroundMark x1="37517" y1="9283" x2="37517" y2="9283"/>
                        <a14:foregroundMark x1="36966" y1="11181" x2="36966" y2="11181"/>
                        <a14:foregroundMark x1="36276" y1="12236" x2="36276" y2="12236"/>
                        <a14:foregroundMark x1="35172" y1="13080" x2="35172" y2="13080"/>
                        <a14:foregroundMark x1="34207" y1="14135" x2="34207" y2="14135"/>
                        <a14:foregroundMark x1="32828" y1="15190" x2="32828" y2="15190"/>
                        <a14:foregroundMark x1="26759" y1="19620" x2="26759" y2="19620"/>
                        <a14:foregroundMark x1="24414" y1="20675" x2="24414" y2="20675"/>
                        <a14:foregroundMark x1="22207" y1="21730" x2="22207" y2="21730"/>
                        <a14:foregroundMark x1="18345" y1="22363" x2="18345" y2="22363"/>
                        <a14:foregroundMark x1="16414" y1="22363" x2="16414" y2="22363"/>
                        <a14:foregroundMark x1="14897" y1="21941" x2="14897" y2="21941"/>
                        <a14:backgroundMark x1="24966" y1="16034" x2="24966" y2="16034"/>
                        <a14:backgroundMark x1="24414" y1="17089" x2="26483" y2="16667"/>
                        <a14:backgroundMark x1="24138" y1="16456" x2="26483" y2="15190"/>
                      </a14:backgroundRemoval>
                    </a14:imgEffect>
                  </a14:imgLayer>
                </a14:imgProps>
              </a:ext>
              <a:ext uri="{28A0092B-C50C-407E-A947-70E740481C1C}">
                <a14:useLocalDpi xmlns:a14="http://schemas.microsoft.com/office/drawing/2010/main" val="0"/>
              </a:ext>
            </a:extLst>
          </a:blip>
          <a:srcRect r="51023" b="23131"/>
          <a:stretch/>
        </p:blipFill>
        <p:spPr>
          <a:xfrm flipH="1">
            <a:off x="8624315" y="-145963"/>
            <a:ext cx="3382666" cy="3471006"/>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9790ECD6-1561-4EAD-BBE6-EE76B2399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675" y="3096460"/>
            <a:ext cx="1283110" cy="228583"/>
          </a:xfrm>
          <a:prstGeom prst="rect">
            <a:avLst/>
          </a:prstGeom>
        </p:spPr>
      </p:pic>
      <p:pic>
        <p:nvPicPr>
          <p:cNvPr id="17" name="Picture 16">
            <a:extLst>
              <a:ext uri="{FF2B5EF4-FFF2-40B4-BE49-F238E27FC236}">
                <a16:creationId xmlns:a16="http://schemas.microsoft.com/office/drawing/2014/main" id="{2347BA24-CE73-402D-AF9A-C305587ED0D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785663" y="2990550"/>
            <a:ext cx="3571875" cy="3724275"/>
          </a:xfrm>
          <a:prstGeom prst="rect">
            <a:avLst/>
          </a:prstGeom>
        </p:spPr>
      </p:pic>
      <p:pic>
        <p:nvPicPr>
          <p:cNvPr id="20" name="Picture 19" descr="A picture containing indoor, table&#10;&#10;Description generated with high confidence">
            <a:extLst>
              <a:ext uri="{FF2B5EF4-FFF2-40B4-BE49-F238E27FC236}">
                <a16:creationId xmlns:a16="http://schemas.microsoft.com/office/drawing/2014/main" id="{524E43CB-93D3-4BA8-8978-A14270EEEC2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502397">
            <a:off x="9353677" y="4223282"/>
            <a:ext cx="2471995" cy="1720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11B9841-AF1B-4219-A4B7-3AD5716BC54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0314458">
            <a:off x="5898614" y="399032"/>
            <a:ext cx="2381016" cy="2381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441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BE40A5-0099-49D0-A790-A80F4ABF28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7400"/>
          <a:stretch/>
        </p:blipFill>
        <p:spPr>
          <a:xfrm>
            <a:off x="4639056" y="10"/>
            <a:ext cx="7552944" cy="6857990"/>
          </a:xfrm>
          <a:prstGeom prst="rect">
            <a:avLst/>
          </a:prstGeom>
          <a:effectLst/>
        </p:spPr>
      </p:pic>
      <p:sp>
        <p:nvSpPr>
          <p:cNvPr id="6" name="TextBox 5">
            <a:extLst>
              <a:ext uri="{FF2B5EF4-FFF2-40B4-BE49-F238E27FC236}">
                <a16:creationId xmlns:a16="http://schemas.microsoft.com/office/drawing/2014/main" id="{E7B6DF57-D755-4B4C-BC26-E4FE02CFE8C4}"/>
              </a:ext>
            </a:extLst>
          </p:cNvPr>
          <p:cNvSpPr txBox="1"/>
          <p:nvPr/>
        </p:nvSpPr>
        <p:spPr>
          <a:xfrm>
            <a:off x="9884958" y="687070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commons.wikimedia.org/wiki/File:Before_the_doctor_comes_-_a_ready_reference_book,_giving_the_symptoms_of_common_diseases,_and_indicating_proper_emergency_treatment_in_case_of_sudden_illness_or_accident_pending_the_physician%27s_(14740709736).jp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8D4FCE-7AA4-4096-B4A1-3AAA5CA4F176}"/>
              </a:ext>
            </a:extLst>
          </p:cNvPr>
          <p:cNvSpPr>
            <a:spLocks noGrp="1"/>
          </p:cNvSpPr>
          <p:nvPr>
            <p:ph type="title"/>
          </p:nvPr>
        </p:nvSpPr>
        <p:spPr>
          <a:xfrm>
            <a:off x="648929" y="629266"/>
            <a:ext cx="3651467" cy="1676603"/>
          </a:xfrm>
        </p:spPr>
        <p:txBody>
          <a:bodyPr>
            <a:normAutofit/>
          </a:bodyPr>
          <a:lstStyle/>
          <a:p>
            <a:r>
              <a:rPr lang="en-US" sz="4100"/>
              <a:t>Diseases of the Immune System</a:t>
            </a:r>
          </a:p>
        </p:txBody>
      </p:sp>
      <p:sp>
        <p:nvSpPr>
          <p:cNvPr id="3" name="Content Placeholder 2">
            <a:extLst>
              <a:ext uri="{FF2B5EF4-FFF2-40B4-BE49-F238E27FC236}">
                <a16:creationId xmlns:a16="http://schemas.microsoft.com/office/drawing/2014/main" id="{6ACA80B5-763E-4D8E-83A8-A452467AD4E2}"/>
              </a:ext>
            </a:extLst>
          </p:cNvPr>
          <p:cNvSpPr>
            <a:spLocks noGrp="1"/>
          </p:cNvSpPr>
          <p:nvPr>
            <p:ph idx="1"/>
          </p:nvPr>
        </p:nvSpPr>
        <p:spPr>
          <a:xfrm>
            <a:off x="648931" y="2438400"/>
            <a:ext cx="3651466" cy="3785419"/>
          </a:xfrm>
        </p:spPr>
        <p:txBody>
          <a:bodyPr>
            <a:normAutofit fontScale="92500"/>
          </a:bodyPr>
          <a:lstStyle/>
          <a:p>
            <a:r>
              <a:rPr lang="en-US" dirty="0"/>
              <a:t>Dis-ease - </a:t>
            </a:r>
            <a:r>
              <a:rPr lang="en-US" i="1" dirty="0"/>
              <a:t>a disorder of structure or function in a human, animal, or plant, especially one that produces specific signs or symptoms or that affects a specific location and is not simply a direct result of physical injury.</a:t>
            </a:r>
            <a:endParaRPr lang="en-US" dirty="0"/>
          </a:p>
          <a:p>
            <a:endParaRPr lang="en-US" dirty="0"/>
          </a:p>
        </p:txBody>
      </p:sp>
      <p:sp>
        <p:nvSpPr>
          <p:cNvPr id="4" name="TextBox 3">
            <a:extLst>
              <a:ext uri="{FF2B5EF4-FFF2-40B4-BE49-F238E27FC236}">
                <a16:creationId xmlns:a16="http://schemas.microsoft.com/office/drawing/2014/main" id="{05FEC9B8-930A-4722-99F3-8877672DABE4}"/>
              </a:ext>
            </a:extLst>
          </p:cNvPr>
          <p:cNvSpPr txBox="1"/>
          <p:nvPr/>
        </p:nvSpPr>
        <p:spPr>
          <a:xfrm>
            <a:off x="9884958"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bl-whs.sfinstructionalresources.wikispaces.net/bl+biology"/>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23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E22D-A829-4F90-814E-707EF768ACA3}"/>
              </a:ext>
            </a:extLst>
          </p:cNvPr>
          <p:cNvSpPr>
            <a:spLocks noGrp="1"/>
          </p:cNvSpPr>
          <p:nvPr>
            <p:ph type="title"/>
          </p:nvPr>
        </p:nvSpPr>
        <p:spPr>
          <a:xfrm>
            <a:off x="0" y="0"/>
            <a:ext cx="3619500" cy="1351722"/>
          </a:xfrm>
          <a:solidFill>
            <a:schemeClr val="accent6">
              <a:lumMod val="20000"/>
              <a:lumOff val="80000"/>
            </a:schemeClr>
          </a:solidFill>
        </p:spPr>
        <p:txBody>
          <a:bodyPr/>
          <a:lstStyle/>
          <a:p>
            <a:r>
              <a:rPr lang="en-US" b="1" i="1" dirty="0"/>
              <a:t>allergies</a:t>
            </a:r>
            <a:endParaRPr lang="en-US" dirty="0"/>
          </a:p>
        </p:txBody>
      </p:sp>
      <p:sp>
        <p:nvSpPr>
          <p:cNvPr id="3" name="Content Placeholder 2">
            <a:extLst>
              <a:ext uri="{FF2B5EF4-FFF2-40B4-BE49-F238E27FC236}">
                <a16:creationId xmlns:a16="http://schemas.microsoft.com/office/drawing/2014/main" id="{A41818DC-2BC1-4F44-8113-811A95A131A7}"/>
              </a:ext>
            </a:extLst>
          </p:cNvPr>
          <p:cNvSpPr>
            <a:spLocks noGrp="1"/>
          </p:cNvSpPr>
          <p:nvPr>
            <p:ph idx="1"/>
          </p:nvPr>
        </p:nvSpPr>
        <p:spPr>
          <a:xfrm>
            <a:off x="13252" y="1351722"/>
            <a:ext cx="3606248" cy="5277678"/>
          </a:xfrm>
        </p:spPr>
        <p:txBody>
          <a:bodyPr>
            <a:normAutofit/>
          </a:bodyPr>
          <a:lstStyle/>
          <a:p>
            <a:r>
              <a:rPr lang="en-US" dirty="0"/>
              <a:t>An </a:t>
            </a:r>
            <a:r>
              <a:rPr lang="en-US" b="1" u="sng" dirty="0"/>
              <a:t>allergy</a:t>
            </a:r>
            <a:r>
              <a:rPr lang="en-US" dirty="0"/>
              <a:t> is an immune response that is harmful to the host rather than protective. </a:t>
            </a:r>
          </a:p>
          <a:p>
            <a:r>
              <a:rPr lang="en-US" dirty="0"/>
              <a:t>The immune system of allergy sufferers has misidentified something that usually causes no problem. for something pathogenic.</a:t>
            </a:r>
          </a:p>
          <a:p>
            <a:endParaRPr lang="en-US" dirty="0"/>
          </a:p>
          <a:p>
            <a:pPr marL="0" indent="0">
              <a:buNone/>
            </a:pPr>
            <a:endParaRPr lang="en-US" dirty="0"/>
          </a:p>
        </p:txBody>
      </p:sp>
      <p:pic>
        <p:nvPicPr>
          <p:cNvPr id="5" name="Picture 4">
            <a:extLst>
              <a:ext uri="{FF2B5EF4-FFF2-40B4-BE49-F238E27FC236}">
                <a16:creationId xmlns:a16="http://schemas.microsoft.com/office/drawing/2014/main" id="{95765E5F-2869-43CF-B874-C1C3BEDB83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19500" y="0"/>
            <a:ext cx="8572500" cy="6858000"/>
          </a:xfrm>
          <a:prstGeom prst="rect">
            <a:avLst/>
          </a:prstGeom>
        </p:spPr>
      </p:pic>
      <p:sp>
        <p:nvSpPr>
          <p:cNvPr id="6" name="TextBox 5">
            <a:extLst>
              <a:ext uri="{FF2B5EF4-FFF2-40B4-BE49-F238E27FC236}">
                <a16:creationId xmlns:a16="http://schemas.microsoft.com/office/drawing/2014/main" id="{9650BDC1-7B8C-40DA-A246-A1803E8F509E}"/>
              </a:ext>
            </a:extLst>
          </p:cNvPr>
          <p:cNvSpPr txBox="1"/>
          <p:nvPr/>
        </p:nvSpPr>
        <p:spPr>
          <a:xfrm>
            <a:off x="4191000" y="4953000"/>
            <a:ext cx="3810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udapbio.wikispaces.com/Andrew+Rearson"/>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915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person that is standing in the grass&#10;&#10;Description generated with very high confidence">
            <a:extLst>
              <a:ext uri="{FF2B5EF4-FFF2-40B4-BE49-F238E27FC236}">
                <a16:creationId xmlns:a16="http://schemas.microsoft.com/office/drawing/2014/main" id="{297968B9-1476-4F6C-A1A5-81EE652699A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709" r="3020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F916A2D4-EFE6-4A1B-8354-6A33DED9AABD}"/>
              </a:ext>
            </a:extLst>
          </p:cNvPr>
          <p:cNvSpPr>
            <a:spLocks noGrp="1"/>
          </p:cNvSpPr>
          <p:nvPr>
            <p:ph type="title"/>
          </p:nvPr>
        </p:nvSpPr>
        <p:spPr>
          <a:xfrm>
            <a:off x="655320" y="365125"/>
            <a:ext cx="5120114" cy="1692794"/>
          </a:xfrm>
        </p:spPr>
        <p:txBody>
          <a:bodyPr>
            <a:normAutofit/>
          </a:bodyPr>
          <a:lstStyle/>
          <a:p>
            <a:r>
              <a:rPr lang="en-US" b="1" i="1" dirty="0"/>
              <a:t>-types of allergic reactions</a:t>
            </a:r>
            <a:endParaRPr lang="en-US" dirty="0"/>
          </a:p>
        </p:txBody>
      </p:sp>
      <p:sp>
        <p:nvSpPr>
          <p:cNvPr id="3" name="Content Placeholder 2">
            <a:extLst>
              <a:ext uri="{FF2B5EF4-FFF2-40B4-BE49-F238E27FC236}">
                <a16:creationId xmlns:a16="http://schemas.microsoft.com/office/drawing/2014/main" id="{ECDE07F2-1839-4B2A-B544-85EF03673D47}"/>
              </a:ext>
            </a:extLst>
          </p:cNvPr>
          <p:cNvSpPr>
            <a:spLocks noGrp="1"/>
          </p:cNvSpPr>
          <p:nvPr>
            <p:ph idx="1"/>
          </p:nvPr>
        </p:nvSpPr>
        <p:spPr>
          <a:xfrm>
            <a:off x="655321" y="2575034"/>
            <a:ext cx="5120113" cy="3462228"/>
          </a:xfrm>
        </p:spPr>
        <p:txBody>
          <a:bodyPr>
            <a:normAutofit lnSpcReduction="10000"/>
          </a:bodyPr>
          <a:lstStyle/>
          <a:p>
            <a:r>
              <a:rPr lang="en-US" sz="3200" dirty="0"/>
              <a:t>​Hay Fever (allergic rhinitis) – mild allergic reaction resulting in symptoms that are much like the common cold. These include,  sneezing, congestion, sinus pressure, etc.</a:t>
            </a:r>
          </a:p>
          <a:p>
            <a:pPr marL="0" indent="0">
              <a:buNone/>
            </a:pPr>
            <a:endParaRPr lang="en-US" sz="3200" dirty="0"/>
          </a:p>
        </p:txBody>
      </p:sp>
      <p:sp>
        <p:nvSpPr>
          <p:cNvPr id="6" name="TextBox 5">
            <a:extLst>
              <a:ext uri="{FF2B5EF4-FFF2-40B4-BE49-F238E27FC236}">
                <a16:creationId xmlns:a16="http://schemas.microsoft.com/office/drawing/2014/main" id="{3F07DED6-90AB-4473-9F30-A71E0222D0B8}"/>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asthmanallergy.blogspot.com/2010_11_01_archive.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3.0/"/>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93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5FA679-C4E6-41DA-9463-C88B5B182C2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8604"/>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F916A2D4-EFE6-4A1B-8354-6A33DED9AABD}"/>
              </a:ext>
            </a:extLst>
          </p:cNvPr>
          <p:cNvSpPr>
            <a:spLocks noGrp="1"/>
          </p:cNvSpPr>
          <p:nvPr>
            <p:ph type="title"/>
          </p:nvPr>
        </p:nvSpPr>
        <p:spPr>
          <a:xfrm>
            <a:off x="838200" y="365125"/>
            <a:ext cx="10515600" cy="1325563"/>
          </a:xfrm>
        </p:spPr>
        <p:txBody>
          <a:bodyPr>
            <a:normAutofit/>
          </a:bodyPr>
          <a:lstStyle/>
          <a:p>
            <a:r>
              <a:rPr lang="en-US" b="1" i="1" dirty="0"/>
              <a:t>-types of allergic reactions</a:t>
            </a:r>
            <a:endParaRPr lang="en-US" dirty="0"/>
          </a:p>
        </p:txBody>
      </p:sp>
      <p:sp>
        <p:nvSpPr>
          <p:cNvPr id="3" name="Content Placeholder 2">
            <a:extLst>
              <a:ext uri="{FF2B5EF4-FFF2-40B4-BE49-F238E27FC236}">
                <a16:creationId xmlns:a16="http://schemas.microsoft.com/office/drawing/2014/main" id="{ECDE07F2-1839-4B2A-B544-85EF03673D47}"/>
              </a:ext>
            </a:extLst>
          </p:cNvPr>
          <p:cNvSpPr>
            <a:spLocks noGrp="1"/>
          </p:cNvSpPr>
          <p:nvPr>
            <p:ph idx="1"/>
          </p:nvPr>
        </p:nvSpPr>
        <p:spPr>
          <a:xfrm>
            <a:off x="278296" y="1825625"/>
            <a:ext cx="4357711" cy="4351338"/>
          </a:xfrm>
        </p:spPr>
        <p:txBody>
          <a:bodyPr>
            <a:normAutofit/>
          </a:bodyPr>
          <a:lstStyle/>
          <a:p>
            <a:r>
              <a:rPr lang="en-US" sz="3200"/>
              <a:t>​Hives (urticaria) – mild to moderate allergic reaction resulting in red, itchy, raised welts on the skin that persists between 6 and 12 hours.</a:t>
            </a:r>
          </a:p>
          <a:p>
            <a:pPr marL="0" indent="0">
              <a:buNone/>
            </a:pPr>
            <a:endParaRPr lang="en-US" sz="3200"/>
          </a:p>
        </p:txBody>
      </p:sp>
    </p:spTree>
    <p:extLst>
      <p:ext uri="{BB962C8B-B14F-4D97-AF65-F5344CB8AC3E}">
        <p14:creationId xmlns:p14="http://schemas.microsoft.com/office/powerpoint/2010/main" val="414701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generated with very high confidence">
            <a:extLst>
              <a:ext uri="{FF2B5EF4-FFF2-40B4-BE49-F238E27FC236}">
                <a16:creationId xmlns:a16="http://schemas.microsoft.com/office/drawing/2014/main" id="{CA403977-3350-46E3-9F85-157EB2774C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038"/>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F916A2D4-EFE6-4A1B-8354-6A33DED9AABD}"/>
              </a:ext>
            </a:extLst>
          </p:cNvPr>
          <p:cNvSpPr>
            <a:spLocks noGrp="1"/>
          </p:cNvSpPr>
          <p:nvPr>
            <p:ph type="title"/>
          </p:nvPr>
        </p:nvSpPr>
        <p:spPr>
          <a:xfrm>
            <a:off x="648929" y="629266"/>
            <a:ext cx="3651467" cy="1676603"/>
          </a:xfrm>
        </p:spPr>
        <p:txBody>
          <a:bodyPr>
            <a:normAutofit/>
          </a:bodyPr>
          <a:lstStyle/>
          <a:p>
            <a:r>
              <a:rPr lang="en-US" sz="4100" b="1" i="1"/>
              <a:t>-types of allergic reactions</a:t>
            </a:r>
            <a:endParaRPr lang="en-US" sz="4100"/>
          </a:p>
        </p:txBody>
      </p:sp>
      <p:sp>
        <p:nvSpPr>
          <p:cNvPr id="3" name="Content Placeholder 2">
            <a:extLst>
              <a:ext uri="{FF2B5EF4-FFF2-40B4-BE49-F238E27FC236}">
                <a16:creationId xmlns:a16="http://schemas.microsoft.com/office/drawing/2014/main" id="{ECDE07F2-1839-4B2A-B544-85EF03673D47}"/>
              </a:ext>
            </a:extLst>
          </p:cNvPr>
          <p:cNvSpPr>
            <a:spLocks noGrp="1"/>
          </p:cNvSpPr>
          <p:nvPr>
            <p:ph idx="1"/>
          </p:nvPr>
        </p:nvSpPr>
        <p:spPr>
          <a:xfrm>
            <a:off x="648931" y="2438400"/>
            <a:ext cx="3651466" cy="3785419"/>
          </a:xfrm>
        </p:spPr>
        <p:txBody>
          <a:bodyPr>
            <a:normAutofit/>
          </a:bodyPr>
          <a:lstStyle/>
          <a:p>
            <a:r>
              <a:rPr lang="en-US" sz="2400"/>
              <a:t>​Anaphylaxis – A life-threatening allergic reaction resulting in a drop in blood pressure and swelling/constriction of the airways.</a:t>
            </a:r>
          </a:p>
          <a:p>
            <a:pPr marL="0" indent="0">
              <a:buNone/>
            </a:pPr>
            <a:endParaRPr lang="en-US" sz="2400"/>
          </a:p>
        </p:txBody>
      </p:sp>
      <p:sp>
        <p:nvSpPr>
          <p:cNvPr id="6" name="TextBox 5">
            <a:extLst>
              <a:ext uri="{FF2B5EF4-FFF2-40B4-BE49-F238E27FC236}">
                <a16:creationId xmlns:a16="http://schemas.microsoft.com/office/drawing/2014/main" id="{16603976-6673-4C26-8386-C9C2DFE60C58}"/>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asthmanallergy.blogspot.com/2010/10/anaphylactic-shock.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3.0/"/>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25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DB20E0-A740-45D2-8B5E-251A36AB5A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22" r="3" b="3"/>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A7D375DB-D086-45B5-A69D-EAE36F9B2564}"/>
              </a:ext>
            </a:extLst>
          </p:cNvPr>
          <p:cNvSpPr>
            <a:spLocks noGrp="1"/>
          </p:cNvSpPr>
          <p:nvPr>
            <p:ph type="title"/>
          </p:nvPr>
        </p:nvSpPr>
        <p:spPr>
          <a:xfrm>
            <a:off x="838200" y="365125"/>
            <a:ext cx="10515600" cy="1325563"/>
          </a:xfrm>
        </p:spPr>
        <p:txBody>
          <a:bodyPr>
            <a:normAutofit/>
          </a:bodyPr>
          <a:lstStyle/>
          <a:p>
            <a:r>
              <a:rPr lang="en-US" b="1" i="1" dirty="0"/>
              <a:t>autoimmune diseases</a:t>
            </a:r>
            <a:endParaRPr lang="en-US" dirty="0"/>
          </a:p>
        </p:txBody>
      </p:sp>
      <p:sp>
        <p:nvSpPr>
          <p:cNvPr id="3" name="Content Placeholder 2">
            <a:extLst>
              <a:ext uri="{FF2B5EF4-FFF2-40B4-BE49-F238E27FC236}">
                <a16:creationId xmlns:a16="http://schemas.microsoft.com/office/drawing/2014/main" id="{D2CD5CD5-F45E-4F66-B36C-D6916C888523}"/>
              </a:ext>
            </a:extLst>
          </p:cNvPr>
          <p:cNvSpPr>
            <a:spLocks noGrp="1"/>
          </p:cNvSpPr>
          <p:nvPr>
            <p:ph idx="1"/>
          </p:nvPr>
        </p:nvSpPr>
        <p:spPr>
          <a:xfrm>
            <a:off x="838200" y="1825625"/>
            <a:ext cx="3797807" cy="4351338"/>
          </a:xfrm>
        </p:spPr>
        <p:txBody>
          <a:bodyPr>
            <a:normAutofit/>
          </a:bodyPr>
          <a:lstStyle/>
          <a:p>
            <a:r>
              <a:rPr lang="en-US" sz="2400" dirty="0"/>
              <a:t>Autoimmune diseases are caused by a dysfunction of the immune system where an individual's own healthy cells are mistaken for foreign pathogens. </a:t>
            </a:r>
          </a:p>
          <a:p>
            <a:r>
              <a:rPr lang="en-US" sz="2400" dirty="0"/>
              <a:t>The immune system launches an attack on the specific cells it has misidentified as harmful. </a:t>
            </a:r>
          </a:p>
        </p:txBody>
      </p:sp>
      <p:sp>
        <p:nvSpPr>
          <p:cNvPr id="6" name="TextBox 5">
            <a:extLst>
              <a:ext uri="{FF2B5EF4-FFF2-40B4-BE49-F238E27FC236}">
                <a16:creationId xmlns:a16="http://schemas.microsoft.com/office/drawing/2014/main" id="{B986E17E-35E0-46E5-96E6-49FE7B007D2F}"/>
              </a:ext>
            </a:extLst>
          </p:cNvPr>
          <p:cNvSpPr txBox="1"/>
          <p:nvPr/>
        </p:nvSpPr>
        <p:spPr>
          <a:xfrm>
            <a:off x="9046758" y="5976907"/>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creative-commons-images.com/handwriting/a/autoimmune-disease.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3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mans face&#10;&#10;Description generated with high confidence">
            <a:extLst>
              <a:ext uri="{FF2B5EF4-FFF2-40B4-BE49-F238E27FC236}">
                <a16:creationId xmlns:a16="http://schemas.microsoft.com/office/drawing/2014/main" id="{2D2DA766-5EEB-4530-A603-B3ABDD2A2C2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085" b="3"/>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0DA150A3-689D-42A3-80F2-DFC425A43717}"/>
              </a:ext>
            </a:extLst>
          </p:cNvPr>
          <p:cNvSpPr>
            <a:spLocks noGrp="1"/>
          </p:cNvSpPr>
          <p:nvPr>
            <p:ph type="title"/>
          </p:nvPr>
        </p:nvSpPr>
        <p:spPr>
          <a:xfrm>
            <a:off x="648929" y="629266"/>
            <a:ext cx="5127031" cy="1676603"/>
          </a:xfrm>
        </p:spPr>
        <p:txBody>
          <a:bodyPr>
            <a:normAutofit/>
          </a:bodyPr>
          <a:lstStyle/>
          <a:p>
            <a:r>
              <a:rPr lang="en-US" b="1" dirty="0"/>
              <a:t>Diabetes mellitus (type I)</a:t>
            </a:r>
            <a:endParaRPr lang="en-US" dirty="0"/>
          </a:p>
        </p:txBody>
      </p:sp>
      <p:sp>
        <p:nvSpPr>
          <p:cNvPr id="3" name="Content Placeholder 2">
            <a:extLst>
              <a:ext uri="{FF2B5EF4-FFF2-40B4-BE49-F238E27FC236}">
                <a16:creationId xmlns:a16="http://schemas.microsoft.com/office/drawing/2014/main" id="{678CED32-9836-48B6-9EEB-3297265D4DFE}"/>
              </a:ext>
            </a:extLst>
          </p:cNvPr>
          <p:cNvSpPr>
            <a:spLocks noGrp="1"/>
          </p:cNvSpPr>
          <p:nvPr>
            <p:ph idx="1"/>
          </p:nvPr>
        </p:nvSpPr>
        <p:spPr>
          <a:xfrm>
            <a:off x="648930" y="2438400"/>
            <a:ext cx="5127029" cy="3785419"/>
          </a:xfrm>
        </p:spPr>
        <p:txBody>
          <a:bodyPr>
            <a:normAutofit fontScale="92500" lnSpcReduction="20000"/>
          </a:bodyPr>
          <a:lstStyle/>
          <a:p>
            <a:r>
              <a:rPr lang="en-US" b="1" dirty="0"/>
              <a:t>Diabetes mellitus (type I) </a:t>
            </a:r>
            <a:r>
              <a:rPr lang="en-US" dirty="0"/>
              <a:t>is an autoimmune disorder in which the T-cells begin to attack the insulin-producing </a:t>
            </a:r>
            <a:r>
              <a:rPr lang="el-GR" dirty="0"/>
              <a:t>β </a:t>
            </a:r>
            <a:r>
              <a:rPr lang="en-US" dirty="0"/>
              <a:t>cells of the pancreas. </a:t>
            </a:r>
          </a:p>
          <a:p>
            <a:r>
              <a:rPr lang="en-US" dirty="0"/>
              <a:t>The </a:t>
            </a:r>
            <a:r>
              <a:rPr lang="el-GR" dirty="0"/>
              <a:t>β </a:t>
            </a:r>
            <a:r>
              <a:rPr lang="en-US" dirty="0"/>
              <a:t>cells in the normal islet of the pancreas, are able to release insulin in the body which allows the sugar in the blood stream to be accessed and metabolized. This lowers the blood-sugar level in the body. </a:t>
            </a:r>
          </a:p>
          <a:p>
            <a:endParaRPr lang="en-US" dirty="0"/>
          </a:p>
        </p:txBody>
      </p:sp>
      <p:sp>
        <p:nvSpPr>
          <p:cNvPr id="10" name="TextBox 9">
            <a:extLst>
              <a:ext uri="{FF2B5EF4-FFF2-40B4-BE49-F238E27FC236}">
                <a16:creationId xmlns:a16="http://schemas.microsoft.com/office/drawing/2014/main" id="{B621F385-8381-40E6-BD13-005CB055FD16}"/>
              </a:ext>
            </a:extLst>
          </p:cNvPr>
          <p:cNvSpPr txBox="1"/>
          <p:nvPr/>
        </p:nvSpPr>
        <p:spPr>
          <a:xfrm>
            <a:off x="9245295" y="6017864"/>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This Photo by Unknown Author is licensed under </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44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indoor, person&#10;&#10;Description generated with high confidence">
            <a:extLst>
              <a:ext uri="{FF2B5EF4-FFF2-40B4-BE49-F238E27FC236}">
                <a16:creationId xmlns:a16="http://schemas.microsoft.com/office/drawing/2014/main" id="{51117FCA-ECBB-4C4E-9F33-85ABF969F37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08319" y="2335024"/>
            <a:ext cx="5614835" cy="2034733"/>
          </a:xfrm>
          <a:prstGeom prst="rect">
            <a:avLst/>
          </a:prstGeom>
          <a:effectLst/>
        </p:spPr>
      </p:pic>
      <p:sp>
        <p:nvSpPr>
          <p:cNvPr id="2" name="Title 1">
            <a:extLst>
              <a:ext uri="{FF2B5EF4-FFF2-40B4-BE49-F238E27FC236}">
                <a16:creationId xmlns:a16="http://schemas.microsoft.com/office/drawing/2014/main" id="{7646C859-6856-4CE0-AC66-00292D7DC082}"/>
              </a:ext>
            </a:extLst>
          </p:cNvPr>
          <p:cNvSpPr>
            <a:spLocks noGrp="1"/>
          </p:cNvSpPr>
          <p:nvPr>
            <p:ph type="title"/>
          </p:nvPr>
        </p:nvSpPr>
        <p:spPr>
          <a:xfrm>
            <a:off x="648929" y="629266"/>
            <a:ext cx="3505495" cy="1622321"/>
          </a:xfrm>
        </p:spPr>
        <p:txBody>
          <a:bodyPr>
            <a:normAutofit/>
          </a:bodyPr>
          <a:lstStyle/>
          <a:p>
            <a:r>
              <a:rPr lang="en-US" sz="3100" b="1" i="1"/>
              <a:t>Primary Immunodeficiencies</a:t>
            </a:r>
            <a:endParaRPr lang="en-US" sz="3100"/>
          </a:p>
        </p:txBody>
      </p:sp>
      <p:sp>
        <p:nvSpPr>
          <p:cNvPr id="3" name="Content Placeholder 2">
            <a:extLst>
              <a:ext uri="{FF2B5EF4-FFF2-40B4-BE49-F238E27FC236}">
                <a16:creationId xmlns:a16="http://schemas.microsoft.com/office/drawing/2014/main" id="{D130635B-E02B-495F-83B2-FA5F697E7859}"/>
              </a:ext>
            </a:extLst>
          </p:cNvPr>
          <p:cNvSpPr>
            <a:spLocks noGrp="1"/>
          </p:cNvSpPr>
          <p:nvPr>
            <p:ph idx="1"/>
          </p:nvPr>
        </p:nvSpPr>
        <p:spPr>
          <a:xfrm>
            <a:off x="648931" y="2438400"/>
            <a:ext cx="3505494" cy="3785419"/>
          </a:xfrm>
        </p:spPr>
        <p:txBody>
          <a:bodyPr>
            <a:normAutofit/>
          </a:bodyPr>
          <a:lstStyle/>
          <a:p>
            <a:r>
              <a:rPr lang="en-US" sz="2000" dirty="0"/>
              <a:t>Severe Combined Immunodeficiency Disease (SCID)</a:t>
            </a:r>
          </a:p>
          <a:p>
            <a:pPr lvl="1"/>
            <a:r>
              <a:rPr lang="en-US" sz="2000" dirty="0"/>
              <a:t>Deficient humoral and cell-mediated immune responses</a:t>
            </a:r>
          </a:p>
          <a:p>
            <a:pPr lvl="1"/>
            <a:r>
              <a:rPr lang="en-US" sz="2000" dirty="0"/>
              <a:t>Early development of severe and life-threatening opportunistic infections</a:t>
            </a:r>
          </a:p>
          <a:p>
            <a:endParaRPr lang="en-US" sz="2000" dirty="0"/>
          </a:p>
        </p:txBody>
      </p:sp>
    </p:spTree>
    <p:extLst>
      <p:ext uri="{BB962C8B-B14F-4D97-AF65-F5344CB8AC3E}">
        <p14:creationId xmlns:p14="http://schemas.microsoft.com/office/powerpoint/2010/main" val="984155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Image result for X-linked Agammaglobulinemia">
            <a:extLst>
              <a:ext uri="{FF2B5EF4-FFF2-40B4-BE49-F238E27FC236}">
                <a16:creationId xmlns:a16="http://schemas.microsoft.com/office/drawing/2014/main" id="{AD7AA894-6E34-4CBA-9BBD-8FC202262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319" y="1773218"/>
            <a:ext cx="5614835" cy="315834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46C859-6856-4CE0-AC66-00292D7DC082}"/>
              </a:ext>
            </a:extLst>
          </p:cNvPr>
          <p:cNvSpPr>
            <a:spLocks noGrp="1"/>
          </p:cNvSpPr>
          <p:nvPr>
            <p:ph type="title"/>
          </p:nvPr>
        </p:nvSpPr>
        <p:spPr>
          <a:xfrm>
            <a:off x="648929" y="629266"/>
            <a:ext cx="3505495" cy="1622321"/>
          </a:xfrm>
        </p:spPr>
        <p:txBody>
          <a:bodyPr>
            <a:normAutofit/>
          </a:bodyPr>
          <a:lstStyle/>
          <a:p>
            <a:r>
              <a:rPr lang="en-US" sz="3100" b="1" i="1"/>
              <a:t>Primary Immunodeficiencies</a:t>
            </a:r>
            <a:endParaRPr lang="en-US" sz="3100"/>
          </a:p>
        </p:txBody>
      </p:sp>
      <p:sp>
        <p:nvSpPr>
          <p:cNvPr id="3" name="Content Placeholder 2">
            <a:extLst>
              <a:ext uri="{FF2B5EF4-FFF2-40B4-BE49-F238E27FC236}">
                <a16:creationId xmlns:a16="http://schemas.microsoft.com/office/drawing/2014/main" id="{D130635B-E02B-495F-83B2-FA5F697E7859}"/>
              </a:ext>
            </a:extLst>
          </p:cNvPr>
          <p:cNvSpPr>
            <a:spLocks noGrp="1"/>
          </p:cNvSpPr>
          <p:nvPr>
            <p:ph idx="1"/>
          </p:nvPr>
        </p:nvSpPr>
        <p:spPr>
          <a:xfrm>
            <a:off x="648931" y="2438400"/>
            <a:ext cx="3505494" cy="3785419"/>
          </a:xfrm>
        </p:spPr>
        <p:txBody>
          <a:bodyPr>
            <a:normAutofit/>
          </a:bodyPr>
          <a:lstStyle/>
          <a:p>
            <a:r>
              <a:rPr lang="en-US" sz="2000"/>
              <a:t>X-linked Agammaglobulinemia</a:t>
            </a:r>
          </a:p>
          <a:p>
            <a:pPr lvl="1"/>
            <a:r>
              <a:rPr lang="en-US" sz="2000"/>
              <a:t>Flawed differentiation of B cells and absence of specific antibodies</a:t>
            </a:r>
          </a:p>
          <a:p>
            <a:pPr lvl="1"/>
            <a:r>
              <a:rPr lang="en-US" sz="2000"/>
              <a:t>Recurrent infections almost exclusively due to pathogens that cause tissue infections generating puss (dead white blood cells).</a:t>
            </a:r>
          </a:p>
          <a:p>
            <a:pPr lvl="1"/>
            <a:endParaRPr lang="en-US" sz="2000"/>
          </a:p>
          <a:p>
            <a:pPr marL="457200" lvl="1" indent="0">
              <a:buNone/>
            </a:pPr>
            <a:endParaRPr lang="en-US" sz="2000"/>
          </a:p>
        </p:txBody>
      </p:sp>
    </p:spTree>
    <p:extLst>
      <p:ext uri="{BB962C8B-B14F-4D97-AF65-F5344CB8AC3E}">
        <p14:creationId xmlns:p14="http://schemas.microsoft.com/office/powerpoint/2010/main" val="27479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0482" name="Picture 2" descr="Image result for Secondary Immunodeficiencies">
            <a:extLst>
              <a:ext uri="{FF2B5EF4-FFF2-40B4-BE49-F238E27FC236}">
                <a16:creationId xmlns:a16="http://schemas.microsoft.com/office/drawing/2014/main" id="{93E6A900-29EB-46F2-932B-D8F2618D14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45"/>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7D6D5E-7C82-4848-9B81-B48B4291DC39}"/>
              </a:ext>
            </a:extLst>
          </p:cNvPr>
          <p:cNvSpPr>
            <a:spLocks noGrp="1"/>
          </p:cNvSpPr>
          <p:nvPr>
            <p:ph type="title"/>
          </p:nvPr>
        </p:nvSpPr>
        <p:spPr>
          <a:xfrm>
            <a:off x="655320" y="365125"/>
            <a:ext cx="5120114" cy="1692794"/>
          </a:xfrm>
        </p:spPr>
        <p:txBody>
          <a:bodyPr>
            <a:normAutofit/>
          </a:bodyPr>
          <a:lstStyle/>
          <a:p>
            <a:r>
              <a:rPr lang="en-US" b="1" i="1"/>
              <a:t>Secondary Immunodeficiencies</a:t>
            </a:r>
            <a:endParaRPr lang="en-US"/>
          </a:p>
        </p:txBody>
      </p:sp>
      <p:sp>
        <p:nvSpPr>
          <p:cNvPr id="3" name="Content Placeholder 2">
            <a:extLst>
              <a:ext uri="{FF2B5EF4-FFF2-40B4-BE49-F238E27FC236}">
                <a16:creationId xmlns:a16="http://schemas.microsoft.com/office/drawing/2014/main" id="{B9BF5E7F-893B-473E-ABDE-27EC9339F687}"/>
              </a:ext>
            </a:extLst>
          </p:cNvPr>
          <p:cNvSpPr>
            <a:spLocks noGrp="1"/>
          </p:cNvSpPr>
          <p:nvPr>
            <p:ph idx="1"/>
          </p:nvPr>
        </p:nvSpPr>
        <p:spPr>
          <a:xfrm>
            <a:off x="655321" y="2575034"/>
            <a:ext cx="5120113" cy="3462228"/>
          </a:xfrm>
        </p:spPr>
        <p:txBody>
          <a:bodyPr>
            <a:normAutofit/>
          </a:bodyPr>
          <a:lstStyle/>
          <a:p>
            <a:r>
              <a:rPr lang="en-US" sz="1800" b="1"/>
              <a:t>Human Immunodeficiency Virus</a:t>
            </a:r>
            <a:r>
              <a:rPr lang="en-US" sz="1800"/>
              <a:t> (</a:t>
            </a:r>
            <a:r>
              <a:rPr lang="en-US" sz="1800" b="1"/>
              <a:t>HIV</a:t>
            </a:r>
            <a:r>
              <a:rPr lang="en-US" sz="1800"/>
              <a:t>) </a:t>
            </a:r>
          </a:p>
          <a:p>
            <a:pPr lvl="1"/>
            <a:r>
              <a:rPr lang="en-US" sz="1800"/>
              <a:t>Impaired cell-mediated immune responses due to CD4 T-cell lymphopenia</a:t>
            </a:r>
          </a:p>
          <a:p>
            <a:pPr lvl="1"/>
            <a:r>
              <a:rPr lang="en-US" sz="1800"/>
              <a:t>Opportunistic infections, rare cancers</a:t>
            </a:r>
          </a:p>
          <a:p>
            <a:r>
              <a:rPr lang="en-US" sz="1800" b="1"/>
              <a:t>Acquired Immunodeficiency Syndrome (AIDS)​​</a:t>
            </a:r>
          </a:p>
          <a:p>
            <a:pPr lvl="1"/>
            <a:r>
              <a:rPr lang="en-US" sz="1800"/>
              <a:t>AIDS is caused by the HIV virus and is the progressive failure of the immune system allows life-threatening opportunistic infections and cancers to thrive.​</a:t>
            </a:r>
          </a:p>
          <a:p>
            <a:endParaRPr lang="en-US" sz="1800"/>
          </a:p>
        </p:txBody>
      </p:sp>
    </p:spTree>
    <p:extLst>
      <p:ext uri="{BB962C8B-B14F-4D97-AF65-F5344CB8AC3E}">
        <p14:creationId xmlns:p14="http://schemas.microsoft.com/office/powerpoint/2010/main" val="348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HOST DEFENSES&amp;quot;&quot;/&gt;&lt;property id=&quot;20307&quot; value=&quot;256&quot;/&gt;&lt;/object&gt;&lt;object type=&quot;3&quot; unique_id=&quot;10005&quot;&gt;&lt;property id=&quot;20148&quot; value=&quot;5&quot;/&gt;&lt;property id=&quot;20300&quot; value=&quot;Slide 2 - &amp;quot;Our Body Defend Against Disease by 3 “Lines of Defense”&amp;quot;&quot;/&gt;&lt;property id=&quot;20307&quot; value=&quot;257&quot;/&gt;&lt;/object&gt;&lt;object type=&quot;3&quot; unique_id=&quot;10006&quot;&gt;&lt;property id=&quot;20148&quot; value=&quot;5&quot;/&gt;&lt;property id=&quot;20300&quot; value=&quot;Slide 3 - &amp;quot;THE FIRST LINE OF DEFENSE&amp;quot;&quot;/&gt;&lt;property id=&quot;20307&quot; value=&quot;258&quot;/&gt;&lt;/object&gt;&lt;object type=&quot;3&quot; unique_id=&quot;10007&quot;&gt;&lt;property id=&quot;20148&quot; value=&quot;5&quot;/&gt;&lt;property id=&quot;20300&quot; value=&quot;Slide 4 - &amp;quot;THE FIRST LINE OF DEFENSE&amp;quot;&quot;/&gt;&lt;property id=&quot;20307&quot; value=&quot;262&quot;/&gt;&lt;/object&gt;&lt;object type=&quot;3&quot; unique_id=&quot;10008&quot;&gt;&lt;property id=&quot;20148&quot; value=&quot;5&quot;/&gt;&lt;property id=&quot;20300&quot; value=&quot;Slide 5 - &amp;quot;THE FIRST LINE OF DEFENSE - The PHYSICAL barriers of the first line of defense are the SKIN and the MUCOUS MEMBRANE&quot;/&gt;&lt;property id=&quot;20307&quot; value=&quot;261&quot;/&gt;&lt;/object&gt;&lt;object type=&quot;3&quot; unique_id=&quot;10009&quot;&gt;&lt;property id=&quot;20148&quot; value=&quot;5&quot;/&gt;&lt;property id=&quot;20300&quot; value=&quot;Slide 6 - &amp;quot;THE SECOND LINE OF DEFENSE&amp;quot;&quot;/&gt;&lt;property id=&quot;20307&quot; value=&quot;259&quot;/&gt;&lt;/object&gt;&lt;object type=&quot;3&quot; unique_id=&quot;10010&quot;&gt;&lt;property id=&quot;20148&quot; value=&quot;5&quot;/&gt;&lt;property id=&quot;20300&quot; value=&quot;Slide 7 - &amp;quot;THE THIRD OF DEFENSE&amp;quot;&quot;/&gt;&lt;property id=&quot;20307&quot; value=&quot;260&quot;/&gt;&lt;/object&gt;&lt;object type=&quot;3&quot; unique_id=&quot;10011&quot;&gt;&lt;property id=&quot;20148&quot; value=&quot;5&quot;/&gt;&lt;property id=&quot;20300&quot; value=&quot;Slide 8 - &amp;quot;specific vs. nonspecific&amp;quot;&quot;/&gt;&lt;property id=&quot;20307&quot; value=&quot;263&quot;/&gt;&lt;/object&gt;&lt;object type=&quot;3&quot; unique_id=&quot;10012&quot;&gt;&lt;property id=&quot;20148&quot; value=&quot;5&quot;/&gt;&lt;property id=&quot;20300&quot; value=&quot;Slide 10 - &amp;quot;innate vs. acquired&amp;quot;&quot;/&gt;&lt;property id=&quot;20307&quot; value=&quot;264&quot;/&gt;&lt;/object&gt;&lt;object type=&quot;3&quot; unique_id=&quot;10101&quot;&gt;&lt;property id=&quot;20148&quot; value=&quot;5&quot;/&gt;&lt;property id=&quot;20300&quot; value=&quot;Slide 9 - &amp;quot;innate vs. acquired&amp;quot;&quot;/&gt;&lt;property id=&quot;20307&quot; value=&quot;265&quot;/&gt;&lt;/object&gt;&lt;object type=&quot;3&quot; unique_id=&quot;10102&quot;&gt;&lt;property id=&quot;20148&quot; value=&quot;5&quot;/&gt;&lt;property id=&quot;20300&quot; value=&quot;Slide 11 - &amp;quot;specific vs. nonspecific&amp;quot;&quot;/&gt;&lt;property id=&quot;20307&quot; value=&quot;266&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4755</TotalTime>
  <Words>5270</Words>
  <Application>Microsoft Office PowerPoint</Application>
  <PresentationFormat>Widescreen</PresentationFormat>
  <Paragraphs>796</Paragraphs>
  <Slides>163</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163</vt:i4>
      </vt:variant>
    </vt:vector>
  </HeadingPairs>
  <TitlesOfParts>
    <vt:vector size="182" baseType="lpstr">
      <vt:lpstr>Adobe Garamond Pro Bold</vt:lpstr>
      <vt:lpstr>Adobe Gothic Std B</vt:lpstr>
      <vt:lpstr>Adobe Ming Std L</vt:lpstr>
      <vt:lpstr>Algerian</vt:lpstr>
      <vt:lpstr>AR BLANCA</vt:lpstr>
      <vt:lpstr>AR CARTER</vt:lpstr>
      <vt:lpstr>AR CENA</vt:lpstr>
      <vt:lpstr>AR CHRISTY</vt:lpstr>
      <vt:lpstr>AR DARLING</vt:lpstr>
      <vt:lpstr>Arial</vt:lpstr>
      <vt:lpstr>Calibri</vt:lpstr>
      <vt:lpstr>Calibri Light</vt:lpstr>
      <vt:lpstr>Cooper Std Black</vt:lpstr>
      <vt:lpstr>proxima-nova</vt:lpstr>
      <vt:lpstr>Roboto</vt:lpstr>
      <vt:lpstr>Wingdings</vt:lpstr>
      <vt:lpstr>Office Theme</vt:lpstr>
      <vt:lpstr>1_Office Theme</vt:lpstr>
      <vt:lpstr>2_Office Theme</vt:lpstr>
      <vt:lpstr>Pathogenicity -  What Causes Disease?</vt:lpstr>
      <vt:lpstr>TERMINOLOGY</vt:lpstr>
      <vt:lpstr>TERMINOLOGY</vt:lpstr>
      <vt:lpstr>Pathogenicity</vt:lpstr>
      <vt:lpstr>Virulence</vt:lpstr>
      <vt:lpstr>Chronic vs. Acute Diseases</vt:lpstr>
      <vt:lpstr>Microorganisms that Cause Disease</vt:lpstr>
      <vt:lpstr>A Bad Rap?</vt:lpstr>
      <vt:lpstr>Symbiotic Bacteria</vt:lpstr>
      <vt:lpstr>Harmful vs Harmless Bacteria</vt:lpstr>
      <vt:lpstr>Normal Flora</vt:lpstr>
      <vt:lpstr>Other Areas of the Body Should NOT Contain Flora.</vt:lpstr>
      <vt:lpstr>INFECTIONS</vt:lpstr>
      <vt:lpstr>Infections</vt:lpstr>
      <vt:lpstr>Staphylococcus aureus</vt:lpstr>
      <vt:lpstr>Staphylococcus aureus</vt:lpstr>
      <vt:lpstr>STAPH INFECTIONS</vt:lpstr>
      <vt:lpstr>INFECTION AND INFECTIOUS DISEASE </vt:lpstr>
      <vt:lpstr>Types of Infection Based on Location</vt:lpstr>
      <vt:lpstr>Disease Transmission</vt:lpstr>
      <vt:lpstr>Carriers</vt:lpstr>
      <vt:lpstr>Infectious Vs Non-infectious Diseases</vt:lpstr>
      <vt:lpstr>What is considered “direct contact”?</vt:lpstr>
      <vt:lpstr>What is considered “direct contact”?</vt:lpstr>
      <vt:lpstr>What is considered “direct contact”?</vt:lpstr>
      <vt:lpstr>What is considered “direct contact”?</vt:lpstr>
      <vt:lpstr>Types of Indirect Transmission</vt:lpstr>
      <vt:lpstr>PowerPoint Presentation</vt:lpstr>
      <vt:lpstr>Non-infectious Diseases</vt:lpstr>
      <vt:lpstr>ZOONOTIC DISEASES</vt:lpstr>
      <vt:lpstr>INVASION</vt:lpstr>
      <vt:lpstr>Mechanisms of Pathogenicity</vt:lpstr>
      <vt:lpstr> Entry Into Host: PORTALS OF ENTRY</vt:lpstr>
      <vt:lpstr> Entry Into Host: PORTALS OF ENTRY</vt:lpstr>
      <vt:lpstr> Entry Into Host: PORTALS OF ENTRY</vt:lpstr>
      <vt:lpstr>Mechanisms of Pathogenicity</vt:lpstr>
      <vt:lpstr>PowerPoint Presentation</vt:lpstr>
      <vt:lpstr>Mechanisms of Pathogenicity</vt:lpstr>
      <vt:lpstr>Evasion of Host Defenses - CAPSULES</vt:lpstr>
      <vt:lpstr>Antigenic Variation</vt:lpstr>
      <vt:lpstr>HOST DEFENSES</vt:lpstr>
      <vt:lpstr>Host defenses are composed of two complementary systems</vt:lpstr>
      <vt:lpstr>Innate (nonspecific) defenses</vt:lpstr>
      <vt:lpstr>THE SKIN</vt:lpstr>
      <vt:lpstr>PowerPoint Presentation</vt:lpstr>
      <vt:lpstr>   THE COMPLEMENT SYSTEM </vt:lpstr>
      <vt:lpstr>Lysozyme</vt:lpstr>
      <vt:lpstr>Interferon</vt:lpstr>
      <vt:lpstr>PHAGOCYTOSIS</vt:lpstr>
      <vt:lpstr>Neutrophils</vt:lpstr>
      <vt:lpstr> Macrophages</vt:lpstr>
      <vt:lpstr>Natural killer cells</vt:lpstr>
      <vt:lpstr>Inflammation</vt:lpstr>
      <vt:lpstr>Inflammation – RED APPEARANCE </vt:lpstr>
      <vt:lpstr>Inflammation – RED APPEARANCE </vt:lpstr>
      <vt:lpstr>Inflammation – Warm to the Touch (Heat)</vt:lpstr>
      <vt:lpstr>Inflammatory Response - Swelling</vt:lpstr>
      <vt:lpstr>Inflammatory Response - Pain</vt:lpstr>
      <vt:lpstr>FEVER and Pyrogens</vt:lpstr>
      <vt:lpstr>Pyrogens</vt:lpstr>
      <vt:lpstr>In What Ways Do FEVERS Help the Body Fight Pathogen and Heal from Disease?</vt:lpstr>
      <vt:lpstr>In What Ways Do FEVERS Help the Body Fight Pathogen and Heal from Disease?</vt:lpstr>
      <vt:lpstr>TOO MUCH OF A “GOOD THING”?</vt:lpstr>
      <vt:lpstr>Adaptive (specific) Immunity</vt:lpstr>
      <vt:lpstr>Adaptive (specific) Immunity</vt:lpstr>
      <vt:lpstr> Adaptive (Specific) Immune System</vt:lpstr>
      <vt:lpstr>Adaptive Immunity in a Nutshell</vt:lpstr>
      <vt:lpstr>How Are Intruders Identified?</vt:lpstr>
      <vt:lpstr>Major Histocompatibility Complexes (MHC)</vt:lpstr>
      <vt:lpstr>PowerPoint Presentation</vt:lpstr>
      <vt:lpstr>2 Types of Adaptive Immune Response</vt:lpstr>
      <vt:lpstr>ANTIGENS and ANTIBODIES</vt:lpstr>
      <vt:lpstr>Recognizing Invaders</vt:lpstr>
      <vt:lpstr>Let’s See How This Works for a Naïve B-Cell!</vt:lpstr>
      <vt:lpstr>Antigens</vt:lpstr>
      <vt:lpstr>PowerPoint Presentation</vt:lpstr>
      <vt:lpstr>   B-Cells Have Antibodies</vt:lpstr>
      <vt:lpstr>B-CELL CARRYING ANTIBODY meets a PATHOGEN with ANTIGENS</vt:lpstr>
      <vt:lpstr>Once the B-Cell finds an antigen that fits with its  membrane-bound antibody…</vt:lpstr>
      <vt:lpstr>The Antigen is Fragmented</vt:lpstr>
      <vt:lpstr>MHC-II Molecules</vt:lpstr>
      <vt:lpstr>The T-Cells</vt:lpstr>
      <vt:lpstr>The T-Cells</vt:lpstr>
      <vt:lpstr>B-Cell Activation  Proliferation</vt:lpstr>
      <vt:lpstr>MEMORY B CELLS</vt:lpstr>
      <vt:lpstr>Effector B-cells (Plasma Cells)</vt:lpstr>
      <vt:lpstr>The Originally Activated B-cell</vt:lpstr>
      <vt:lpstr>DISEASES brought to you by Scientist Cindy</vt:lpstr>
      <vt:lpstr>Diseases</vt:lpstr>
      <vt:lpstr>Diseases of the Immune System</vt:lpstr>
      <vt:lpstr>allergies</vt:lpstr>
      <vt:lpstr>-types of allergic reactions</vt:lpstr>
      <vt:lpstr>-types of allergic reactions</vt:lpstr>
      <vt:lpstr>-types of allergic reactions</vt:lpstr>
      <vt:lpstr>autoimmune diseases</vt:lpstr>
      <vt:lpstr>Diabetes mellitus (type I)</vt:lpstr>
      <vt:lpstr>Primary Immunodeficiencies</vt:lpstr>
      <vt:lpstr>Primary Immunodeficiencies</vt:lpstr>
      <vt:lpstr>Secondary Immunodeficiencies</vt:lpstr>
      <vt:lpstr>PowerPoint Presentation</vt:lpstr>
      <vt:lpstr>stages of HIV infection:</vt:lpstr>
      <vt:lpstr>Main Symptoms of AIDS</vt:lpstr>
      <vt:lpstr>So when does HIV infection become AIDS?</vt:lpstr>
      <vt:lpstr>Main Symptoms of AIDS</vt:lpstr>
      <vt:lpstr>Other Causes of Immunosuppression</vt:lpstr>
      <vt:lpstr>Diseases of the Skin and Eyes </vt:lpstr>
      <vt:lpstr>Mycoses of the Skin (Fungal Infection)</vt:lpstr>
      <vt:lpstr>Mycoses of the Skin (Fungal Infection)</vt:lpstr>
      <vt:lpstr>Mycoses of the Skin (Fungal Infection)</vt:lpstr>
      <vt:lpstr>Mycoses of the Skin (Fungal Infection)</vt:lpstr>
      <vt:lpstr>Parasitic Infections of the Skin and Eyes</vt:lpstr>
      <vt:lpstr>Parasitic Infections of the Skin and Eyes</vt:lpstr>
      <vt:lpstr>The Flu</vt:lpstr>
      <vt:lpstr>Bacterial pneumonia</vt:lpstr>
      <vt:lpstr>Tuberculosis (TB)</vt:lpstr>
      <vt:lpstr>Pertussis (whooping cough) </vt:lpstr>
      <vt:lpstr>Legionnaires disease</vt:lpstr>
      <vt:lpstr>Respiratory Mycoses</vt:lpstr>
      <vt:lpstr>Aspergillosis</vt:lpstr>
      <vt:lpstr>Diseases of the Urogenital System</vt:lpstr>
      <vt:lpstr>Diseases of the Urogenital System</vt:lpstr>
      <vt:lpstr>Diseases of the Urogenital System</vt:lpstr>
      <vt:lpstr>Diseases of the Urogenital System</vt:lpstr>
      <vt:lpstr>Diseases of the Urogenital System</vt:lpstr>
      <vt:lpstr>Diseases of the Digestive System</vt:lpstr>
      <vt:lpstr>Diseases of the Digestive System</vt:lpstr>
      <vt:lpstr>Diseases of the Digestive System</vt:lpstr>
      <vt:lpstr>Diseases of the Digestive System</vt:lpstr>
      <vt:lpstr>Diseases of the  Digestive System</vt:lpstr>
      <vt:lpstr>Diseases of the Digestive System</vt:lpstr>
      <vt:lpstr>Diseases of the Lymphatic and Circulatory Systems</vt:lpstr>
      <vt:lpstr>What is the Lymphatic System?</vt:lpstr>
      <vt:lpstr>Infections of the circulatory system</vt:lpstr>
      <vt:lpstr>Infections of the Circulatory System</vt:lpstr>
      <vt:lpstr>Infections of the lymphatic system</vt:lpstr>
      <vt:lpstr>Diseases of the Nervous System</vt:lpstr>
      <vt:lpstr>Diseases of the Nervous System</vt:lpstr>
      <vt:lpstr>Diseases of the Nervous System</vt:lpstr>
      <vt:lpstr>STUDY HAPPILY with Scientist Cindy www.scientistcindy.com</vt:lpstr>
      <vt:lpstr>ZOONOTIC DISEASES</vt:lpstr>
      <vt:lpstr>Zoonotic Diseases - RABIES</vt:lpstr>
      <vt:lpstr>Zoonotic diseases - ANTHRAX</vt:lpstr>
      <vt:lpstr>Zoonotic diseases - ANTHRAX</vt:lpstr>
      <vt:lpstr>Zoonotic diseases - Lime Disease (Lyme Borreli)</vt:lpstr>
      <vt:lpstr>Zoonotic diseases - Lime Disease (Lyme Borreli)</vt:lpstr>
      <vt:lpstr>Zoonotic diseases - Trichinosis</vt:lpstr>
      <vt:lpstr>How Diseases May be Acquired - Vectors </vt:lpstr>
      <vt:lpstr>How Diseases May be Acquired - Vectors </vt:lpstr>
      <vt:lpstr>VECTOR-BORN DISEASES - MALARIA</vt:lpstr>
      <vt:lpstr>VECTOR-BORN DISEASES - MALARIA</vt:lpstr>
      <vt:lpstr>Mechanisms of Pathogenicity</vt:lpstr>
      <vt:lpstr>Mechanisms of Pathogenicity</vt:lpstr>
      <vt:lpstr>Using Heat to Control Microbial Growth</vt:lpstr>
      <vt:lpstr>Using Cold to Control  Microbial Growth</vt:lpstr>
      <vt:lpstr>Chemical Disinfectants</vt:lpstr>
      <vt:lpstr>PowerPoint Presentation</vt:lpstr>
      <vt:lpstr>Antibiotics like tetracycline and erythromycin function by inhibiting protein synthesis.</vt:lpstr>
      <vt:lpstr>Antibiotics Like Penicillin, Block the Formation of the Cell Wall</vt:lpstr>
      <vt:lpstr>Antibiotics like Ciprofloxacin (Cipro), inhibit nucleic acid synthesis. </vt:lpstr>
      <vt:lpstr>Antibiotics like Bactrim (Cipro), inhibit nucleic acid synthesis  </vt:lpstr>
      <vt:lpstr>Antibiotics like polymyxins and antifungals, disrupt the cell membrane leading to lysis. </vt:lpstr>
      <vt:lpstr>PowerPoint Presentation</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HOST DEFENSES</dc:title>
  <dc:creator>Cynthia Sanchez</dc:creator>
  <cp:lastModifiedBy>Cynthia Anderson</cp:lastModifiedBy>
  <cp:revision>264</cp:revision>
  <dcterms:created xsi:type="dcterms:W3CDTF">2017-11-21T23:50:35Z</dcterms:created>
  <dcterms:modified xsi:type="dcterms:W3CDTF">2018-04-19T17:04:49Z</dcterms:modified>
</cp:coreProperties>
</file>