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370" r:id="rId2"/>
    <p:sldId id="392" r:id="rId3"/>
    <p:sldId id="393" r:id="rId4"/>
    <p:sldId id="396" r:id="rId5"/>
    <p:sldId id="397" r:id="rId6"/>
    <p:sldId id="394" r:id="rId7"/>
    <p:sldId id="395" r:id="rId8"/>
    <p:sldId id="398" r:id="rId9"/>
    <p:sldId id="399" r:id="rId10"/>
    <p:sldId id="388" r:id="rId11"/>
    <p:sldId id="400" r:id="rId12"/>
    <p:sldId id="401" r:id="rId13"/>
    <p:sldId id="389" r:id="rId14"/>
    <p:sldId id="402" r:id="rId15"/>
    <p:sldId id="405" r:id="rId16"/>
    <p:sldId id="406" r:id="rId17"/>
    <p:sldId id="403" r:id="rId18"/>
    <p:sldId id="404" r:id="rId19"/>
    <p:sldId id="427" r:id="rId20"/>
    <p:sldId id="407" r:id="rId21"/>
    <p:sldId id="408" r:id="rId22"/>
    <p:sldId id="409" r:id="rId23"/>
    <p:sldId id="420" r:id="rId24"/>
    <p:sldId id="418" r:id="rId25"/>
    <p:sldId id="421" r:id="rId26"/>
    <p:sldId id="411" r:id="rId27"/>
    <p:sldId id="428" r:id="rId28"/>
    <p:sldId id="319" r:id="rId29"/>
    <p:sldId id="410" r:id="rId30"/>
    <p:sldId id="429" r:id="rId31"/>
    <p:sldId id="430" r:id="rId32"/>
    <p:sldId id="419" r:id="rId33"/>
    <p:sldId id="422" r:id="rId34"/>
    <p:sldId id="423" r:id="rId35"/>
    <p:sldId id="413" r:id="rId36"/>
    <p:sldId id="320" r:id="rId37"/>
    <p:sldId id="371" r:id="rId38"/>
    <p:sldId id="318" r:id="rId39"/>
    <p:sldId id="315" r:id="rId40"/>
    <p:sldId id="316" r:id="rId41"/>
    <p:sldId id="313" r:id="rId42"/>
    <p:sldId id="448" r:id="rId43"/>
    <p:sldId id="391" r:id="rId44"/>
    <p:sldId id="447" r:id="rId45"/>
    <p:sldId id="449" r:id="rId46"/>
    <p:sldId id="446" r:id="rId47"/>
    <p:sldId id="317" r:id="rId48"/>
    <p:sldId id="375" r:id="rId49"/>
    <p:sldId id="414" r:id="rId50"/>
    <p:sldId id="321" r:id="rId51"/>
    <p:sldId id="322" r:id="rId52"/>
    <p:sldId id="323" r:id="rId53"/>
    <p:sldId id="378" r:id="rId54"/>
    <p:sldId id="330" r:id="rId55"/>
    <p:sldId id="417" r:id="rId56"/>
    <p:sldId id="332" r:id="rId57"/>
    <p:sldId id="416" r:id="rId58"/>
    <p:sldId id="415" r:id="rId59"/>
    <p:sldId id="333" r:id="rId60"/>
    <p:sldId id="334" r:id="rId61"/>
    <p:sldId id="335" r:id="rId62"/>
    <p:sldId id="324" r:id="rId63"/>
    <p:sldId id="325" r:id="rId64"/>
    <p:sldId id="326" r:id="rId65"/>
    <p:sldId id="327" r:id="rId66"/>
    <p:sldId id="328" r:id="rId67"/>
    <p:sldId id="383" r:id="rId68"/>
    <p:sldId id="329" r:id="rId69"/>
    <p:sldId id="387" r:id="rId70"/>
    <p:sldId id="331" r:id="rId71"/>
    <p:sldId id="336" r:id="rId72"/>
    <p:sldId id="384" r:id="rId73"/>
    <p:sldId id="432" r:id="rId74"/>
    <p:sldId id="425" r:id="rId75"/>
    <p:sldId id="426" r:id="rId76"/>
    <p:sldId id="431" r:id="rId77"/>
    <p:sldId id="433" r:id="rId78"/>
    <p:sldId id="434" r:id="rId79"/>
    <p:sldId id="438" r:id="rId80"/>
    <p:sldId id="439" r:id="rId81"/>
    <p:sldId id="440" r:id="rId82"/>
    <p:sldId id="441" r:id="rId83"/>
    <p:sldId id="435" r:id="rId84"/>
    <p:sldId id="444" r:id="rId85"/>
    <p:sldId id="436" r:id="rId86"/>
    <p:sldId id="445" r:id="rId87"/>
    <p:sldId id="437" r:id="rId88"/>
    <p:sldId id="442" r:id="rId89"/>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3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3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9" autoAdjust="0"/>
    <p:restoredTop sz="94660" autoAdjust="0"/>
  </p:normalViewPr>
  <p:slideViewPr>
    <p:cSldViewPr>
      <p:cViewPr>
        <p:scale>
          <a:sx n="62" d="100"/>
          <a:sy n="62" d="100"/>
        </p:scale>
        <p:origin x="780" y="9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188E652-55B0-467A-8BCD-20596577A05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88419" name="Rectangle 3">
            <a:extLst>
              <a:ext uri="{FF2B5EF4-FFF2-40B4-BE49-F238E27FC236}">
                <a16:creationId xmlns:a16="http://schemas.microsoft.com/office/drawing/2014/main" id="{9643494D-C2E9-43AA-973B-DE78811C5DF4}"/>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88420" name="Rectangle 4">
            <a:extLst>
              <a:ext uri="{FF2B5EF4-FFF2-40B4-BE49-F238E27FC236}">
                <a16:creationId xmlns:a16="http://schemas.microsoft.com/office/drawing/2014/main" id="{A00B3A74-8361-4089-A32C-AE0A62CF0294}"/>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88421" name="Rectangle 5">
            <a:extLst>
              <a:ext uri="{FF2B5EF4-FFF2-40B4-BE49-F238E27FC236}">
                <a16:creationId xmlns:a16="http://schemas.microsoft.com/office/drawing/2014/main" id="{57B345F2-548A-4D0D-8676-438A25800ABD}"/>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8073083-E98D-46D2-B47A-7352608BD39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035EB3-CA10-4FCD-97D6-3134CCD6133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4F4AA1DB-0900-4291-A2F0-F1FFBC4578A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C9900C0-56A3-48C4-A5BA-0949D91CCF88}" type="datetimeFigureOut">
              <a:rPr lang="en-US"/>
              <a:pPr>
                <a:defRPr/>
              </a:pPr>
              <a:t>4/26/2018</a:t>
            </a:fld>
            <a:endParaRPr lang="en-US"/>
          </a:p>
        </p:txBody>
      </p:sp>
      <p:sp>
        <p:nvSpPr>
          <p:cNvPr id="4" name="Slide Image Placeholder 3">
            <a:extLst>
              <a:ext uri="{FF2B5EF4-FFF2-40B4-BE49-F238E27FC236}">
                <a16:creationId xmlns:a16="http://schemas.microsoft.com/office/drawing/2014/main" id="{B7DDBAB7-9FD2-4610-9A01-7B280486E93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74A5FDD-7813-4D53-81E8-68A488ED4F5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E680782-1064-4867-99B1-31B2763E332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68958BE-E8A2-4BAD-8079-F35A954A8FC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86C083E-B079-4118-BBC8-F68FA4AC5B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96F422-D13F-44A2-AF2F-638B42C65C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DCC5ED-8EC5-4EA9-8F07-A932BC8D11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FC5C73-B7E9-46A4-981A-32A2254097E5}"/>
              </a:ext>
            </a:extLst>
          </p:cNvPr>
          <p:cNvSpPr>
            <a:spLocks noGrp="1" noChangeArrowheads="1"/>
          </p:cNvSpPr>
          <p:nvPr>
            <p:ph type="sldNum" sz="quarter" idx="12"/>
          </p:nvPr>
        </p:nvSpPr>
        <p:spPr>
          <a:ln/>
        </p:spPr>
        <p:txBody>
          <a:bodyPr/>
          <a:lstStyle>
            <a:lvl1pPr>
              <a:defRPr/>
            </a:lvl1pPr>
          </a:lstStyle>
          <a:p>
            <a:fld id="{2AAB9445-BF6F-4D51-A099-736F4749FA0F}" type="slidenum">
              <a:rPr lang="en-US" altLang="en-US"/>
              <a:pPr/>
              <a:t>‹#›</a:t>
            </a:fld>
            <a:endParaRPr lang="en-US" altLang="en-US"/>
          </a:p>
        </p:txBody>
      </p:sp>
    </p:spTree>
    <p:extLst>
      <p:ext uri="{BB962C8B-B14F-4D97-AF65-F5344CB8AC3E}">
        <p14:creationId xmlns:p14="http://schemas.microsoft.com/office/powerpoint/2010/main" val="676986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111268-D123-4274-8286-CA3F368FF7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066FD-6D16-4B12-956F-B3B298519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C6A44D-8CED-4417-8C3C-50228420C661}"/>
              </a:ext>
            </a:extLst>
          </p:cNvPr>
          <p:cNvSpPr>
            <a:spLocks noGrp="1" noChangeArrowheads="1"/>
          </p:cNvSpPr>
          <p:nvPr>
            <p:ph type="sldNum" sz="quarter" idx="12"/>
          </p:nvPr>
        </p:nvSpPr>
        <p:spPr>
          <a:ln/>
        </p:spPr>
        <p:txBody>
          <a:bodyPr/>
          <a:lstStyle>
            <a:lvl1pPr>
              <a:defRPr/>
            </a:lvl1pPr>
          </a:lstStyle>
          <a:p>
            <a:fld id="{B5EA09F0-5D39-4E67-8491-5FF2FC1C87DF}" type="slidenum">
              <a:rPr lang="en-US" altLang="en-US"/>
              <a:pPr/>
              <a:t>‹#›</a:t>
            </a:fld>
            <a:endParaRPr lang="en-US" altLang="en-US"/>
          </a:p>
        </p:txBody>
      </p:sp>
    </p:spTree>
    <p:extLst>
      <p:ext uri="{BB962C8B-B14F-4D97-AF65-F5344CB8AC3E}">
        <p14:creationId xmlns:p14="http://schemas.microsoft.com/office/powerpoint/2010/main" val="388828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001CD-1E4D-4759-824F-2E39B95BD0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F02F22-7C81-4918-8C73-B5D719E93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5D7841-668E-41FF-AC33-A5C18970E82C}"/>
              </a:ext>
            </a:extLst>
          </p:cNvPr>
          <p:cNvSpPr>
            <a:spLocks noGrp="1" noChangeArrowheads="1"/>
          </p:cNvSpPr>
          <p:nvPr>
            <p:ph type="sldNum" sz="quarter" idx="12"/>
          </p:nvPr>
        </p:nvSpPr>
        <p:spPr>
          <a:ln/>
        </p:spPr>
        <p:txBody>
          <a:bodyPr/>
          <a:lstStyle>
            <a:lvl1pPr>
              <a:defRPr/>
            </a:lvl1pPr>
          </a:lstStyle>
          <a:p>
            <a:fld id="{F7005F4E-30D0-44CA-8986-A53D415E8945}" type="slidenum">
              <a:rPr lang="en-US" altLang="en-US"/>
              <a:pPr/>
              <a:t>‹#›</a:t>
            </a:fld>
            <a:endParaRPr lang="en-US" altLang="en-US"/>
          </a:p>
        </p:txBody>
      </p:sp>
    </p:spTree>
    <p:extLst>
      <p:ext uri="{BB962C8B-B14F-4D97-AF65-F5344CB8AC3E}">
        <p14:creationId xmlns:p14="http://schemas.microsoft.com/office/powerpoint/2010/main" val="401006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7878C85-F505-42D7-AD94-A7491E2B03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458E0E5-BD88-4C1B-B316-A3947AB7C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9EA7D7-E07F-49CB-BC5A-8D93F3A9AD79}"/>
              </a:ext>
            </a:extLst>
          </p:cNvPr>
          <p:cNvSpPr>
            <a:spLocks noGrp="1" noChangeArrowheads="1"/>
          </p:cNvSpPr>
          <p:nvPr>
            <p:ph type="sldNum" sz="quarter" idx="12"/>
          </p:nvPr>
        </p:nvSpPr>
        <p:spPr>
          <a:ln/>
        </p:spPr>
        <p:txBody>
          <a:bodyPr/>
          <a:lstStyle>
            <a:lvl1pPr>
              <a:defRPr/>
            </a:lvl1pPr>
          </a:lstStyle>
          <a:p>
            <a:fld id="{F1C8FBD7-A48E-4CBB-973B-E8EC818BBB95}" type="slidenum">
              <a:rPr lang="en-US" altLang="en-US"/>
              <a:pPr/>
              <a:t>‹#›</a:t>
            </a:fld>
            <a:endParaRPr lang="en-US" altLang="en-US"/>
          </a:p>
        </p:txBody>
      </p:sp>
    </p:spTree>
    <p:extLst>
      <p:ext uri="{BB962C8B-B14F-4D97-AF65-F5344CB8AC3E}">
        <p14:creationId xmlns:p14="http://schemas.microsoft.com/office/powerpoint/2010/main" val="4015064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F2CE72-F9A2-4362-9CF4-FF47270B10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CA3B78-6C1C-4F7D-9D2E-3577F502AC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4FBA58-B34F-47D1-8358-90E9B157AEAB}"/>
              </a:ext>
            </a:extLst>
          </p:cNvPr>
          <p:cNvSpPr>
            <a:spLocks noGrp="1" noChangeArrowheads="1"/>
          </p:cNvSpPr>
          <p:nvPr>
            <p:ph type="sldNum" sz="quarter" idx="12"/>
          </p:nvPr>
        </p:nvSpPr>
        <p:spPr>
          <a:ln/>
        </p:spPr>
        <p:txBody>
          <a:bodyPr/>
          <a:lstStyle>
            <a:lvl1pPr>
              <a:defRPr/>
            </a:lvl1pPr>
          </a:lstStyle>
          <a:p>
            <a:fld id="{53F1387F-77E7-4129-90C2-7FDE71A9A970}" type="slidenum">
              <a:rPr lang="en-US" altLang="en-US"/>
              <a:pPr/>
              <a:t>‹#›</a:t>
            </a:fld>
            <a:endParaRPr lang="en-US" altLang="en-US"/>
          </a:p>
        </p:txBody>
      </p:sp>
    </p:spTree>
    <p:extLst>
      <p:ext uri="{BB962C8B-B14F-4D97-AF65-F5344CB8AC3E}">
        <p14:creationId xmlns:p14="http://schemas.microsoft.com/office/powerpoint/2010/main" val="178642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FE03AE-6567-4547-AD4F-DB738E3BFD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967E52-E80F-4AFE-A725-6996487B34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B44AC0-EC0B-44E9-9AA3-82A919725DC5}"/>
              </a:ext>
            </a:extLst>
          </p:cNvPr>
          <p:cNvSpPr>
            <a:spLocks noGrp="1" noChangeArrowheads="1"/>
          </p:cNvSpPr>
          <p:nvPr>
            <p:ph type="sldNum" sz="quarter" idx="12"/>
          </p:nvPr>
        </p:nvSpPr>
        <p:spPr>
          <a:ln/>
        </p:spPr>
        <p:txBody>
          <a:bodyPr/>
          <a:lstStyle>
            <a:lvl1pPr>
              <a:defRPr/>
            </a:lvl1pPr>
          </a:lstStyle>
          <a:p>
            <a:fld id="{3B5D983A-EE7A-4CBA-B573-2EB895F00DEF}" type="slidenum">
              <a:rPr lang="en-US" altLang="en-US"/>
              <a:pPr/>
              <a:t>‹#›</a:t>
            </a:fld>
            <a:endParaRPr lang="en-US" altLang="en-US"/>
          </a:p>
        </p:txBody>
      </p:sp>
    </p:spTree>
    <p:extLst>
      <p:ext uri="{BB962C8B-B14F-4D97-AF65-F5344CB8AC3E}">
        <p14:creationId xmlns:p14="http://schemas.microsoft.com/office/powerpoint/2010/main" val="194214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D965EA-2D18-416E-93B0-D4A957ACD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478530-489F-451E-807D-F9970A373F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C0CA38-32A3-4B29-A307-CF9EB453DEC9}"/>
              </a:ext>
            </a:extLst>
          </p:cNvPr>
          <p:cNvSpPr>
            <a:spLocks noGrp="1" noChangeArrowheads="1"/>
          </p:cNvSpPr>
          <p:nvPr>
            <p:ph type="sldNum" sz="quarter" idx="12"/>
          </p:nvPr>
        </p:nvSpPr>
        <p:spPr>
          <a:ln/>
        </p:spPr>
        <p:txBody>
          <a:bodyPr/>
          <a:lstStyle>
            <a:lvl1pPr>
              <a:defRPr/>
            </a:lvl1pPr>
          </a:lstStyle>
          <a:p>
            <a:fld id="{69836B91-7E16-4355-8321-4C63C4AAD70D}" type="slidenum">
              <a:rPr lang="en-US" altLang="en-US"/>
              <a:pPr/>
              <a:t>‹#›</a:t>
            </a:fld>
            <a:endParaRPr lang="en-US" altLang="en-US"/>
          </a:p>
        </p:txBody>
      </p:sp>
    </p:spTree>
    <p:extLst>
      <p:ext uri="{BB962C8B-B14F-4D97-AF65-F5344CB8AC3E}">
        <p14:creationId xmlns:p14="http://schemas.microsoft.com/office/powerpoint/2010/main" val="372850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4F84D0-C7CB-4335-B219-B6595B6ECB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98A0F1-E2C9-4AB4-B9AB-2D6F7C8B51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550E90-577C-4AD7-94BE-452BCEE8AAAC}"/>
              </a:ext>
            </a:extLst>
          </p:cNvPr>
          <p:cNvSpPr>
            <a:spLocks noGrp="1" noChangeArrowheads="1"/>
          </p:cNvSpPr>
          <p:nvPr>
            <p:ph type="sldNum" sz="quarter" idx="12"/>
          </p:nvPr>
        </p:nvSpPr>
        <p:spPr>
          <a:ln/>
        </p:spPr>
        <p:txBody>
          <a:bodyPr/>
          <a:lstStyle>
            <a:lvl1pPr>
              <a:defRPr/>
            </a:lvl1pPr>
          </a:lstStyle>
          <a:p>
            <a:fld id="{433B75D0-4B8A-4D09-9F82-8325B5C5F20B}" type="slidenum">
              <a:rPr lang="en-US" altLang="en-US"/>
              <a:pPr/>
              <a:t>‹#›</a:t>
            </a:fld>
            <a:endParaRPr lang="en-US" altLang="en-US"/>
          </a:p>
        </p:txBody>
      </p:sp>
    </p:spTree>
    <p:extLst>
      <p:ext uri="{BB962C8B-B14F-4D97-AF65-F5344CB8AC3E}">
        <p14:creationId xmlns:p14="http://schemas.microsoft.com/office/powerpoint/2010/main" val="382739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6881CA-064B-4979-8924-EF6193F8B33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0F169C6-AE6C-4E03-A5BC-287344049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C143A3-5556-4E4D-932B-FEC82693CD64}"/>
              </a:ext>
            </a:extLst>
          </p:cNvPr>
          <p:cNvSpPr>
            <a:spLocks noGrp="1" noChangeArrowheads="1"/>
          </p:cNvSpPr>
          <p:nvPr>
            <p:ph type="sldNum" sz="quarter" idx="12"/>
          </p:nvPr>
        </p:nvSpPr>
        <p:spPr>
          <a:ln/>
        </p:spPr>
        <p:txBody>
          <a:bodyPr/>
          <a:lstStyle>
            <a:lvl1pPr>
              <a:defRPr/>
            </a:lvl1pPr>
          </a:lstStyle>
          <a:p>
            <a:fld id="{3EFFFCE3-6739-42A5-AA57-2AA6249337DA}" type="slidenum">
              <a:rPr lang="en-US" altLang="en-US"/>
              <a:pPr/>
              <a:t>‹#›</a:t>
            </a:fld>
            <a:endParaRPr lang="en-US" altLang="en-US"/>
          </a:p>
        </p:txBody>
      </p:sp>
    </p:spTree>
    <p:extLst>
      <p:ext uri="{BB962C8B-B14F-4D97-AF65-F5344CB8AC3E}">
        <p14:creationId xmlns:p14="http://schemas.microsoft.com/office/powerpoint/2010/main" val="2742350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7F9734-A29F-4FEE-9755-E1520072B2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C6C159-66B7-4400-9E13-36FCE6F6B8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9A38BEA-BBDC-492A-9877-B2741380F452}"/>
              </a:ext>
            </a:extLst>
          </p:cNvPr>
          <p:cNvSpPr>
            <a:spLocks noGrp="1" noChangeArrowheads="1"/>
          </p:cNvSpPr>
          <p:nvPr>
            <p:ph type="sldNum" sz="quarter" idx="12"/>
          </p:nvPr>
        </p:nvSpPr>
        <p:spPr>
          <a:ln/>
        </p:spPr>
        <p:txBody>
          <a:bodyPr/>
          <a:lstStyle>
            <a:lvl1pPr>
              <a:defRPr/>
            </a:lvl1pPr>
          </a:lstStyle>
          <a:p>
            <a:fld id="{F664B9A1-BD4A-4F15-8593-AEF64EEA5D4C}" type="slidenum">
              <a:rPr lang="en-US" altLang="en-US"/>
              <a:pPr/>
              <a:t>‹#›</a:t>
            </a:fld>
            <a:endParaRPr lang="en-US" altLang="en-US"/>
          </a:p>
        </p:txBody>
      </p:sp>
    </p:spTree>
    <p:extLst>
      <p:ext uri="{BB962C8B-B14F-4D97-AF65-F5344CB8AC3E}">
        <p14:creationId xmlns:p14="http://schemas.microsoft.com/office/powerpoint/2010/main" val="132162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7430299-2F53-42E3-9999-95979E3F0F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9066886-73E9-4FEF-B6AD-43704AA3F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13B797-6155-4660-B87C-7B6510C531BE}"/>
              </a:ext>
            </a:extLst>
          </p:cNvPr>
          <p:cNvSpPr>
            <a:spLocks noGrp="1" noChangeArrowheads="1"/>
          </p:cNvSpPr>
          <p:nvPr>
            <p:ph type="sldNum" sz="quarter" idx="12"/>
          </p:nvPr>
        </p:nvSpPr>
        <p:spPr>
          <a:ln/>
        </p:spPr>
        <p:txBody>
          <a:bodyPr/>
          <a:lstStyle>
            <a:lvl1pPr>
              <a:defRPr/>
            </a:lvl1pPr>
          </a:lstStyle>
          <a:p>
            <a:fld id="{D926FA1F-E5A4-437C-801C-3793F46C7A5E}" type="slidenum">
              <a:rPr lang="en-US" altLang="en-US"/>
              <a:pPr/>
              <a:t>‹#›</a:t>
            </a:fld>
            <a:endParaRPr lang="en-US" altLang="en-US"/>
          </a:p>
        </p:txBody>
      </p:sp>
    </p:spTree>
    <p:extLst>
      <p:ext uri="{BB962C8B-B14F-4D97-AF65-F5344CB8AC3E}">
        <p14:creationId xmlns:p14="http://schemas.microsoft.com/office/powerpoint/2010/main" val="1073960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BDCD0E-D761-42BD-9F66-883A3943E0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E2B2DF-55AA-4C87-9F94-DF81B1E3C8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A89B07-9291-4208-AD5D-317003A2343D}"/>
              </a:ext>
            </a:extLst>
          </p:cNvPr>
          <p:cNvSpPr>
            <a:spLocks noGrp="1" noChangeArrowheads="1"/>
          </p:cNvSpPr>
          <p:nvPr>
            <p:ph type="sldNum" sz="quarter" idx="12"/>
          </p:nvPr>
        </p:nvSpPr>
        <p:spPr>
          <a:ln/>
        </p:spPr>
        <p:txBody>
          <a:bodyPr/>
          <a:lstStyle>
            <a:lvl1pPr>
              <a:defRPr/>
            </a:lvl1pPr>
          </a:lstStyle>
          <a:p>
            <a:fld id="{B00DC597-9025-4EB8-994B-C043A4F1D734}" type="slidenum">
              <a:rPr lang="en-US" altLang="en-US"/>
              <a:pPr/>
              <a:t>‹#›</a:t>
            </a:fld>
            <a:endParaRPr lang="en-US" altLang="en-US"/>
          </a:p>
        </p:txBody>
      </p:sp>
    </p:spTree>
    <p:extLst>
      <p:ext uri="{BB962C8B-B14F-4D97-AF65-F5344CB8AC3E}">
        <p14:creationId xmlns:p14="http://schemas.microsoft.com/office/powerpoint/2010/main" val="1193987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046D17-1560-473D-8812-F801112F33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BD48BE-8394-4553-9F04-33074DD623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22A7CD-F6BE-434F-83BB-DA17ECBD856D}"/>
              </a:ext>
            </a:extLst>
          </p:cNvPr>
          <p:cNvSpPr>
            <a:spLocks noGrp="1" noChangeArrowheads="1"/>
          </p:cNvSpPr>
          <p:nvPr>
            <p:ph type="sldNum" sz="quarter" idx="12"/>
          </p:nvPr>
        </p:nvSpPr>
        <p:spPr>
          <a:ln/>
        </p:spPr>
        <p:txBody>
          <a:bodyPr/>
          <a:lstStyle>
            <a:lvl1pPr>
              <a:defRPr/>
            </a:lvl1pPr>
          </a:lstStyle>
          <a:p>
            <a:fld id="{2B05B5AE-5E1D-4FD6-AD0A-171F7EF43DE7}" type="slidenum">
              <a:rPr lang="en-US" altLang="en-US"/>
              <a:pPr/>
              <a:t>‹#›</a:t>
            </a:fld>
            <a:endParaRPr lang="en-US" altLang="en-US"/>
          </a:p>
        </p:txBody>
      </p:sp>
    </p:spTree>
    <p:extLst>
      <p:ext uri="{BB962C8B-B14F-4D97-AF65-F5344CB8AC3E}">
        <p14:creationId xmlns:p14="http://schemas.microsoft.com/office/powerpoint/2010/main" val="332662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7BE30B-B7AB-4984-AEE8-335A69403AF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AFA2F7C-F5D9-441B-A16F-CF44F1E90EC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88AC6C-61E3-49A4-9022-E88FA1C5E8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59255D6-692D-43AC-B9A5-0DB0B38AB6D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4C778EB-D2C4-4A38-B6FD-8017BBC9420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0CF5DB6-58E9-4E02-84D1-5335229C86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hyperlink" Target="https://es.wikipedia.org/wiki/Gl%C3%A1ndula_lagrima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qr6LKIR2b8" TargetMode="External"/><Relationship Id="rId2" Type="http://schemas.openxmlformats.org/officeDocument/2006/relationships/slideLayout" Target="../slideLayouts/slideLayout6.xml"/><Relationship Id="rId1" Type="http://schemas.openxmlformats.org/officeDocument/2006/relationships/video" Target="https://www.youtube.com/embed/Sqr6LKIR2b8" TargetMode="Externa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chienlab.wikispaces.com/neurobio"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6.xml"/><Relationship Id="rId1" Type="http://schemas.openxmlformats.org/officeDocument/2006/relationships/video" Target="https://www.youtube.com/embed/YcedXDN6a88"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hyperlink" Target="https://www.youtube.com/watch?v=o0DYP-u1rNM&amp;t=506s"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thethingbrothertoldustodo.wikispaces.com/-+conjunctiva" TargetMode="External"/><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hyperlink" Target="https://en.wikipedia.org/wiki/Allergic_conjunctivitis" TargetMode="Externa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chienlab.wikispaces.com/neurobio" TargetMode="Externa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kin450-neurophysiology.wikispaces.com/Duane's+Syndrome"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kin450-neurophysiology.wikispaces.com/Duane's+Syndrome"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6.xml"/><Relationship Id="rId1" Type="http://schemas.openxmlformats.org/officeDocument/2006/relationships/video" Target="https://www.youtube.com/embed/vd7OOJ7c1q4"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4Xan6UqNCQ8"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humaneyesr.wikispaces.com/Nearsightedness,+Farsightedness+and+Astigmatism" TargetMode="External"/><Relationship Id="rId2" Type="http://schemas.openxmlformats.org/officeDocument/2006/relationships/image" Target="../media/image61.jpg"/><Relationship Id="rId1" Type="http://schemas.openxmlformats.org/officeDocument/2006/relationships/slideLayout" Target="../slideLayouts/slideLayout12.xml"/><Relationship Id="rId4" Type="http://schemas.openxmlformats.org/officeDocument/2006/relationships/hyperlink" Target="https://creativecommons.org/licenses/by-sa/3.0/"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cataclysm-x.deviantart.com/art/Colour-Blind-357683503" TargetMode="External"/><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hyperlink" Target="https://www.youtube.com/watch?v=R4SYxTecL8E"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zzRamRKKdc"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bioass.wikispaces.com/distribution%2C+structure+and+function+of+the+photoreceptor+cells" TargetMode="External"/><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ocw.mit.edu/courses/media-arts-and-sciences/mas-531-computational-camera-and-photography-fall-2009/assignments/" TargetMode="External"/><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hyperlink" Target="http://chienlab.wikispaces.com/neurobio" TargetMode="External"/><Relationship Id="rId5" Type="http://schemas.openxmlformats.org/officeDocument/2006/relationships/image" Target="../media/image3.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ABF315-8481-4EC6-BBF2-48ACF1642439}"/>
              </a:ext>
            </a:extLst>
          </p:cNvPr>
          <p:cNvSpPr>
            <a:spLocks noGrp="1" noChangeArrowheads="1"/>
          </p:cNvSpPr>
          <p:nvPr>
            <p:ph type="title"/>
          </p:nvPr>
        </p:nvSpPr>
        <p:spPr>
          <a:xfrm>
            <a:off x="457200" y="274638"/>
            <a:ext cx="2590800" cy="1143000"/>
          </a:xfrm>
        </p:spPr>
        <p:txBody>
          <a:bodyPr/>
          <a:lstStyle/>
          <a:p>
            <a:pPr algn="l" eaLnBrk="1" hangingPunct="1"/>
            <a:r>
              <a:rPr lang="en-US" altLang="en-US" dirty="0"/>
              <a:t>The Eye</a:t>
            </a:r>
          </a:p>
        </p:txBody>
      </p:sp>
      <p:pic>
        <p:nvPicPr>
          <p:cNvPr id="5" name="Picture 4">
            <a:extLst>
              <a:ext uri="{FF2B5EF4-FFF2-40B4-BE49-F238E27FC236}">
                <a16:creationId xmlns:a16="http://schemas.microsoft.com/office/drawing/2014/main" id="{D288DAA6-2850-4A29-858C-0465ED85F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46138"/>
            <a:ext cx="7391400" cy="51462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8F28D-F61B-4B46-ABC3-E530A49EFBC6}"/>
              </a:ext>
            </a:extLst>
          </p:cNvPr>
          <p:cNvSpPr>
            <a:spLocks noGrp="1"/>
          </p:cNvSpPr>
          <p:nvPr>
            <p:ph type="title"/>
          </p:nvPr>
        </p:nvSpPr>
        <p:spPr>
          <a:xfrm>
            <a:off x="457200" y="122863"/>
            <a:ext cx="8229600" cy="1446550"/>
          </a:xfrm>
          <a:prstGeom prst="rect">
            <a:avLst/>
          </a:prstGeom>
        </p:spPr>
        <p:txBody>
          <a:bodyPr>
            <a:spAutoFit/>
          </a:bodyPr>
          <a:lstStyle/>
          <a:p>
            <a:r>
              <a:rPr lang="en-US" altLang="en-US" b="1" dirty="0"/>
              <a:t>Lacrimal apparatus</a:t>
            </a:r>
            <a:r>
              <a:rPr lang="en-US" altLang="en-US" dirty="0"/>
              <a:t> – functions in forming and draining tears.</a:t>
            </a:r>
            <a:endParaRPr lang="en-US" dirty="0"/>
          </a:p>
        </p:txBody>
      </p:sp>
      <p:pic>
        <p:nvPicPr>
          <p:cNvPr id="8" name="Picture 3" descr="lacrimal apparatus">
            <a:extLst>
              <a:ext uri="{FF2B5EF4-FFF2-40B4-BE49-F238E27FC236}">
                <a16:creationId xmlns:a16="http://schemas.microsoft.com/office/drawing/2014/main" id="{51BF756F-FCF2-49A6-B833-C1C6EB92D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326" y="1600200"/>
            <a:ext cx="6797621" cy="50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C64194E-AC15-41BE-B596-05C776FB8CE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1000" y="1556972"/>
            <a:ext cx="1578428" cy="1183821"/>
          </a:xfrm>
          <a:prstGeom prst="rect">
            <a:avLst/>
          </a:prstGeom>
        </p:spPr>
      </p:pic>
    </p:spTree>
    <p:extLst>
      <p:ext uri="{BB962C8B-B14F-4D97-AF65-F5344CB8AC3E}">
        <p14:creationId xmlns:p14="http://schemas.microsoft.com/office/powerpoint/2010/main" val="242681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50B038-53CA-414F-AC7B-7E5AB4DCCE3A}"/>
              </a:ext>
            </a:extLst>
          </p:cNvPr>
          <p:cNvSpPr/>
          <p:nvPr/>
        </p:nvSpPr>
        <p:spPr>
          <a:xfrm>
            <a:off x="5263777" y="379276"/>
            <a:ext cx="3872474" cy="6001643"/>
          </a:xfrm>
          <a:prstGeom prst="rect">
            <a:avLst/>
          </a:prstGeom>
        </p:spPr>
        <p:txBody>
          <a:bodyPr wrap="square">
            <a:spAutoFit/>
          </a:bodyPr>
          <a:lstStyle/>
          <a:p>
            <a:r>
              <a:rPr lang="en-US" b="0" i="0" dirty="0">
                <a:solidFill>
                  <a:srgbClr val="666666"/>
                </a:solidFill>
                <a:effectLst/>
                <a:latin typeface="Lilly"/>
              </a:rPr>
              <a:t>The word '</a:t>
            </a:r>
            <a:r>
              <a:rPr lang="en-US" b="0" i="1" dirty="0">
                <a:solidFill>
                  <a:srgbClr val="666666"/>
                </a:solidFill>
                <a:effectLst/>
                <a:latin typeface="Lilly"/>
              </a:rPr>
              <a:t>lacrimal' </a:t>
            </a:r>
            <a:r>
              <a:rPr lang="en-US" b="0" i="0" dirty="0">
                <a:solidFill>
                  <a:srgbClr val="666666"/>
                </a:solidFill>
                <a:effectLst/>
                <a:latin typeface="Lilly"/>
              </a:rPr>
              <a:t>comes from the Latin word '</a:t>
            </a:r>
            <a:r>
              <a:rPr lang="en-US" b="0" i="1" dirty="0" err="1">
                <a:solidFill>
                  <a:srgbClr val="666666"/>
                </a:solidFill>
                <a:effectLst/>
                <a:latin typeface="Lilly"/>
              </a:rPr>
              <a:t>lacrima</a:t>
            </a:r>
            <a:r>
              <a:rPr lang="en-US" b="0" i="1" dirty="0">
                <a:solidFill>
                  <a:srgbClr val="666666"/>
                </a:solidFill>
                <a:effectLst/>
                <a:latin typeface="Lilly"/>
              </a:rPr>
              <a:t>' </a:t>
            </a:r>
            <a:r>
              <a:rPr lang="en-US" b="0" i="0" dirty="0">
                <a:solidFill>
                  <a:srgbClr val="666666"/>
                </a:solidFill>
                <a:effectLst/>
                <a:latin typeface="Lilly"/>
              </a:rPr>
              <a:t>which means </a:t>
            </a:r>
            <a:r>
              <a:rPr lang="en-US" b="0" i="1" dirty="0">
                <a:solidFill>
                  <a:srgbClr val="666666"/>
                </a:solidFill>
                <a:effectLst/>
                <a:latin typeface="Lilly"/>
              </a:rPr>
              <a:t>"tear". </a:t>
            </a:r>
            <a:r>
              <a:rPr lang="en-US" b="0" i="0" dirty="0">
                <a:solidFill>
                  <a:srgbClr val="666666"/>
                </a:solidFill>
                <a:effectLst/>
                <a:latin typeface="Lilly"/>
              </a:rPr>
              <a:t>Our tears function to </a:t>
            </a:r>
            <a:r>
              <a:rPr lang="en-US" b="0" i="0" dirty="0">
                <a:solidFill>
                  <a:srgbClr val="222222"/>
                </a:solidFill>
                <a:effectLst/>
                <a:latin typeface="Lilly"/>
              </a:rPr>
              <a:t>clean and lubricate the </a:t>
            </a:r>
            <a:r>
              <a:rPr lang="en-US" b="0" i="1" dirty="0">
                <a:solidFill>
                  <a:srgbClr val="666666"/>
                </a:solidFill>
                <a:effectLst/>
                <a:latin typeface="Lilly"/>
              </a:rPr>
              <a:t>eyes. </a:t>
            </a:r>
          </a:p>
          <a:p>
            <a:r>
              <a:rPr lang="en-US" b="0" i="0" dirty="0">
                <a:solidFill>
                  <a:srgbClr val="666666"/>
                </a:solidFill>
                <a:effectLst/>
                <a:latin typeface="Lilly"/>
              </a:rPr>
              <a:t>Tears also form in response to irritation, strong emotion and yawning. </a:t>
            </a:r>
            <a:r>
              <a:rPr lang="en-US" b="0" i="0" dirty="0">
                <a:solidFill>
                  <a:srgbClr val="222222"/>
                </a:solidFill>
                <a:effectLst/>
                <a:latin typeface="Lilly"/>
              </a:rPr>
              <a:t> </a:t>
            </a:r>
          </a:p>
        </p:txBody>
      </p:sp>
      <p:pic>
        <p:nvPicPr>
          <p:cNvPr id="4" name="Picture 3" descr="lacrimal apparatus">
            <a:extLst>
              <a:ext uri="{FF2B5EF4-FFF2-40B4-BE49-F238E27FC236}">
                <a16:creationId xmlns:a16="http://schemas.microsoft.com/office/drawing/2014/main" id="{66C2483D-597B-4872-9A7D-35824266A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906389"/>
            <a:ext cx="4876800" cy="3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45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icture">
            <a:extLst>
              <a:ext uri="{FF2B5EF4-FFF2-40B4-BE49-F238E27FC236}">
                <a16:creationId xmlns:a16="http://schemas.microsoft.com/office/drawing/2014/main" id="{CBA0FB53-2E0F-49A5-B767-0FFF3DA88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75" y="332757"/>
            <a:ext cx="472440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9BB726-BEF3-4A90-8F9B-5CF0F54E2886}"/>
              </a:ext>
            </a:extLst>
          </p:cNvPr>
          <p:cNvSpPr/>
          <p:nvPr/>
        </p:nvSpPr>
        <p:spPr>
          <a:xfrm>
            <a:off x="876300" y="3970698"/>
            <a:ext cx="7391400" cy="2554545"/>
          </a:xfrm>
          <a:prstGeom prst="rect">
            <a:avLst/>
          </a:prstGeom>
        </p:spPr>
        <p:txBody>
          <a:bodyPr wrap="square">
            <a:spAutoFit/>
          </a:bodyPr>
          <a:lstStyle/>
          <a:p>
            <a:r>
              <a:rPr lang="en-US" b="0" i="0" dirty="0">
                <a:solidFill>
                  <a:srgbClr val="222222"/>
                </a:solidFill>
                <a:effectLst/>
                <a:latin typeface="Lilly"/>
              </a:rPr>
              <a:t>The lacrimal glands </a:t>
            </a:r>
            <a:r>
              <a:rPr lang="en-US" b="0" i="0" dirty="0">
                <a:solidFill>
                  <a:srgbClr val="666666"/>
                </a:solidFill>
                <a:effectLst/>
                <a:latin typeface="Lilly"/>
              </a:rPr>
              <a:t>are located at the upper lateral region of each orbit. </a:t>
            </a:r>
          </a:p>
          <a:p>
            <a:r>
              <a:rPr lang="en-US" b="0" i="0" dirty="0">
                <a:solidFill>
                  <a:srgbClr val="666666"/>
                </a:solidFill>
                <a:effectLst/>
                <a:latin typeface="Lilly"/>
              </a:rPr>
              <a:t>The lacrimal gland produces tears which then flow into canals that connect to the tear duct and drain into the nose.</a:t>
            </a:r>
            <a:endParaRPr lang="en-US" dirty="0"/>
          </a:p>
        </p:txBody>
      </p:sp>
      <p:pic>
        <p:nvPicPr>
          <p:cNvPr id="5" name="Picture 3" descr="lacrimal apparatus">
            <a:extLst>
              <a:ext uri="{FF2B5EF4-FFF2-40B4-BE49-F238E27FC236}">
                <a16:creationId xmlns:a16="http://schemas.microsoft.com/office/drawing/2014/main" id="{225E1540-8594-48A8-B12B-E60B61F80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505" y="238116"/>
            <a:ext cx="472472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62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1C368F-0307-4CA8-AC64-665B24CB7747}"/>
              </a:ext>
            </a:extLst>
          </p:cNvPr>
          <p:cNvSpPr>
            <a:spLocks noGrp="1"/>
          </p:cNvSpPr>
          <p:nvPr>
            <p:ph/>
          </p:nvPr>
        </p:nvSpPr>
        <p:spPr/>
        <p:txBody>
          <a:bodyPr/>
          <a:lstStyle/>
          <a:p>
            <a:endParaRPr lang="en-US"/>
          </a:p>
        </p:txBody>
      </p:sp>
      <p:pic>
        <p:nvPicPr>
          <p:cNvPr id="58370" name="Picture 2" descr="Picture">
            <a:extLst>
              <a:ext uri="{FF2B5EF4-FFF2-40B4-BE49-F238E27FC236}">
                <a16:creationId xmlns:a16="http://schemas.microsoft.com/office/drawing/2014/main" id="{14FBB7A4-5418-462E-91AD-9FDA4C111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011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EEB6F-35E4-45B8-A96F-0DF4F778B950}"/>
              </a:ext>
            </a:extLst>
          </p:cNvPr>
          <p:cNvSpPr/>
          <p:nvPr/>
        </p:nvSpPr>
        <p:spPr>
          <a:xfrm>
            <a:off x="419746" y="274638"/>
            <a:ext cx="8077200" cy="2062103"/>
          </a:xfrm>
          <a:prstGeom prst="rect">
            <a:avLst/>
          </a:prstGeom>
        </p:spPr>
        <p:txBody>
          <a:bodyPr wrap="square">
            <a:spAutoFit/>
          </a:bodyPr>
          <a:lstStyle/>
          <a:p>
            <a:pPr algn="ctr"/>
            <a:r>
              <a:rPr lang="en-US" b="1" i="0" dirty="0">
                <a:solidFill>
                  <a:srgbClr val="666666"/>
                </a:solidFill>
                <a:effectLst/>
                <a:latin typeface="Lilly"/>
              </a:rPr>
              <a:t>THE CORNEA</a:t>
            </a:r>
            <a:endParaRPr lang="en-US" b="0" i="0" dirty="0">
              <a:solidFill>
                <a:srgbClr val="666666"/>
              </a:solidFill>
              <a:effectLst/>
              <a:latin typeface="Lilly"/>
            </a:endParaRPr>
          </a:p>
          <a:p>
            <a:r>
              <a:rPr lang="en-US" b="0" i="0" dirty="0">
                <a:solidFill>
                  <a:srgbClr val="222222"/>
                </a:solidFill>
                <a:effectLst/>
                <a:latin typeface="Lilly"/>
              </a:rPr>
              <a:t>​</a:t>
            </a:r>
            <a:r>
              <a:rPr lang="en-US" b="1" i="1" dirty="0">
                <a:solidFill>
                  <a:srgbClr val="666666"/>
                </a:solidFill>
                <a:effectLst/>
                <a:latin typeface="Lilly"/>
              </a:rPr>
              <a:t>The cornea </a:t>
            </a:r>
            <a:r>
              <a:rPr lang="en-US" b="0" i="0" dirty="0">
                <a:solidFill>
                  <a:srgbClr val="666666"/>
                </a:solidFill>
                <a:effectLst/>
                <a:latin typeface="Lilly"/>
              </a:rPr>
              <a:t>is the clear anterior portion of the eye that is continuous with the sclera. </a:t>
            </a:r>
          </a:p>
          <a:p>
            <a:r>
              <a:rPr lang="en-US" b="0" i="0" dirty="0">
                <a:solidFill>
                  <a:srgbClr val="666666"/>
                </a:solidFill>
                <a:effectLst/>
                <a:latin typeface="Lilly"/>
              </a:rPr>
              <a:t>It covers the lens and the pupil. </a:t>
            </a:r>
          </a:p>
        </p:txBody>
      </p:sp>
      <p:pic>
        <p:nvPicPr>
          <p:cNvPr id="5" name="Picture 4">
            <a:extLst>
              <a:ext uri="{FF2B5EF4-FFF2-40B4-BE49-F238E27FC236}">
                <a16:creationId xmlns:a16="http://schemas.microsoft.com/office/drawing/2014/main" id="{63758045-7095-40C7-AC9E-55C64B493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33" y="2659122"/>
            <a:ext cx="6620933" cy="3724275"/>
          </a:xfrm>
          <a:prstGeom prst="rect">
            <a:avLst/>
          </a:prstGeom>
        </p:spPr>
      </p:pic>
    </p:spTree>
    <p:extLst>
      <p:ext uri="{BB962C8B-B14F-4D97-AF65-F5344CB8AC3E}">
        <p14:creationId xmlns:p14="http://schemas.microsoft.com/office/powerpoint/2010/main" val="331587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7A38-7E9C-4F8E-ADAD-00CEB3FB80CB}"/>
              </a:ext>
            </a:extLst>
          </p:cNvPr>
          <p:cNvSpPr>
            <a:spLocks noGrp="1"/>
          </p:cNvSpPr>
          <p:nvPr>
            <p:ph type="title"/>
          </p:nvPr>
        </p:nvSpPr>
        <p:spPr/>
        <p:txBody>
          <a:bodyPr/>
          <a:lstStyle/>
          <a:p>
            <a:endParaRPr lang="en-US"/>
          </a:p>
        </p:txBody>
      </p:sp>
      <p:pic>
        <p:nvPicPr>
          <p:cNvPr id="4" name="Picture 3" descr="A close up of a logo&#10;&#10;Description generated with very high confidence">
            <a:extLst>
              <a:ext uri="{FF2B5EF4-FFF2-40B4-BE49-F238E27FC236}">
                <a16:creationId xmlns:a16="http://schemas.microsoft.com/office/drawing/2014/main" id="{04B4170A-21AA-4FDE-976C-4B99F5909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9"/>
            <a:ext cx="9144000" cy="6853382"/>
          </a:xfrm>
          <a:prstGeom prst="rect">
            <a:avLst/>
          </a:prstGeom>
        </p:spPr>
      </p:pic>
      <p:pic>
        <p:nvPicPr>
          <p:cNvPr id="81922" name="Picture 2" descr="Picture">
            <a:extLst>
              <a:ext uri="{FF2B5EF4-FFF2-40B4-BE49-F238E27FC236}">
                <a16:creationId xmlns:a16="http://schemas.microsoft.com/office/drawing/2014/main" id="{AF443439-AE10-4DD9-9629-A6F1144ED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97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B57D-22A3-4F4A-A10A-1C503B02A7CD}"/>
              </a:ext>
            </a:extLst>
          </p:cNvPr>
          <p:cNvSpPr>
            <a:spLocks noGrp="1"/>
          </p:cNvSpPr>
          <p:nvPr>
            <p:ph type="title"/>
          </p:nvPr>
        </p:nvSpPr>
        <p:spPr/>
        <p:txBody>
          <a:bodyPr/>
          <a:lstStyle/>
          <a:p>
            <a:endParaRPr lang="en-US"/>
          </a:p>
        </p:txBody>
      </p:sp>
      <p:pic>
        <p:nvPicPr>
          <p:cNvPr id="4" name="Picture 3" descr="A close up of a logo&#10;&#10;Description generated with very high confidence">
            <a:extLst>
              <a:ext uri="{FF2B5EF4-FFF2-40B4-BE49-F238E27FC236}">
                <a16:creationId xmlns:a16="http://schemas.microsoft.com/office/drawing/2014/main" id="{98B572EB-7B21-4758-A43D-0006CE3BC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24" y="0"/>
            <a:ext cx="7028552" cy="6858000"/>
          </a:xfrm>
          <a:prstGeom prst="rect">
            <a:avLst/>
          </a:prstGeom>
        </p:spPr>
      </p:pic>
    </p:spTree>
    <p:extLst>
      <p:ext uri="{BB962C8B-B14F-4D97-AF65-F5344CB8AC3E}">
        <p14:creationId xmlns:p14="http://schemas.microsoft.com/office/powerpoint/2010/main" val="3001013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EEB6F-35E4-45B8-A96F-0DF4F778B950}"/>
              </a:ext>
            </a:extLst>
          </p:cNvPr>
          <p:cNvSpPr/>
          <p:nvPr/>
        </p:nvSpPr>
        <p:spPr>
          <a:xfrm>
            <a:off x="419746" y="274638"/>
            <a:ext cx="8077200" cy="2062103"/>
          </a:xfrm>
          <a:prstGeom prst="rect">
            <a:avLst/>
          </a:prstGeom>
        </p:spPr>
        <p:txBody>
          <a:bodyPr wrap="square">
            <a:spAutoFit/>
          </a:bodyPr>
          <a:lstStyle/>
          <a:p>
            <a:pPr algn="ctr"/>
            <a:r>
              <a:rPr lang="en-US" b="1" i="0" dirty="0">
                <a:solidFill>
                  <a:srgbClr val="666666"/>
                </a:solidFill>
                <a:effectLst/>
                <a:latin typeface="Lilly"/>
              </a:rPr>
              <a:t>THE CORNEA</a:t>
            </a:r>
            <a:endParaRPr lang="en-US" b="0" i="0" dirty="0">
              <a:solidFill>
                <a:srgbClr val="666666"/>
              </a:solidFill>
              <a:effectLst/>
              <a:latin typeface="Lilly"/>
            </a:endParaRPr>
          </a:p>
          <a:p>
            <a:r>
              <a:rPr lang="en-US" b="0" i="0" dirty="0">
                <a:solidFill>
                  <a:srgbClr val="222222"/>
                </a:solidFill>
                <a:effectLst/>
                <a:latin typeface="Lilly"/>
              </a:rPr>
              <a:t>​ The cornea and lens function to </a:t>
            </a:r>
            <a:r>
              <a:rPr lang="en-US" b="1" i="0" u="sng" dirty="0">
                <a:solidFill>
                  <a:srgbClr val="666666"/>
                </a:solidFill>
                <a:effectLst/>
                <a:latin typeface="Lilly"/>
              </a:rPr>
              <a:t>refract</a:t>
            </a:r>
            <a:r>
              <a:rPr lang="en-US" b="1" i="0" u="sng" dirty="0">
                <a:solidFill>
                  <a:srgbClr val="222222"/>
                </a:solidFill>
                <a:effectLst/>
                <a:latin typeface="Lilly"/>
              </a:rPr>
              <a:t> light</a:t>
            </a:r>
            <a:r>
              <a:rPr lang="en-US" b="0" i="0" dirty="0">
                <a:solidFill>
                  <a:srgbClr val="222222"/>
                </a:solidFill>
                <a:effectLst/>
                <a:latin typeface="Lilly"/>
              </a:rPr>
              <a:t>, </a:t>
            </a:r>
            <a:r>
              <a:rPr lang="en-US" b="1" i="0" u="sng" dirty="0">
                <a:solidFill>
                  <a:srgbClr val="222222"/>
                </a:solidFill>
                <a:effectLst/>
                <a:latin typeface="Lilly"/>
              </a:rPr>
              <a:t>to focus the image on the retina at the back of the eye.</a:t>
            </a:r>
            <a:r>
              <a:rPr lang="en-US" b="0" i="0" dirty="0">
                <a:solidFill>
                  <a:srgbClr val="222222"/>
                </a:solidFill>
                <a:effectLst/>
                <a:latin typeface="Lilly"/>
              </a:rPr>
              <a:t> </a:t>
            </a:r>
          </a:p>
        </p:txBody>
      </p:sp>
      <p:pic>
        <p:nvPicPr>
          <p:cNvPr id="4" name="Picture 3">
            <a:extLst>
              <a:ext uri="{FF2B5EF4-FFF2-40B4-BE49-F238E27FC236}">
                <a16:creationId xmlns:a16="http://schemas.microsoft.com/office/drawing/2014/main" id="{B0886F21-2488-4C52-AF05-4A6A8A180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33" y="2659122"/>
            <a:ext cx="6620933" cy="3724275"/>
          </a:xfrm>
          <a:prstGeom prst="rect">
            <a:avLst/>
          </a:prstGeom>
        </p:spPr>
      </p:pic>
    </p:spTree>
    <p:extLst>
      <p:ext uri="{BB962C8B-B14F-4D97-AF65-F5344CB8AC3E}">
        <p14:creationId xmlns:p14="http://schemas.microsoft.com/office/powerpoint/2010/main" val="2491638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icture">
            <a:extLst>
              <a:ext uri="{FF2B5EF4-FFF2-40B4-BE49-F238E27FC236}">
                <a16:creationId xmlns:a16="http://schemas.microsoft.com/office/drawing/2014/main" id="{F379D068-2D1B-40B0-8C37-885378F35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672873"/>
            <a:ext cx="2514600" cy="1885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8EEB6F-35E4-45B8-A96F-0DF4F778B950}"/>
              </a:ext>
            </a:extLst>
          </p:cNvPr>
          <p:cNvSpPr/>
          <p:nvPr/>
        </p:nvSpPr>
        <p:spPr>
          <a:xfrm>
            <a:off x="431370" y="35706"/>
            <a:ext cx="8077200" cy="2062103"/>
          </a:xfrm>
          <a:prstGeom prst="rect">
            <a:avLst/>
          </a:prstGeom>
        </p:spPr>
        <p:txBody>
          <a:bodyPr wrap="square">
            <a:spAutoFit/>
          </a:bodyPr>
          <a:lstStyle/>
          <a:p>
            <a:pPr algn="ctr"/>
            <a:r>
              <a:rPr lang="en-US" b="1" i="0" dirty="0">
                <a:solidFill>
                  <a:srgbClr val="666666"/>
                </a:solidFill>
                <a:effectLst/>
                <a:latin typeface="Lilly"/>
              </a:rPr>
              <a:t>THE CORNEA</a:t>
            </a:r>
            <a:endParaRPr lang="en-US" b="0" i="0" dirty="0">
              <a:solidFill>
                <a:srgbClr val="666666"/>
              </a:solidFill>
              <a:effectLst/>
              <a:latin typeface="Lilly"/>
            </a:endParaRPr>
          </a:p>
          <a:p>
            <a:r>
              <a:rPr lang="en-US" b="0" i="0" dirty="0">
                <a:solidFill>
                  <a:srgbClr val="222222"/>
                </a:solidFill>
                <a:effectLst/>
                <a:latin typeface="Lilly"/>
              </a:rPr>
              <a:t>​ The cornea and lens function to </a:t>
            </a:r>
            <a:r>
              <a:rPr lang="en-US" b="1" i="0" u="sng" dirty="0">
                <a:solidFill>
                  <a:srgbClr val="666666"/>
                </a:solidFill>
                <a:effectLst/>
                <a:latin typeface="Lilly"/>
              </a:rPr>
              <a:t>refract</a:t>
            </a:r>
            <a:r>
              <a:rPr lang="en-US" b="1" i="0" u="sng" dirty="0">
                <a:solidFill>
                  <a:srgbClr val="222222"/>
                </a:solidFill>
                <a:effectLst/>
                <a:latin typeface="Lilly"/>
              </a:rPr>
              <a:t> (bend) light</a:t>
            </a:r>
            <a:r>
              <a:rPr lang="en-US" b="0" i="0" dirty="0">
                <a:solidFill>
                  <a:srgbClr val="222222"/>
                </a:solidFill>
                <a:effectLst/>
                <a:latin typeface="Lilly"/>
              </a:rPr>
              <a:t>, </a:t>
            </a:r>
            <a:r>
              <a:rPr lang="en-US" b="1" i="0" u="sng" dirty="0">
                <a:solidFill>
                  <a:srgbClr val="222222"/>
                </a:solidFill>
                <a:effectLst/>
                <a:latin typeface="Lilly"/>
              </a:rPr>
              <a:t>to focus the image on the retina at the back of the eye.</a:t>
            </a:r>
            <a:r>
              <a:rPr lang="en-US" b="0" i="0" dirty="0">
                <a:solidFill>
                  <a:srgbClr val="222222"/>
                </a:solidFill>
                <a:effectLst/>
                <a:latin typeface="Lilly"/>
              </a:rPr>
              <a:t> </a:t>
            </a:r>
          </a:p>
        </p:txBody>
      </p:sp>
      <p:sp>
        <p:nvSpPr>
          <p:cNvPr id="2" name="Rectangle 1">
            <a:extLst>
              <a:ext uri="{FF2B5EF4-FFF2-40B4-BE49-F238E27FC236}">
                <a16:creationId xmlns:a16="http://schemas.microsoft.com/office/drawing/2014/main" id="{EE332CB1-1CB0-4AAC-A925-E536090D0608}"/>
              </a:ext>
            </a:extLst>
          </p:cNvPr>
          <p:cNvSpPr/>
          <p:nvPr/>
        </p:nvSpPr>
        <p:spPr>
          <a:xfrm>
            <a:off x="431370" y="2034508"/>
            <a:ext cx="6438254" cy="4524315"/>
          </a:xfrm>
          <a:prstGeom prst="rect">
            <a:avLst/>
          </a:prstGeom>
        </p:spPr>
        <p:txBody>
          <a:bodyPr wrap="square">
            <a:spAutoFit/>
          </a:bodyPr>
          <a:lstStyle/>
          <a:p>
            <a:r>
              <a:rPr lang="en-US" b="0" i="1" dirty="0">
                <a:solidFill>
                  <a:srgbClr val="222222"/>
                </a:solidFill>
                <a:effectLst/>
                <a:latin typeface="Lilly"/>
              </a:rPr>
              <a:t>While the cornea contributes most of the eye's focusing power, it does not have the ability to change shape, so its focusing power is 'fixed'. </a:t>
            </a:r>
            <a:r>
              <a:rPr lang="en-US" sz="2400" b="0" i="0" dirty="0">
                <a:solidFill>
                  <a:srgbClr val="222222"/>
                </a:solidFill>
                <a:effectLst/>
                <a:latin typeface="Lilly"/>
              </a:rPr>
              <a:t>This means that only images that are at a certain distance will be in focus</a:t>
            </a:r>
            <a:r>
              <a:rPr lang="en-US" b="0" i="0" dirty="0">
                <a:solidFill>
                  <a:srgbClr val="222222"/>
                </a:solidFill>
                <a:effectLst/>
                <a:latin typeface="Lilly"/>
              </a:rPr>
              <a:t>. </a:t>
            </a:r>
          </a:p>
          <a:p>
            <a:r>
              <a:rPr lang="en-US" b="0" i="0" dirty="0">
                <a:solidFill>
                  <a:srgbClr val="222222"/>
                </a:solidFill>
                <a:effectLst/>
                <a:latin typeface="Lilly"/>
              </a:rPr>
              <a:t>For this reason, the cornea functions along with the lens to accommodate images at different distances. </a:t>
            </a:r>
            <a:r>
              <a:rPr lang="en-US" b="0" i="0" dirty="0">
                <a:solidFill>
                  <a:srgbClr val="666666"/>
                </a:solidFill>
                <a:effectLst/>
                <a:latin typeface="Lilly"/>
              </a:rPr>
              <a:t> </a:t>
            </a:r>
          </a:p>
        </p:txBody>
      </p:sp>
    </p:spTree>
    <p:extLst>
      <p:ext uri="{BB962C8B-B14F-4D97-AF65-F5344CB8AC3E}">
        <p14:creationId xmlns:p14="http://schemas.microsoft.com/office/powerpoint/2010/main" val="1879871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6191-4DEF-415C-AFA8-CAAFDF842EE3}"/>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E0DECC32-97F8-47C5-8383-A5264415D92F}"/>
              </a:ext>
            </a:extLst>
          </p:cNvPr>
          <p:cNvSpPr/>
          <p:nvPr/>
        </p:nvSpPr>
        <p:spPr>
          <a:xfrm>
            <a:off x="2286000" y="2644170"/>
            <a:ext cx="4572000" cy="1569660"/>
          </a:xfrm>
          <a:prstGeom prst="rect">
            <a:avLst/>
          </a:prstGeom>
        </p:spPr>
        <p:txBody>
          <a:bodyPr>
            <a:spAutoFit/>
          </a:bodyPr>
          <a:lstStyle/>
          <a:p>
            <a:r>
              <a:rPr lang="en-US" dirty="0">
                <a:hlinkClick r:id="rId3"/>
              </a:rPr>
              <a:t>https://www.youtube.com/watch?v=Sqr6LKIR2b8</a:t>
            </a:r>
            <a:r>
              <a:rPr lang="en-US" dirty="0"/>
              <a:t> </a:t>
            </a:r>
          </a:p>
        </p:txBody>
      </p:sp>
      <p:pic>
        <p:nvPicPr>
          <p:cNvPr id="4" name="Online Media 3">
            <a:hlinkClick r:id="" action="ppaction://media"/>
            <a:extLst>
              <a:ext uri="{FF2B5EF4-FFF2-40B4-BE49-F238E27FC236}">
                <a16:creationId xmlns:a16="http://schemas.microsoft.com/office/drawing/2014/main" id="{A4DD9B62-77DF-447A-983E-A6AACDEF2B41}"/>
              </a:ext>
            </a:extLst>
          </p:cNvPr>
          <p:cNvPicPr>
            <a:picLocks noRot="1" noChangeAspect="1"/>
          </p:cNvPicPr>
          <p:nvPr>
            <a:videoFile r:link="rId1"/>
          </p:nvPr>
        </p:nvPicPr>
        <p:blipFill>
          <a:blip r:embed="rId4"/>
          <a:stretch>
            <a:fillRect/>
          </a:stretch>
        </p:blipFill>
        <p:spPr>
          <a:xfrm>
            <a:off x="304800" y="1776304"/>
            <a:ext cx="8534400" cy="4800600"/>
          </a:xfrm>
          <a:prstGeom prst="rect">
            <a:avLst/>
          </a:prstGeom>
        </p:spPr>
      </p:pic>
    </p:spTree>
    <p:extLst>
      <p:ext uri="{BB962C8B-B14F-4D97-AF65-F5344CB8AC3E}">
        <p14:creationId xmlns:p14="http://schemas.microsoft.com/office/powerpoint/2010/main" val="192833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Picture">
            <a:extLst>
              <a:ext uri="{FF2B5EF4-FFF2-40B4-BE49-F238E27FC236}">
                <a16:creationId xmlns:a16="http://schemas.microsoft.com/office/drawing/2014/main" id="{CFB0ACD6-46A4-45AD-85C4-43A08A2DA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903"/>
          <a:stretch/>
        </p:blipFill>
        <p:spPr bwMode="auto">
          <a:xfrm>
            <a:off x="3608521" y="188300"/>
            <a:ext cx="54864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5BE8BA-3836-4A90-8B0A-E8902AFFF80E}"/>
              </a:ext>
            </a:extLst>
          </p:cNvPr>
          <p:cNvSpPr>
            <a:spLocks noGrp="1"/>
          </p:cNvSpPr>
          <p:nvPr>
            <p:ph type="title"/>
          </p:nvPr>
        </p:nvSpPr>
        <p:spPr>
          <a:xfrm>
            <a:off x="76200" y="0"/>
            <a:ext cx="8991599" cy="1143000"/>
          </a:xfrm>
          <a:solidFill>
            <a:schemeClr val="bg1"/>
          </a:solidFill>
        </p:spPr>
        <p:txBody>
          <a:bodyPr/>
          <a:lstStyle/>
          <a:p>
            <a:r>
              <a:rPr lang="en-US" altLang="en-US" dirty="0">
                <a:solidFill>
                  <a:srgbClr val="8D2424"/>
                </a:solidFill>
                <a:latin typeface="Lilly"/>
              </a:rPr>
              <a:t>External Anatomy of the Human Eye</a:t>
            </a:r>
            <a:br>
              <a:rPr lang="en-US" altLang="en-US" dirty="0">
                <a:solidFill>
                  <a:srgbClr val="3B3B3B"/>
                </a:solidFill>
                <a:latin typeface="Lilly"/>
              </a:rPr>
            </a:br>
            <a:endParaRPr lang="en-US" dirty="0"/>
          </a:p>
        </p:txBody>
      </p:sp>
      <p:sp>
        <p:nvSpPr>
          <p:cNvPr id="4" name="Rectangle 3">
            <a:extLst>
              <a:ext uri="{FF2B5EF4-FFF2-40B4-BE49-F238E27FC236}">
                <a16:creationId xmlns:a16="http://schemas.microsoft.com/office/drawing/2014/main" id="{9B99D962-70B6-4B5D-AA57-B3BB495CB6D2}"/>
              </a:ext>
            </a:extLst>
          </p:cNvPr>
          <p:cNvSpPr/>
          <p:nvPr/>
        </p:nvSpPr>
        <p:spPr>
          <a:xfrm>
            <a:off x="152400" y="1501905"/>
            <a:ext cx="4876800" cy="2554545"/>
          </a:xfrm>
          <a:prstGeom prst="rect">
            <a:avLst/>
          </a:prstGeom>
        </p:spPr>
        <p:txBody>
          <a:bodyPr wrap="square">
            <a:spAutoFit/>
          </a:bodyPr>
          <a:lstStyle/>
          <a:p>
            <a:pPr lvl="0" eaLnBrk="0" hangingPunct="0"/>
            <a:r>
              <a:rPr lang="en-US" altLang="en-US" dirty="0">
                <a:solidFill>
                  <a:srgbClr val="626262"/>
                </a:solidFill>
              </a:rPr>
              <a:t> </a:t>
            </a:r>
            <a:r>
              <a:rPr lang="en-US" altLang="en-US" b="1" i="1" dirty="0">
                <a:solidFill>
                  <a:srgbClr val="626262"/>
                </a:solidFill>
                <a:latin typeface="Lilly"/>
              </a:rPr>
              <a:t>The</a:t>
            </a:r>
            <a:r>
              <a:rPr lang="en-US" altLang="en-US" b="1" i="1" dirty="0">
                <a:solidFill>
                  <a:srgbClr val="626262"/>
                </a:solidFill>
              </a:rPr>
              <a:t> </a:t>
            </a:r>
            <a:r>
              <a:rPr lang="en-US" altLang="en-US" b="1" i="1" dirty="0">
                <a:solidFill>
                  <a:srgbClr val="626262"/>
                </a:solidFill>
                <a:latin typeface="Lilly"/>
              </a:rPr>
              <a:t>sclera</a:t>
            </a:r>
            <a:r>
              <a:rPr lang="en-US" altLang="en-US" b="1" dirty="0">
                <a:solidFill>
                  <a:srgbClr val="626262"/>
                </a:solidFill>
              </a:rPr>
              <a:t> </a:t>
            </a:r>
            <a:r>
              <a:rPr lang="en-US" altLang="en-US" dirty="0">
                <a:solidFill>
                  <a:srgbClr val="626262"/>
                </a:solidFill>
                <a:latin typeface="Lilly"/>
              </a:rPr>
              <a:t>is the white protective outer layer of connective tissue that surrounds most of the eye (or globe). </a:t>
            </a:r>
            <a:endParaRPr kumimoji="0" lang="en-US" altLang="en-US" sz="2400" b="0" i="0" u="none" strike="noStrike" cap="none" normalizeH="0" baseline="0" dirty="0">
              <a:ln>
                <a:noFill/>
              </a:ln>
              <a:solidFill>
                <a:srgbClr val="ED393C"/>
              </a:solidFill>
              <a:effectLst/>
              <a:latin typeface="Lato" panose="020F0502020204030203" pitchFamily="34" charset="0"/>
            </a:endParaRPr>
          </a:p>
        </p:txBody>
      </p:sp>
      <p:sp>
        <p:nvSpPr>
          <p:cNvPr id="5" name="Rectangle 4">
            <a:extLst>
              <a:ext uri="{FF2B5EF4-FFF2-40B4-BE49-F238E27FC236}">
                <a16:creationId xmlns:a16="http://schemas.microsoft.com/office/drawing/2014/main" id="{A3C4E3FA-0626-4DCA-9355-913D3B4D34BB}"/>
              </a:ext>
            </a:extLst>
          </p:cNvPr>
          <p:cNvSpPr/>
          <p:nvPr/>
        </p:nvSpPr>
        <p:spPr>
          <a:xfrm>
            <a:off x="449451" y="4325043"/>
            <a:ext cx="4572000" cy="2062103"/>
          </a:xfrm>
          <a:prstGeom prst="rect">
            <a:avLst/>
          </a:prstGeom>
        </p:spPr>
        <p:txBody>
          <a:bodyPr>
            <a:spAutoFit/>
          </a:bodyPr>
          <a:lstStyle/>
          <a:p>
            <a:r>
              <a:rPr lang="en-US" altLang="en-US" b="1" dirty="0">
                <a:solidFill>
                  <a:srgbClr val="626262"/>
                </a:solidFill>
                <a:latin typeface="Lilly"/>
              </a:rPr>
              <a:t>It functions to</a:t>
            </a:r>
          </a:p>
          <a:p>
            <a:pPr marL="457200" indent="-457200">
              <a:buFont typeface="Arial" panose="020B0604020202020204" pitchFamily="34" charset="0"/>
              <a:buChar char="•"/>
            </a:pPr>
            <a:r>
              <a:rPr lang="en-US" altLang="en-US" dirty="0">
                <a:solidFill>
                  <a:srgbClr val="626262"/>
                </a:solidFill>
                <a:latin typeface="Lilly"/>
              </a:rPr>
              <a:t>provide structure </a:t>
            </a:r>
          </a:p>
          <a:p>
            <a:pPr marL="457200" indent="-457200">
              <a:buFont typeface="Arial" panose="020B0604020202020204" pitchFamily="34" charset="0"/>
              <a:buChar char="•"/>
            </a:pPr>
            <a:r>
              <a:rPr lang="en-US" altLang="en-US" dirty="0">
                <a:solidFill>
                  <a:srgbClr val="626262"/>
                </a:solidFill>
                <a:latin typeface="Lilly"/>
              </a:rPr>
              <a:t>protection</a:t>
            </a:r>
          </a:p>
          <a:p>
            <a:pPr marL="457200" indent="-457200">
              <a:buFont typeface="Arial" panose="020B0604020202020204" pitchFamily="34" charset="0"/>
              <a:buChar char="•"/>
            </a:pPr>
            <a:r>
              <a:rPr lang="en-US" altLang="en-US" dirty="0">
                <a:solidFill>
                  <a:srgbClr val="626262"/>
                </a:solidFill>
                <a:latin typeface="Lilly"/>
              </a:rPr>
              <a:t>attachment for muscles</a:t>
            </a:r>
            <a:endParaRPr lang="en-US" dirty="0"/>
          </a:p>
        </p:txBody>
      </p:sp>
      <p:pic>
        <p:nvPicPr>
          <p:cNvPr id="7" name="Picture 6" descr="A close up of a persons face&#10;&#10;Description generated with high confidence">
            <a:extLst>
              <a:ext uri="{FF2B5EF4-FFF2-40B4-BE49-F238E27FC236}">
                <a16:creationId xmlns:a16="http://schemas.microsoft.com/office/drawing/2014/main" id="{5F39B298-9A7B-494E-A3A8-B4454409C61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00349" y="3805600"/>
            <a:ext cx="4394200" cy="3052400"/>
          </a:xfrm>
          <a:prstGeom prst="rect">
            <a:avLst/>
          </a:prstGeom>
        </p:spPr>
      </p:pic>
    </p:spTree>
    <p:extLst>
      <p:ext uri="{BB962C8B-B14F-4D97-AF65-F5344CB8AC3E}">
        <p14:creationId xmlns:p14="http://schemas.microsoft.com/office/powerpoint/2010/main" val="126770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83F2-1F72-4D04-B85D-6EB9D04FA8BE}"/>
              </a:ext>
            </a:extLst>
          </p:cNvPr>
          <p:cNvSpPr>
            <a:spLocks noGrp="1"/>
          </p:cNvSpPr>
          <p:nvPr>
            <p:ph type="title"/>
          </p:nvPr>
        </p:nvSpPr>
        <p:spPr/>
        <p:txBody>
          <a:bodyPr/>
          <a:lstStyle/>
          <a:p>
            <a:endParaRPr lang="en-US"/>
          </a:p>
        </p:txBody>
      </p:sp>
      <p:pic>
        <p:nvPicPr>
          <p:cNvPr id="84994" name="Picture 2" descr="Picture">
            <a:extLst>
              <a:ext uri="{FF2B5EF4-FFF2-40B4-BE49-F238E27FC236}">
                <a16:creationId xmlns:a16="http://schemas.microsoft.com/office/drawing/2014/main" id="{E02BE75E-78BE-4FE7-A7F7-D0EBC17F8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9075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0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490A-7B63-4E99-9B14-354D30387CE7}"/>
              </a:ext>
            </a:extLst>
          </p:cNvPr>
          <p:cNvSpPr>
            <a:spLocks noGrp="1"/>
          </p:cNvSpPr>
          <p:nvPr>
            <p:ph type="title"/>
          </p:nvPr>
        </p:nvSpPr>
        <p:spPr/>
        <p:txBody>
          <a:bodyPr/>
          <a:lstStyle/>
          <a:p>
            <a:endParaRPr lang="en-US"/>
          </a:p>
        </p:txBody>
      </p:sp>
      <p:pic>
        <p:nvPicPr>
          <p:cNvPr id="86018" name="Picture 2" descr="Picture">
            <a:extLst>
              <a:ext uri="{FF2B5EF4-FFF2-40B4-BE49-F238E27FC236}">
                <a16:creationId xmlns:a16="http://schemas.microsoft.com/office/drawing/2014/main" id="{07CB8E84-5355-44D1-8E22-694B06378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13"/>
            <a:ext cx="9144000" cy="6681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38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BED3CF78-E7FE-41EB-BA13-CE0B707CCC6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2464669" y="533400"/>
            <a:ext cx="6679331" cy="6324600"/>
          </a:xfrm>
          <a:prstGeom prst="rect">
            <a:avLst/>
          </a:prstGeom>
        </p:spPr>
      </p:pic>
      <p:sp>
        <p:nvSpPr>
          <p:cNvPr id="2" name="Title 1">
            <a:extLst>
              <a:ext uri="{FF2B5EF4-FFF2-40B4-BE49-F238E27FC236}">
                <a16:creationId xmlns:a16="http://schemas.microsoft.com/office/drawing/2014/main" id="{BFAB8ECE-06D7-4E6E-B3EE-C734811D62F9}"/>
              </a:ext>
            </a:extLst>
          </p:cNvPr>
          <p:cNvSpPr>
            <a:spLocks noGrp="1"/>
          </p:cNvSpPr>
          <p:nvPr>
            <p:ph type="title"/>
          </p:nvPr>
        </p:nvSpPr>
        <p:spPr/>
        <p:txBody>
          <a:bodyPr/>
          <a:lstStyle/>
          <a:p>
            <a:r>
              <a:rPr lang="en-US" b="1" i="0" dirty="0">
                <a:solidFill>
                  <a:srgbClr val="666666"/>
                </a:solidFill>
                <a:effectLst/>
                <a:latin typeface="Lilly"/>
              </a:rPr>
              <a:t>THE LENS</a:t>
            </a:r>
            <a:br>
              <a:rPr lang="en-US" b="0" i="0" dirty="0">
                <a:solidFill>
                  <a:srgbClr val="666666"/>
                </a:solidFill>
                <a:effectLst/>
                <a:latin typeface="Lilly"/>
              </a:rPr>
            </a:br>
            <a:endParaRPr lang="en-US" dirty="0"/>
          </a:p>
        </p:txBody>
      </p:sp>
      <p:sp>
        <p:nvSpPr>
          <p:cNvPr id="3" name="Rectangle 2">
            <a:extLst>
              <a:ext uri="{FF2B5EF4-FFF2-40B4-BE49-F238E27FC236}">
                <a16:creationId xmlns:a16="http://schemas.microsoft.com/office/drawing/2014/main" id="{7199BA28-0F89-4E3D-895C-90033B3DCA37}"/>
              </a:ext>
            </a:extLst>
          </p:cNvPr>
          <p:cNvSpPr/>
          <p:nvPr/>
        </p:nvSpPr>
        <p:spPr>
          <a:xfrm>
            <a:off x="228600" y="537275"/>
            <a:ext cx="2913681" cy="6124754"/>
          </a:xfrm>
          <a:prstGeom prst="rect">
            <a:avLst/>
          </a:prstGeom>
        </p:spPr>
        <p:txBody>
          <a:bodyPr wrap="square">
            <a:spAutoFit/>
          </a:bodyPr>
          <a:lstStyle/>
          <a:p>
            <a:pPr marL="457200" indent="-457200">
              <a:buFont typeface="Arial" panose="020B0604020202020204" pitchFamily="34" charset="0"/>
              <a:buChar char="•"/>
            </a:pPr>
            <a:r>
              <a:rPr lang="en-US" b="1" i="1" dirty="0">
                <a:solidFill>
                  <a:srgbClr val="666666"/>
                </a:solidFill>
                <a:effectLst/>
                <a:latin typeface="Lilly"/>
              </a:rPr>
              <a:t>The lens</a:t>
            </a:r>
            <a:r>
              <a:rPr lang="en-US" b="0" i="0" dirty="0">
                <a:solidFill>
                  <a:srgbClr val="666666"/>
                </a:solidFill>
                <a:effectLst/>
                <a:latin typeface="Lilly"/>
              </a:rPr>
              <a:t> is connected to the </a:t>
            </a:r>
            <a:r>
              <a:rPr lang="en-US" b="1" i="0" dirty="0">
                <a:solidFill>
                  <a:srgbClr val="666666"/>
                </a:solidFill>
                <a:effectLst/>
                <a:latin typeface="Lilly"/>
              </a:rPr>
              <a:t>ciliary body</a:t>
            </a:r>
            <a:r>
              <a:rPr lang="en-US" b="0" i="0" dirty="0">
                <a:solidFill>
                  <a:srgbClr val="666666"/>
                </a:solidFill>
                <a:effectLst/>
                <a:latin typeface="Lilly"/>
              </a:rPr>
              <a:t>, which has muscles.</a:t>
            </a:r>
          </a:p>
          <a:p>
            <a:endParaRPr lang="en-US" b="0" i="0" dirty="0">
              <a:solidFill>
                <a:srgbClr val="666666"/>
              </a:solidFill>
              <a:effectLst/>
              <a:latin typeface="Lilly"/>
            </a:endParaRPr>
          </a:p>
          <a:p>
            <a:pPr marL="457200" indent="-457200">
              <a:buFont typeface="Arial" panose="020B0604020202020204" pitchFamily="34" charset="0"/>
              <a:buChar char="•"/>
            </a:pPr>
            <a:r>
              <a:rPr lang="en-US" dirty="0">
                <a:solidFill>
                  <a:srgbClr val="666666"/>
                </a:solidFill>
                <a:latin typeface="Lilly"/>
              </a:rPr>
              <a:t>The muscles of the ciliary body squeeze the lens to make it more </a:t>
            </a:r>
            <a:r>
              <a:rPr lang="en-US" sz="4000" b="1" dirty="0">
                <a:solidFill>
                  <a:srgbClr val="C00000"/>
                </a:solidFill>
                <a:latin typeface="Lilly"/>
              </a:rPr>
              <a:t>convex</a:t>
            </a:r>
            <a:r>
              <a:rPr lang="en-US" dirty="0">
                <a:solidFill>
                  <a:srgbClr val="666666"/>
                </a:solidFill>
                <a:latin typeface="Lilly"/>
              </a:rPr>
              <a:t>. </a:t>
            </a:r>
            <a:endParaRPr lang="en-US" b="0" i="0" dirty="0">
              <a:solidFill>
                <a:srgbClr val="666666"/>
              </a:solidFill>
              <a:effectLst/>
              <a:latin typeface="Lilly"/>
            </a:endParaRPr>
          </a:p>
        </p:txBody>
      </p:sp>
    </p:spTree>
    <p:extLst>
      <p:ext uri="{BB962C8B-B14F-4D97-AF65-F5344CB8AC3E}">
        <p14:creationId xmlns:p14="http://schemas.microsoft.com/office/powerpoint/2010/main" val="2751722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D7CA2F1-670E-4B7D-8988-D2322A8C784A}"/>
              </a:ext>
            </a:extLst>
          </p:cNvPr>
          <p:cNvSpPr/>
          <p:nvPr/>
        </p:nvSpPr>
        <p:spPr>
          <a:xfrm>
            <a:off x="7153274" y="1384013"/>
            <a:ext cx="781051" cy="433158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34A81-5ECA-4B15-918B-BFCA88E93EA1}"/>
              </a:ext>
            </a:extLst>
          </p:cNvPr>
          <p:cNvSpPr>
            <a:spLocks noGrp="1"/>
          </p:cNvSpPr>
          <p:nvPr>
            <p:ph type="title"/>
          </p:nvPr>
        </p:nvSpPr>
        <p:spPr>
          <a:xfrm>
            <a:off x="457200" y="79262"/>
            <a:ext cx="8229600" cy="584774"/>
          </a:xfrm>
        </p:spPr>
        <p:style>
          <a:lnRef idx="1">
            <a:schemeClr val="accent1"/>
          </a:lnRef>
          <a:fillRef idx="2">
            <a:schemeClr val="accent1"/>
          </a:fillRef>
          <a:effectRef idx="1">
            <a:schemeClr val="accent1"/>
          </a:effectRef>
          <a:fontRef idx="minor">
            <a:schemeClr val="dk1"/>
          </a:fontRef>
        </p:style>
        <p:txBody>
          <a:bodyPr/>
          <a:lstStyle/>
          <a:p>
            <a:r>
              <a:rPr lang="en-US" b="1" dirty="0">
                <a:ln w="22225">
                  <a:solidFill>
                    <a:schemeClr val="accent2"/>
                  </a:solidFill>
                  <a:prstDash val="solid"/>
                </a:ln>
                <a:solidFill>
                  <a:schemeClr val="accent2">
                    <a:lumMod val="40000"/>
                    <a:lumOff val="60000"/>
                  </a:schemeClr>
                </a:solidFill>
              </a:rPr>
              <a:t>Convex?</a:t>
            </a:r>
          </a:p>
        </p:txBody>
      </p:sp>
      <p:sp>
        <p:nvSpPr>
          <p:cNvPr id="4" name="Oval 3">
            <a:extLst>
              <a:ext uri="{FF2B5EF4-FFF2-40B4-BE49-F238E27FC236}">
                <a16:creationId xmlns:a16="http://schemas.microsoft.com/office/drawing/2014/main" id="{DA5978C1-30D6-4DBA-BC29-E434ED727161}"/>
              </a:ext>
            </a:extLst>
          </p:cNvPr>
          <p:cNvSpPr/>
          <p:nvPr/>
        </p:nvSpPr>
        <p:spPr>
          <a:xfrm>
            <a:off x="3733800" y="2100020"/>
            <a:ext cx="1676400" cy="265795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90AD2A6-3CF8-4E60-ABEE-6FA0F445A536}"/>
              </a:ext>
            </a:extLst>
          </p:cNvPr>
          <p:cNvSpPr/>
          <p:nvPr/>
        </p:nvSpPr>
        <p:spPr>
          <a:xfrm>
            <a:off x="933450" y="1384013"/>
            <a:ext cx="1295400" cy="4335462"/>
          </a:xfrm>
          <a:custGeom>
            <a:avLst/>
            <a:gdLst>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 name="connsiteX0" fmla="*/ 0 w 1295400"/>
              <a:gd name="connsiteY0" fmla="*/ 215904 h 4335462"/>
              <a:gd name="connsiteX1" fmla="*/ 215904 w 1295400"/>
              <a:gd name="connsiteY1" fmla="*/ 0 h 4335462"/>
              <a:gd name="connsiteX2" fmla="*/ 1079496 w 1295400"/>
              <a:gd name="connsiteY2" fmla="*/ 0 h 4335462"/>
              <a:gd name="connsiteX3" fmla="*/ 1295400 w 1295400"/>
              <a:gd name="connsiteY3" fmla="*/ 215904 h 4335462"/>
              <a:gd name="connsiteX4" fmla="*/ 1295400 w 1295400"/>
              <a:gd name="connsiteY4" fmla="*/ 4119558 h 4335462"/>
              <a:gd name="connsiteX5" fmla="*/ 1079496 w 1295400"/>
              <a:gd name="connsiteY5" fmla="*/ 4335462 h 4335462"/>
              <a:gd name="connsiteX6" fmla="*/ 215904 w 1295400"/>
              <a:gd name="connsiteY6" fmla="*/ 4335462 h 4335462"/>
              <a:gd name="connsiteX7" fmla="*/ 0 w 1295400"/>
              <a:gd name="connsiteY7" fmla="*/ 4119558 h 4335462"/>
              <a:gd name="connsiteX8" fmla="*/ 0 w 1295400"/>
              <a:gd name="connsiteY8" fmla="*/ 215904 h 433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400" h="4335462">
                <a:moveTo>
                  <a:pt x="0" y="215904"/>
                </a:moveTo>
                <a:cubicBezTo>
                  <a:pt x="0" y="96664"/>
                  <a:pt x="96664" y="0"/>
                  <a:pt x="215904" y="0"/>
                </a:cubicBezTo>
                <a:lnTo>
                  <a:pt x="1079496" y="0"/>
                </a:lnTo>
                <a:cubicBezTo>
                  <a:pt x="1198736" y="0"/>
                  <a:pt x="1295400" y="96664"/>
                  <a:pt x="1295400" y="215904"/>
                </a:cubicBezTo>
                <a:cubicBezTo>
                  <a:pt x="520484" y="2013067"/>
                  <a:pt x="566980" y="2663357"/>
                  <a:pt x="1295400" y="4119558"/>
                </a:cubicBezTo>
                <a:cubicBezTo>
                  <a:pt x="1295400" y="4238798"/>
                  <a:pt x="1198736" y="4335462"/>
                  <a:pt x="1079496" y="4335462"/>
                </a:cubicBezTo>
                <a:lnTo>
                  <a:pt x="215904" y="4335462"/>
                </a:lnTo>
                <a:cubicBezTo>
                  <a:pt x="96664" y="4335462"/>
                  <a:pt x="0" y="4238798"/>
                  <a:pt x="0" y="4119558"/>
                </a:cubicBezTo>
                <a:cubicBezTo>
                  <a:pt x="573438" y="2849337"/>
                  <a:pt x="759417" y="1873583"/>
                  <a:pt x="0" y="215904"/>
                </a:cubicBezTo>
                <a:close/>
              </a:path>
            </a:pathLst>
          </a:cu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8C52C77-5CE1-4509-A091-C5658BF314E9}"/>
              </a:ext>
            </a:extLst>
          </p:cNvPr>
          <p:cNvCxnSpPr>
            <a:cxnSpLocks/>
          </p:cNvCxnSpPr>
          <p:nvPr/>
        </p:nvCxnSpPr>
        <p:spPr>
          <a:xfrm>
            <a:off x="1562099" y="1104900"/>
            <a:ext cx="0" cy="50673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A8D65054-7653-419F-A440-61143EE584F9}"/>
              </a:ext>
            </a:extLst>
          </p:cNvPr>
          <p:cNvCxnSpPr>
            <a:cxnSpLocks/>
          </p:cNvCxnSpPr>
          <p:nvPr/>
        </p:nvCxnSpPr>
        <p:spPr>
          <a:xfrm>
            <a:off x="4572000" y="931287"/>
            <a:ext cx="0" cy="50673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65E894B2-26B7-4372-90E3-2164AF561274}"/>
              </a:ext>
            </a:extLst>
          </p:cNvPr>
          <p:cNvCxnSpPr>
            <a:cxnSpLocks/>
          </p:cNvCxnSpPr>
          <p:nvPr/>
        </p:nvCxnSpPr>
        <p:spPr>
          <a:xfrm>
            <a:off x="7543800" y="846138"/>
            <a:ext cx="0" cy="50673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Rectangle 15">
            <a:extLst>
              <a:ext uri="{FF2B5EF4-FFF2-40B4-BE49-F238E27FC236}">
                <a16:creationId xmlns:a16="http://schemas.microsoft.com/office/drawing/2014/main" id="{90C2E9F3-60D1-4D6C-9785-09ECA9365FB6}"/>
              </a:ext>
            </a:extLst>
          </p:cNvPr>
          <p:cNvSpPr/>
          <p:nvPr/>
        </p:nvSpPr>
        <p:spPr>
          <a:xfrm>
            <a:off x="3739881" y="6028288"/>
            <a:ext cx="1664238" cy="584775"/>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Convex</a:t>
            </a:r>
            <a:endParaRPr lang="en-US" dirty="0"/>
          </a:p>
        </p:txBody>
      </p:sp>
      <p:sp>
        <p:nvSpPr>
          <p:cNvPr id="17" name="Rectangle 16">
            <a:extLst>
              <a:ext uri="{FF2B5EF4-FFF2-40B4-BE49-F238E27FC236}">
                <a16:creationId xmlns:a16="http://schemas.microsoft.com/office/drawing/2014/main" id="{0A80AFBF-2CFB-4834-B245-C36537AEC4E5}"/>
              </a:ext>
            </a:extLst>
          </p:cNvPr>
          <p:cNvSpPr/>
          <p:nvPr/>
        </p:nvSpPr>
        <p:spPr>
          <a:xfrm>
            <a:off x="616166" y="6028289"/>
            <a:ext cx="1891865" cy="584775"/>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Concave</a:t>
            </a:r>
            <a:endParaRPr lang="en-US" dirty="0"/>
          </a:p>
        </p:txBody>
      </p:sp>
      <p:sp>
        <p:nvSpPr>
          <p:cNvPr id="18" name="Rectangle 17">
            <a:extLst>
              <a:ext uri="{FF2B5EF4-FFF2-40B4-BE49-F238E27FC236}">
                <a16:creationId xmlns:a16="http://schemas.microsoft.com/office/drawing/2014/main" id="{341AAA04-EA8F-4590-90B6-B4281184B04F}"/>
              </a:ext>
            </a:extLst>
          </p:cNvPr>
          <p:cNvSpPr/>
          <p:nvPr/>
        </p:nvSpPr>
        <p:spPr>
          <a:xfrm>
            <a:off x="6137386" y="5843621"/>
            <a:ext cx="2889027" cy="954107"/>
          </a:xfrm>
          <a:prstGeom prst="rect">
            <a:avLst/>
          </a:prstGeom>
        </p:spPr>
        <p:txBody>
          <a:bodyPr wrap="square">
            <a:spAutoFit/>
          </a:bodyPr>
          <a:lstStyle/>
          <a:p>
            <a:pPr algn="ctr"/>
            <a:r>
              <a:rPr lang="en-US" sz="2400" b="1" dirty="0">
                <a:ln w="22225">
                  <a:solidFill>
                    <a:schemeClr val="accent2"/>
                  </a:solidFill>
                  <a:prstDash val="solid"/>
                </a:ln>
                <a:solidFill>
                  <a:schemeClr val="accent2">
                    <a:lumMod val="40000"/>
                    <a:lumOff val="60000"/>
                  </a:schemeClr>
                </a:solidFill>
              </a:rPr>
              <a:t>Neither</a:t>
            </a:r>
            <a:r>
              <a:rPr lang="en-US" b="1" dirty="0">
                <a:ln w="22225">
                  <a:solidFill>
                    <a:schemeClr val="accent2"/>
                  </a:solidFill>
                  <a:prstDash val="solid"/>
                </a:ln>
                <a:solidFill>
                  <a:schemeClr val="accent2">
                    <a:lumMod val="40000"/>
                    <a:lumOff val="60000"/>
                  </a:schemeClr>
                </a:solidFill>
              </a:rPr>
              <a:t> </a:t>
            </a:r>
            <a:r>
              <a:rPr lang="en-US" sz="2400" b="1" dirty="0">
                <a:ln w="22225">
                  <a:solidFill>
                    <a:schemeClr val="accent2"/>
                  </a:solidFill>
                  <a:prstDash val="solid"/>
                </a:ln>
                <a:solidFill>
                  <a:schemeClr val="accent2">
                    <a:lumMod val="40000"/>
                    <a:lumOff val="60000"/>
                  </a:schemeClr>
                </a:solidFill>
              </a:rPr>
              <a:t>Concave nor Convex</a:t>
            </a:r>
            <a:endParaRPr lang="en-US" dirty="0"/>
          </a:p>
        </p:txBody>
      </p:sp>
      <p:sp>
        <p:nvSpPr>
          <p:cNvPr id="19" name="Rectangle 18">
            <a:extLst>
              <a:ext uri="{FF2B5EF4-FFF2-40B4-BE49-F238E27FC236}">
                <a16:creationId xmlns:a16="http://schemas.microsoft.com/office/drawing/2014/main" id="{B66AD931-4E77-44D0-8598-1D11598EB039}"/>
              </a:ext>
            </a:extLst>
          </p:cNvPr>
          <p:cNvSpPr/>
          <p:nvPr/>
        </p:nvSpPr>
        <p:spPr>
          <a:xfrm rot="5400000">
            <a:off x="301091" y="3257418"/>
            <a:ext cx="1014893" cy="584775"/>
          </a:xfrm>
          <a:prstGeom prst="rect">
            <a:avLst/>
          </a:prstGeom>
        </p:spPr>
        <p:txBody>
          <a:bodyPr wrap="none">
            <a:spAutoFit/>
          </a:bodyPr>
          <a:lstStyle/>
          <a:p>
            <a:pPr algn="ctr"/>
            <a:r>
              <a:rPr lang="en-US" sz="1600" b="1" dirty="0">
                <a:ln w="22225">
                  <a:solidFill>
                    <a:schemeClr val="accent2"/>
                  </a:solidFill>
                  <a:prstDash val="solid"/>
                </a:ln>
                <a:solidFill>
                  <a:schemeClr val="accent2">
                    <a:lumMod val="40000"/>
                    <a:lumOff val="60000"/>
                  </a:schemeClr>
                </a:solidFill>
              </a:rPr>
              <a:t>Curves </a:t>
            </a:r>
          </a:p>
          <a:p>
            <a:pPr algn="ctr"/>
            <a:r>
              <a:rPr lang="en-US" sz="1600" b="1" dirty="0">
                <a:ln w="22225">
                  <a:solidFill>
                    <a:schemeClr val="accent2"/>
                  </a:solidFill>
                  <a:prstDash val="solid"/>
                </a:ln>
                <a:solidFill>
                  <a:schemeClr val="accent2">
                    <a:lumMod val="40000"/>
                    <a:lumOff val="60000"/>
                  </a:schemeClr>
                </a:solidFill>
              </a:rPr>
              <a:t>INWARD</a:t>
            </a:r>
            <a:endParaRPr lang="en-US" sz="1600" dirty="0"/>
          </a:p>
        </p:txBody>
      </p:sp>
      <p:sp>
        <p:nvSpPr>
          <p:cNvPr id="20" name="Rectangle 19">
            <a:extLst>
              <a:ext uri="{FF2B5EF4-FFF2-40B4-BE49-F238E27FC236}">
                <a16:creationId xmlns:a16="http://schemas.microsoft.com/office/drawing/2014/main" id="{0FB4C94F-D5B0-4C6E-B28A-6EFB7FDA2923}"/>
              </a:ext>
            </a:extLst>
          </p:cNvPr>
          <p:cNvSpPr/>
          <p:nvPr/>
        </p:nvSpPr>
        <p:spPr>
          <a:xfrm rot="5400000">
            <a:off x="2708702" y="3257417"/>
            <a:ext cx="1242521" cy="584775"/>
          </a:xfrm>
          <a:prstGeom prst="rect">
            <a:avLst/>
          </a:prstGeom>
        </p:spPr>
        <p:txBody>
          <a:bodyPr wrap="none">
            <a:spAutoFit/>
          </a:bodyPr>
          <a:lstStyle/>
          <a:p>
            <a:pPr algn="ctr"/>
            <a:r>
              <a:rPr lang="en-US" sz="1600" b="1" dirty="0">
                <a:ln w="22225">
                  <a:solidFill>
                    <a:schemeClr val="accent2"/>
                  </a:solidFill>
                  <a:prstDash val="solid"/>
                </a:ln>
                <a:solidFill>
                  <a:schemeClr val="accent2">
                    <a:lumMod val="40000"/>
                    <a:lumOff val="60000"/>
                  </a:schemeClr>
                </a:solidFill>
              </a:rPr>
              <a:t>Curves </a:t>
            </a:r>
          </a:p>
          <a:p>
            <a:pPr algn="ctr"/>
            <a:r>
              <a:rPr lang="en-US" sz="1600" b="1" dirty="0">
                <a:ln w="22225">
                  <a:solidFill>
                    <a:schemeClr val="accent2"/>
                  </a:solidFill>
                  <a:prstDash val="solid"/>
                </a:ln>
                <a:solidFill>
                  <a:schemeClr val="accent2">
                    <a:lumMod val="40000"/>
                    <a:lumOff val="60000"/>
                  </a:schemeClr>
                </a:solidFill>
              </a:rPr>
              <a:t>OUTWARD</a:t>
            </a:r>
            <a:endParaRPr lang="en-US" sz="1600" dirty="0"/>
          </a:p>
        </p:txBody>
      </p:sp>
      <p:sp>
        <p:nvSpPr>
          <p:cNvPr id="21" name="Rectangle 20">
            <a:extLst>
              <a:ext uri="{FF2B5EF4-FFF2-40B4-BE49-F238E27FC236}">
                <a16:creationId xmlns:a16="http://schemas.microsoft.com/office/drawing/2014/main" id="{A56E2C40-8E51-440A-9A8F-8FD84BDBC25E}"/>
              </a:ext>
            </a:extLst>
          </p:cNvPr>
          <p:cNvSpPr/>
          <p:nvPr/>
        </p:nvSpPr>
        <p:spPr>
          <a:xfrm rot="5400000">
            <a:off x="6318362" y="3263470"/>
            <a:ext cx="764953" cy="584775"/>
          </a:xfrm>
          <a:prstGeom prst="rect">
            <a:avLst/>
          </a:prstGeom>
        </p:spPr>
        <p:txBody>
          <a:bodyPr wrap="none">
            <a:spAutoFit/>
          </a:bodyPr>
          <a:lstStyle/>
          <a:p>
            <a:pPr algn="ctr"/>
            <a:r>
              <a:rPr lang="en-US" sz="1600" b="1" dirty="0">
                <a:ln w="22225">
                  <a:solidFill>
                    <a:schemeClr val="accent2"/>
                  </a:solidFill>
                  <a:prstDash val="solid"/>
                </a:ln>
                <a:solidFill>
                  <a:schemeClr val="accent2">
                    <a:lumMod val="40000"/>
                    <a:lumOff val="60000"/>
                  </a:schemeClr>
                </a:solidFill>
              </a:rPr>
              <a:t>No </a:t>
            </a:r>
          </a:p>
          <a:p>
            <a:pPr algn="ctr"/>
            <a:r>
              <a:rPr lang="en-US" sz="1600" b="1" dirty="0">
                <a:ln w="22225">
                  <a:solidFill>
                    <a:schemeClr val="accent2"/>
                  </a:solidFill>
                  <a:prstDash val="solid"/>
                </a:ln>
                <a:solidFill>
                  <a:schemeClr val="accent2">
                    <a:lumMod val="40000"/>
                    <a:lumOff val="60000"/>
                  </a:schemeClr>
                </a:solidFill>
              </a:rPr>
              <a:t>Curve</a:t>
            </a:r>
            <a:endParaRPr lang="en-US" sz="1600" dirty="0"/>
          </a:p>
        </p:txBody>
      </p:sp>
      <p:pic>
        <p:nvPicPr>
          <p:cNvPr id="23" name="Picture 22">
            <a:extLst>
              <a:ext uri="{FF2B5EF4-FFF2-40B4-BE49-F238E27FC236}">
                <a16:creationId xmlns:a16="http://schemas.microsoft.com/office/drawing/2014/main" id="{DDEF051A-DDAA-49AE-9E3E-25975C4713E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13672" y="766753"/>
            <a:ext cx="1316656" cy="235429"/>
          </a:xfrm>
          <a:prstGeom prst="rect">
            <a:avLst/>
          </a:prstGeom>
        </p:spPr>
      </p:pic>
    </p:spTree>
    <p:extLst>
      <p:ext uri="{BB962C8B-B14F-4D97-AF65-F5344CB8AC3E}">
        <p14:creationId xmlns:p14="http://schemas.microsoft.com/office/powerpoint/2010/main" val="2975088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BED3CF78-E7FE-41EB-BA13-CE0B707CCC6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3027986" y="533400"/>
            <a:ext cx="6116014" cy="5791200"/>
          </a:xfrm>
          <a:prstGeom prst="rect">
            <a:avLst/>
          </a:prstGeom>
        </p:spPr>
      </p:pic>
      <p:sp>
        <p:nvSpPr>
          <p:cNvPr id="2" name="Title 1">
            <a:extLst>
              <a:ext uri="{FF2B5EF4-FFF2-40B4-BE49-F238E27FC236}">
                <a16:creationId xmlns:a16="http://schemas.microsoft.com/office/drawing/2014/main" id="{BFAB8ECE-06D7-4E6E-B3EE-C734811D62F9}"/>
              </a:ext>
            </a:extLst>
          </p:cNvPr>
          <p:cNvSpPr>
            <a:spLocks noGrp="1"/>
          </p:cNvSpPr>
          <p:nvPr>
            <p:ph type="title"/>
          </p:nvPr>
        </p:nvSpPr>
        <p:spPr/>
        <p:txBody>
          <a:bodyPr/>
          <a:lstStyle/>
          <a:p>
            <a:r>
              <a:rPr lang="en-US" b="1" i="0" dirty="0">
                <a:solidFill>
                  <a:srgbClr val="666666"/>
                </a:solidFill>
                <a:effectLst/>
                <a:latin typeface="Lilly"/>
              </a:rPr>
              <a:t>THE LENS</a:t>
            </a:r>
            <a:br>
              <a:rPr lang="en-US" b="0" i="0" dirty="0">
                <a:solidFill>
                  <a:srgbClr val="666666"/>
                </a:solidFill>
                <a:effectLst/>
                <a:latin typeface="Lilly"/>
              </a:rPr>
            </a:br>
            <a:endParaRPr lang="en-US" dirty="0"/>
          </a:p>
        </p:txBody>
      </p:sp>
      <p:sp>
        <p:nvSpPr>
          <p:cNvPr id="3" name="Rectangle 2">
            <a:extLst>
              <a:ext uri="{FF2B5EF4-FFF2-40B4-BE49-F238E27FC236}">
                <a16:creationId xmlns:a16="http://schemas.microsoft.com/office/drawing/2014/main" id="{7199BA28-0F89-4E3D-895C-90033B3DCA37}"/>
              </a:ext>
            </a:extLst>
          </p:cNvPr>
          <p:cNvSpPr/>
          <p:nvPr/>
        </p:nvSpPr>
        <p:spPr>
          <a:xfrm>
            <a:off x="285753" y="428178"/>
            <a:ext cx="2913681" cy="6001643"/>
          </a:xfrm>
          <a:prstGeom prst="rect">
            <a:avLst/>
          </a:prstGeom>
        </p:spPr>
        <p:txBody>
          <a:bodyPr wrap="square">
            <a:spAutoFit/>
          </a:bodyPr>
          <a:lstStyle/>
          <a:p>
            <a:r>
              <a:rPr lang="en-US" b="1" i="1" dirty="0">
                <a:solidFill>
                  <a:srgbClr val="666666"/>
                </a:solidFill>
                <a:effectLst/>
                <a:latin typeface="Lilly"/>
              </a:rPr>
              <a:t>Less </a:t>
            </a:r>
            <a:r>
              <a:rPr lang="en-US" b="1" i="1" dirty="0">
                <a:solidFill>
                  <a:srgbClr val="666666"/>
                </a:solidFill>
                <a:latin typeface="Lilly"/>
              </a:rPr>
              <a:t>C</a:t>
            </a:r>
            <a:r>
              <a:rPr lang="en-US" b="1" i="1" dirty="0">
                <a:solidFill>
                  <a:srgbClr val="666666"/>
                </a:solidFill>
                <a:effectLst/>
                <a:latin typeface="Lilly"/>
              </a:rPr>
              <a:t>onvex Lens = </a:t>
            </a:r>
          </a:p>
          <a:p>
            <a:pPr marL="457200" indent="-457200">
              <a:buFont typeface="Arial" panose="020B0604020202020204" pitchFamily="34" charset="0"/>
              <a:buChar char="•"/>
            </a:pPr>
            <a:r>
              <a:rPr lang="en-US" b="1" i="1" dirty="0">
                <a:solidFill>
                  <a:srgbClr val="666666"/>
                </a:solidFill>
                <a:effectLst/>
                <a:latin typeface="Lilly"/>
              </a:rPr>
              <a:t>Muscles of the Ciliary Body are </a:t>
            </a:r>
            <a:r>
              <a:rPr lang="en-US" b="1" i="1" dirty="0">
                <a:solidFill>
                  <a:srgbClr val="C00000"/>
                </a:solidFill>
                <a:effectLst/>
                <a:latin typeface="Lilly"/>
              </a:rPr>
              <a:t>RELAXED. </a:t>
            </a:r>
          </a:p>
          <a:p>
            <a:pPr marL="457200" indent="-457200">
              <a:buFont typeface="Arial" panose="020B0604020202020204" pitchFamily="34" charset="0"/>
              <a:buChar char="•"/>
            </a:pPr>
            <a:r>
              <a:rPr lang="en-US" b="1" i="1" dirty="0">
                <a:solidFill>
                  <a:srgbClr val="666666"/>
                </a:solidFill>
                <a:effectLst/>
                <a:latin typeface="Lilly"/>
              </a:rPr>
              <a:t>Able to see </a:t>
            </a:r>
            <a:r>
              <a:rPr lang="en-US" b="1" i="1" dirty="0">
                <a:solidFill>
                  <a:srgbClr val="C00000"/>
                </a:solidFill>
                <a:effectLst/>
                <a:latin typeface="Lilly"/>
              </a:rPr>
              <a:t>DISTANT</a:t>
            </a:r>
            <a:r>
              <a:rPr lang="en-US" b="1" i="1" dirty="0">
                <a:solidFill>
                  <a:srgbClr val="666666"/>
                </a:solidFill>
                <a:effectLst/>
                <a:latin typeface="Lilly"/>
              </a:rPr>
              <a:t> objects.</a:t>
            </a:r>
          </a:p>
          <a:p>
            <a:pPr marL="457200" indent="-457200">
              <a:buFont typeface="Arial" panose="020B0604020202020204" pitchFamily="34" charset="0"/>
              <a:buChar char="•"/>
            </a:pPr>
            <a:r>
              <a:rPr lang="en-US" b="1" i="1" dirty="0">
                <a:solidFill>
                  <a:srgbClr val="666666"/>
                </a:solidFill>
                <a:latin typeface="Lilly"/>
              </a:rPr>
              <a:t>Light rays are bent </a:t>
            </a:r>
            <a:r>
              <a:rPr lang="en-US" b="1" i="1" dirty="0">
                <a:solidFill>
                  <a:srgbClr val="C00000"/>
                </a:solidFill>
                <a:latin typeface="Lilly"/>
              </a:rPr>
              <a:t>LESS </a:t>
            </a:r>
            <a:r>
              <a:rPr lang="en-US" b="1" i="1" dirty="0">
                <a:solidFill>
                  <a:srgbClr val="666666"/>
                </a:solidFill>
                <a:latin typeface="Lilly"/>
              </a:rPr>
              <a:t>by the lens.</a:t>
            </a:r>
            <a:r>
              <a:rPr lang="en-US" b="1" i="1" dirty="0">
                <a:solidFill>
                  <a:srgbClr val="666666"/>
                </a:solidFill>
                <a:effectLst/>
                <a:latin typeface="Lilly"/>
              </a:rPr>
              <a:t> </a:t>
            </a:r>
            <a:endParaRPr lang="en-US" b="0" i="0" dirty="0">
              <a:solidFill>
                <a:srgbClr val="666666"/>
              </a:solidFill>
              <a:effectLst/>
              <a:latin typeface="Lilly"/>
            </a:endParaRPr>
          </a:p>
        </p:txBody>
      </p:sp>
    </p:spTree>
    <p:extLst>
      <p:ext uri="{BB962C8B-B14F-4D97-AF65-F5344CB8AC3E}">
        <p14:creationId xmlns:p14="http://schemas.microsoft.com/office/powerpoint/2010/main" val="2273506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BED3CF78-E7FE-41EB-BA13-CE0B707CCC62}"/>
              </a:ext>
            </a:extLst>
          </p:cNvPr>
          <p:cNvPicPr>
            <a:picLocks noChangeAspect="1"/>
          </p:cNvPicPr>
          <p:nvPr/>
        </p:nvPicPr>
        <p:blipFill rotWithShape="1">
          <a:blip r:embed="rId2">
            <a:extLst>
              <a:ext uri="{28A0092B-C50C-407E-A947-70E740481C1C}">
                <a14:useLocalDpi xmlns:a14="http://schemas.microsoft.com/office/drawing/2010/main" val="0"/>
              </a:ext>
            </a:extLst>
          </a:blip>
          <a:srcRect t="7778"/>
          <a:stretch/>
        </p:blipFill>
        <p:spPr>
          <a:xfrm>
            <a:off x="3027986" y="533400"/>
            <a:ext cx="6116014" cy="5791200"/>
          </a:xfrm>
          <a:prstGeom prst="rect">
            <a:avLst/>
          </a:prstGeom>
        </p:spPr>
      </p:pic>
      <p:sp>
        <p:nvSpPr>
          <p:cNvPr id="2" name="Title 1">
            <a:extLst>
              <a:ext uri="{FF2B5EF4-FFF2-40B4-BE49-F238E27FC236}">
                <a16:creationId xmlns:a16="http://schemas.microsoft.com/office/drawing/2014/main" id="{BFAB8ECE-06D7-4E6E-B3EE-C734811D62F9}"/>
              </a:ext>
            </a:extLst>
          </p:cNvPr>
          <p:cNvSpPr>
            <a:spLocks noGrp="1"/>
          </p:cNvSpPr>
          <p:nvPr>
            <p:ph type="title"/>
          </p:nvPr>
        </p:nvSpPr>
        <p:spPr/>
        <p:txBody>
          <a:bodyPr/>
          <a:lstStyle/>
          <a:p>
            <a:r>
              <a:rPr lang="en-US" b="1" i="0" dirty="0">
                <a:solidFill>
                  <a:srgbClr val="666666"/>
                </a:solidFill>
                <a:effectLst/>
                <a:latin typeface="Lilly"/>
              </a:rPr>
              <a:t>THE LENS</a:t>
            </a:r>
            <a:br>
              <a:rPr lang="en-US" b="0" i="0" dirty="0">
                <a:solidFill>
                  <a:srgbClr val="666666"/>
                </a:solidFill>
                <a:effectLst/>
                <a:latin typeface="Lilly"/>
              </a:rPr>
            </a:br>
            <a:endParaRPr lang="en-US" dirty="0"/>
          </a:p>
        </p:txBody>
      </p:sp>
      <p:sp>
        <p:nvSpPr>
          <p:cNvPr id="3" name="Rectangle 2">
            <a:extLst>
              <a:ext uri="{FF2B5EF4-FFF2-40B4-BE49-F238E27FC236}">
                <a16:creationId xmlns:a16="http://schemas.microsoft.com/office/drawing/2014/main" id="{7199BA28-0F89-4E3D-895C-90033B3DCA37}"/>
              </a:ext>
            </a:extLst>
          </p:cNvPr>
          <p:cNvSpPr/>
          <p:nvPr/>
        </p:nvSpPr>
        <p:spPr>
          <a:xfrm>
            <a:off x="168224" y="815400"/>
            <a:ext cx="3200400" cy="5509200"/>
          </a:xfrm>
          <a:prstGeom prst="rect">
            <a:avLst/>
          </a:prstGeom>
        </p:spPr>
        <p:txBody>
          <a:bodyPr wrap="square">
            <a:spAutoFit/>
          </a:bodyPr>
          <a:lstStyle/>
          <a:p>
            <a:r>
              <a:rPr lang="en-US" b="1" i="1" dirty="0">
                <a:solidFill>
                  <a:srgbClr val="666666"/>
                </a:solidFill>
                <a:effectLst/>
                <a:latin typeface="Lilly"/>
              </a:rPr>
              <a:t>More </a:t>
            </a:r>
            <a:r>
              <a:rPr lang="en-US" b="1" i="1" dirty="0">
                <a:solidFill>
                  <a:srgbClr val="666666"/>
                </a:solidFill>
                <a:latin typeface="Lilly"/>
              </a:rPr>
              <a:t>C</a:t>
            </a:r>
            <a:r>
              <a:rPr lang="en-US" b="1" i="1" dirty="0">
                <a:solidFill>
                  <a:srgbClr val="666666"/>
                </a:solidFill>
                <a:effectLst/>
                <a:latin typeface="Lilly"/>
              </a:rPr>
              <a:t>onvex Lens = </a:t>
            </a:r>
          </a:p>
          <a:p>
            <a:pPr marL="457200" indent="-457200">
              <a:buFont typeface="Arial" panose="020B0604020202020204" pitchFamily="34" charset="0"/>
              <a:buChar char="•"/>
            </a:pPr>
            <a:r>
              <a:rPr lang="en-US" b="1" i="1" dirty="0">
                <a:solidFill>
                  <a:srgbClr val="666666"/>
                </a:solidFill>
                <a:effectLst/>
                <a:latin typeface="Lilly"/>
              </a:rPr>
              <a:t>Muscles of the Ciliary Body are </a:t>
            </a:r>
            <a:r>
              <a:rPr lang="en-US" b="1" i="1" dirty="0">
                <a:solidFill>
                  <a:srgbClr val="C00000"/>
                </a:solidFill>
                <a:effectLst/>
                <a:latin typeface="Lilly"/>
              </a:rPr>
              <a:t>CONTRACTED. </a:t>
            </a:r>
          </a:p>
          <a:p>
            <a:pPr marL="457200" indent="-457200">
              <a:buFont typeface="Arial" panose="020B0604020202020204" pitchFamily="34" charset="0"/>
              <a:buChar char="•"/>
            </a:pPr>
            <a:r>
              <a:rPr lang="en-US" b="1" i="1" dirty="0">
                <a:solidFill>
                  <a:srgbClr val="666666"/>
                </a:solidFill>
                <a:effectLst/>
                <a:latin typeface="Lilly"/>
              </a:rPr>
              <a:t>Able to see </a:t>
            </a:r>
            <a:r>
              <a:rPr lang="en-US" b="1" i="1" dirty="0">
                <a:solidFill>
                  <a:srgbClr val="C00000"/>
                </a:solidFill>
                <a:effectLst/>
                <a:latin typeface="Lilly"/>
              </a:rPr>
              <a:t>CLOSE</a:t>
            </a:r>
            <a:r>
              <a:rPr lang="en-US" b="1" i="1" dirty="0">
                <a:solidFill>
                  <a:srgbClr val="666666"/>
                </a:solidFill>
                <a:effectLst/>
                <a:latin typeface="Lilly"/>
              </a:rPr>
              <a:t> objects.</a:t>
            </a:r>
          </a:p>
          <a:p>
            <a:pPr marL="457200" indent="-457200">
              <a:buFont typeface="Arial" panose="020B0604020202020204" pitchFamily="34" charset="0"/>
              <a:buChar char="•"/>
            </a:pPr>
            <a:r>
              <a:rPr lang="en-US" b="1" i="1" dirty="0">
                <a:solidFill>
                  <a:srgbClr val="666666"/>
                </a:solidFill>
                <a:latin typeface="Lilly"/>
              </a:rPr>
              <a:t>Light rays are bent </a:t>
            </a:r>
            <a:r>
              <a:rPr lang="en-US" b="1" i="1" dirty="0">
                <a:solidFill>
                  <a:srgbClr val="C00000"/>
                </a:solidFill>
                <a:latin typeface="Lilly"/>
              </a:rPr>
              <a:t>MORE </a:t>
            </a:r>
            <a:r>
              <a:rPr lang="en-US" b="1" i="1" dirty="0">
                <a:solidFill>
                  <a:srgbClr val="666666"/>
                </a:solidFill>
                <a:latin typeface="Lilly"/>
              </a:rPr>
              <a:t>by the lens.</a:t>
            </a:r>
            <a:r>
              <a:rPr lang="en-US" b="1" i="1" dirty="0">
                <a:solidFill>
                  <a:srgbClr val="666666"/>
                </a:solidFill>
                <a:effectLst/>
                <a:latin typeface="Lilly"/>
              </a:rPr>
              <a:t> </a:t>
            </a:r>
            <a:endParaRPr lang="en-US" b="0" i="0" dirty="0">
              <a:solidFill>
                <a:srgbClr val="666666"/>
              </a:solidFill>
              <a:effectLst/>
              <a:latin typeface="Lilly"/>
            </a:endParaRPr>
          </a:p>
        </p:txBody>
      </p:sp>
    </p:spTree>
    <p:extLst>
      <p:ext uri="{BB962C8B-B14F-4D97-AF65-F5344CB8AC3E}">
        <p14:creationId xmlns:p14="http://schemas.microsoft.com/office/powerpoint/2010/main" val="27370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688A-5CDF-4781-B20E-21D1DECD5681}"/>
              </a:ext>
            </a:extLst>
          </p:cNvPr>
          <p:cNvSpPr>
            <a:spLocks noGrp="1"/>
          </p:cNvSpPr>
          <p:nvPr>
            <p:ph type="title"/>
          </p:nvPr>
        </p:nvSpPr>
        <p:spPr/>
        <p:txBody>
          <a:bodyPr/>
          <a:lstStyle/>
          <a:p>
            <a:endParaRPr lang="en-US"/>
          </a:p>
        </p:txBody>
      </p:sp>
      <p:pic>
        <p:nvPicPr>
          <p:cNvPr id="87042" name="Picture 2" descr="Picture">
            <a:extLst>
              <a:ext uri="{FF2B5EF4-FFF2-40B4-BE49-F238E27FC236}">
                <a16:creationId xmlns:a16="http://schemas.microsoft.com/office/drawing/2014/main" id="{017DB487-356C-4A75-9D45-E67407D77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11" y="120112"/>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indoor, cup&#10;&#10;Description generated with high confidence">
            <a:extLst>
              <a:ext uri="{FF2B5EF4-FFF2-40B4-BE49-F238E27FC236}">
                <a16:creationId xmlns:a16="http://schemas.microsoft.com/office/drawing/2014/main" id="{EB7D0287-6544-417A-AC30-F9C663DCC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05772"/>
            <a:ext cx="2895600" cy="3860800"/>
          </a:xfrm>
          <a:prstGeom prst="rect">
            <a:avLst/>
          </a:prstGeom>
        </p:spPr>
      </p:pic>
      <p:pic>
        <p:nvPicPr>
          <p:cNvPr id="87044" name="Picture 4" descr="Picture">
            <a:extLst>
              <a:ext uri="{FF2B5EF4-FFF2-40B4-BE49-F238E27FC236}">
                <a16:creationId xmlns:a16="http://schemas.microsoft.com/office/drawing/2014/main" id="{FFA964C5-E9CD-4342-B64F-A11A4EB1D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53512"/>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Picture">
            <a:extLst>
              <a:ext uri="{FF2B5EF4-FFF2-40B4-BE49-F238E27FC236}">
                <a16:creationId xmlns:a16="http://schemas.microsoft.com/office/drawing/2014/main" id="{0F2A1A13-F881-4F06-A7F8-1E2F41306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474" y="3558622"/>
            <a:ext cx="2268555" cy="302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circle(in)">
                                      <p:cBhvr>
                                        <p:cTn id="7" dur="2000"/>
                                        <p:tgtEl>
                                          <p:spTgt spid="8704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circle(in)">
                                      <p:cBhvr>
                                        <p:cTn id="15" dur="2000"/>
                                        <p:tgtEl>
                                          <p:spTgt spid="87044"/>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B6BD-F4B6-40A8-9349-0FE7AB685108}"/>
              </a:ext>
            </a:extLst>
          </p:cNvPr>
          <p:cNvSpPr>
            <a:spLocks noGrp="1"/>
          </p:cNvSpPr>
          <p:nvPr>
            <p:ph type="title"/>
          </p:nvPr>
        </p:nvSpPr>
        <p:spPr/>
        <p:txBody>
          <a:bodyPr/>
          <a:lstStyle/>
          <a:p>
            <a:r>
              <a:rPr lang="en-US" dirty="0"/>
              <a:t>Accommodation</a:t>
            </a:r>
          </a:p>
        </p:txBody>
      </p:sp>
      <p:sp>
        <p:nvSpPr>
          <p:cNvPr id="3" name="Rectangle 2">
            <a:extLst>
              <a:ext uri="{FF2B5EF4-FFF2-40B4-BE49-F238E27FC236}">
                <a16:creationId xmlns:a16="http://schemas.microsoft.com/office/drawing/2014/main" id="{FDAC543C-6A4D-4827-99DF-75C78FF262EA}"/>
              </a:ext>
            </a:extLst>
          </p:cNvPr>
          <p:cNvSpPr/>
          <p:nvPr/>
        </p:nvSpPr>
        <p:spPr>
          <a:xfrm>
            <a:off x="462366" y="1752600"/>
            <a:ext cx="4572000" cy="1569660"/>
          </a:xfrm>
          <a:prstGeom prst="rect">
            <a:avLst/>
          </a:prstGeom>
        </p:spPr>
        <p:txBody>
          <a:bodyPr>
            <a:spAutoFit/>
          </a:bodyPr>
          <a:lstStyle/>
          <a:p>
            <a:r>
              <a:rPr lang="en-US" dirty="0"/>
              <a:t>https://www.youtube.com/watch?v=YcedXDN6a88</a:t>
            </a:r>
          </a:p>
        </p:txBody>
      </p:sp>
      <p:pic>
        <p:nvPicPr>
          <p:cNvPr id="5" name="Online Media 4">
            <a:hlinkClick r:id="" action="ppaction://media"/>
            <a:extLst>
              <a:ext uri="{FF2B5EF4-FFF2-40B4-BE49-F238E27FC236}">
                <a16:creationId xmlns:a16="http://schemas.microsoft.com/office/drawing/2014/main" id="{A62BAAE4-90AD-4D50-8727-7581CD2AA616}"/>
              </a:ext>
            </a:extLst>
          </p:cNvPr>
          <p:cNvPicPr>
            <a:picLocks noRot="1" noChangeAspect="1"/>
          </p:cNvPicPr>
          <p:nvPr>
            <a:videoFile r:link="rId1"/>
          </p:nvPr>
        </p:nvPicPr>
        <p:blipFill>
          <a:blip r:embed="rId3"/>
          <a:stretch>
            <a:fillRect/>
          </a:stretch>
        </p:blipFill>
        <p:spPr>
          <a:xfrm>
            <a:off x="101600" y="1585159"/>
            <a:ext cx="8940800" cy="5029200"/>
          </a:xfrm>
          <a:prstGeom prst="rect">
            <a:avLst/>
          </a:prstGeom>
        </p:spPr>
      </p:pic>
    </p:spTree>
    <p:extLst>
      <p:ext uri="{BB962C8B-B14F-4D97-AF65-F5344CB8AC3E}">
        <p14:creationId xmlns:p14="http://schemas.microsoft.com/office/powerpoint/2010/main" val="38520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suspensory ligaments">
            <a:extLst>
              <a:ext uri="{FF2B5EF4-FFF2-40B4-BE49-F238E27FC236}">
                <a16:creationId xmlns:a16="http://schemas.microsoft.com/office/drawing/2014/main" id="{5E58C6B8-CA02-4C6D-BEFA-84882998566A}"/>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90800" y="838200"/>
            <a:ext cx="6339846" cy="4754562"/>
          </a:xfrm>
          <a:noFill/>
        </p:spPr>
      </p:pic>
      <p:sp>
        <p:nvSpPr>
          <p:cNvPr id="3" name="Rectangle 2">
            <a:extLst>
              <a:ext uri="{FF2B5EF4-FFF2-40B4-BE49-F238E27FC236}">
                <a16:creationId xmlns:a16="http://schemas.microsoft.com/office/drawing/2014/main" id="{971FBD78-42D7-46D4-930E-5BEAEF4FAF4A}"/>
              </a:ext>
            </a:extLst>
          </p:cNvPr>
          <p:cNvSpPr/>
          <p:nvPr/>
        </p:nvSpPr>
        <p:spPr>
          <a:xfrm>
            <a:off x="0" y="428178"/>
            <a:ext cx="2814463" cy="6001643"/>
          </a:xfrm>
          <a:prstGeom prst="rect">
            <a:avLst/>
          </a:prstGeom>
        </p:spPr>
        <p:txBody>
          <a:bodyPr wrap="square">
            <a:spAutoFit/>
          </a:bodyPr>
          <a:lstStyle/>
          <a:p>
            <a:pPr marL="457200" indent="-457200">
              <a:buFont typeface="Arial" panose="020B0604020202020204" pitchFamily="34" charset="0"/>
              <a:buChar char="•"/>
            </a:pPr>
            <a:r>
              <a:rPr lang="en-US" b="1" i="1" dirty="0">
                <a:solidFill>
                  <a:srgbClr val="666666"/>
                </a:solidFill>
                <a:effectLst/>
                <a:latin typeface="Lilly"/>
              </a:rPr>
              <a:t>The Ciliary Body is a Sphincter Muscle (meaning it is </a:t>
            </a:r>
            <a:r>
              <a:rPr lang="en-US" b="1" i="1" dirty="0">
                <a:solidFill>
                  <a:srgbClr val="666666"/>
                </a:solidFill>
                <a:latin typeface="Lilly"/>
              </a:rPr>
              <a:t>ROUND).</a:t>
            </a:r>
          </a:p>
          <a:p>
            <a:pPr marL="457200" indent="-457200">
              <a:buFont typeface="Arial" panose="020B0604020202020204" pitchFamily="34" charset="0"/>
              <a:buChar char="•"/>
            </a:pPr>
            <a:r>
              <a:rPr lang="en-US" b="1" i="1" dirty="0">
                <a:solidFill>
                  <a:srgbClr val="666666"/>
                </a:solidFill>
                <a:effectLst/>
                <a:latin typeface="Lilly"/>
              </a:rPr>
              <a:t>When sphincter muscles </a:t>
            </a:r>
            <a:r>
              <a:rPr lang="en-US" b="1" i="1" dirty="0">
                <a:solidFill>
                  <a:srgbClr val="C00000"/>
                </a:solidFill>
                <a:effectLst/>
                <a:latin typeface="Lilly"/>
              </a:rPr>
              <a:t>CONTRACT, the Lens is Squeezed. </a:t>
            </a:r>
            <a:endParaRPr lang="en-US" b="0" i="0" dirty="0">
              <a:solidFill>
                <a:srgbClr val="666666"/>
              </a:solidFill>
              <a:effectLst/>
              <a:latin typeface="Lill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DCF5405-B73B-4CCE-AEBC-9675CE3D35AC}"/>
              </a:ext>
            </a:extLst>
          </p:cNvPr>
          <p:cNvSpPr/>
          <p:nvPr/>
        </p:nvSpPr>
        <p:spPr>
          <a:xfrm>
            <a:off x="5403373" y="4484709"/>
            <a:ext cx="1371600" cy="182879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B727828-BE7B-4EB0-8D95-167630FC2C3F}"/>
              </a:ext>
            </a:extLst>
          </p:cNvPr>
          <p:cNvCxnSpPr>
            <a:cxnSpLocks/>
          </p:cNvCxnSpPr>
          <p:nvPr/>
        </p:nvCxnSpPr>
        <p:spPr>
          <a:xfrm>
            <a:off x="1752600" y="4752530"/>
            <a:ext cx="3840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73F03AD0-21D8-4C3E-82F7-19295BBACE76}"/>
              </a:ext>
            </a:extLst>
          </p:cNvPr>
          <p:cNvCxnSpPr>
            <a:cxnSpLocks/>
          </p:cNvCxnSpPr>
          <p:nvPr/>
        </p:nvCxnSpPr>
        <p:spPr>
          <a:xfrm>
            <a:off x="1787161" y="5105400"/>
            <a:ext cx="3657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F99F028A-98C8-4D92-A86B-9C6139AC3674}"/>
              </a:ext>
            </a:extLst>
          </p:cNvPr>
          <p:cNvCxnSpPr>
            <a:cxnSpLocks/>
          </p:cNvCxnSpPr>
          <p:nvPr/>
        </p:nvCxnSpPr>
        <p:spPr>
          <a:xfrm>
            <a:off x="1752600" y="5396259"/>
            <a:ext cx="3657600" cy="28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C664D015-F927-4BA0-8CC3-9C55549EAC31}"/>
              </a:ext>
            </a:extLst>
          </p:cNvPr>
          <p:cNvCxnSpPr>
            <a:cxnSpLocks/>
          </p:cNvCxnSpPr>
          <p:nvPr/>
        </p:nvCxnSpPr>
        <p:spPr>
          <a:xfrm>
            <a:off x="1752600" y="5715000"/>
            <a:ext cx="36992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03CB3A13-911E-413C-85E9-FE44E81418DA}"/>
              </a:ext>
            </a:extLst>
          </p:cNvPr>
          <p:cNvCxnSpPr>
            <a:cxnSpLocks/>
          </p:cNvCxnSpPr>
          <p:nvPr/>
        </p:nvCxnSpPr>
        <p:spPr>
          <a:xfrm>
            <a:off x="1752600" y="6045687"/>
            <a:ext cx="3840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5CD62810-A9D3-40CB-BB3B-1E5F0DB02AA5}"/>
              </a:ext>
            </a:extLst>
          </p:cNvPr>
          <p:cNvCxnSpPr>
            <a:cxnSpLocks/>
          </p:cNvCxnSpPr>
          <p:nvPr/>
        </p:nvCxnSpPr>
        <p:spPr>
          <a:xfrm>
            <a:off x="5604713" y="4756405"/>
            <a:ext cx="2825996" cy="79225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5D3D73F0-09E1-43F6-B367-40B99AEFC9C4}"/>
              </a:ext>
            </a:extLst>
          </p:cNvPr>
          <p:cNvCxnSpPr>
            <a:cxnSpLocks/>
            <a:stCxn id="7" idx="3"/>
          </p:cNvCxnSpPr>
          <p:nvPr/>
        </p:nvCxnSpPr>
        <p:spPr>
          <a:xfrm flipV="1">
            <a:off x="5604239" y="5548659"/>
            <a:ext cx="2853961" cy="497028"/>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B53B834A-3106-4AAE-A763-FC79F64E8884}"/>
              </a:ext>
            </a:extLst>
          </p:cNvPr>
          <p:cNvCxnSpPr>
            <a:cxnSpLocks/>
          </p:cNvCxnSpPr>
          <p:nvPr/>
        </p:nvCxnSpPr>
        <p:spPr>
          <a:xfrm flipV="1">
            <a:off x="5451839" y="5544785"/>
            <a:ext cx="2978870" cy="170216"/>
          </a:xfrm>
          <a:prstGeom prst="line">
            <a:avLst/>
          </a:prstGeom>
          <a:ln>
            <a:solidFill>
              <a:schemeClr val="accent1">
                <a:lumMod val="2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32" name="Straight Connector 31">
            <a:extLst>
              <a:ext uri="{FF2B5EF4-FFF2-40B4-BE49-F238E27FC236}">
                <a16:creationId xmlns:a16="http://schemas.microsoft.com/office/drawing/2014/main" id="{21133B6C-2C39-455C-BEDF-E10506C63C53}"/>
              </a:ext>
            </a:extLst>
          </p:cNvPr>
          <p:cNvCxnSpPr>
            <a:cxnSpLocks/>
            <a:stCxn id="7" idx="2"/>
          </p:cNvCxnSpPr>
          <p:nvPr/>
        </p:nvCxnSpPr>
        <p:spPr>
          <a:xfrm>
            <a:off x="5403373" y="5399109"/>
            <a:ext cx="3027336" cy="14567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237F30BE-6B77-486B-B097-3CBFF0B59DE8}"/>
              </a:ext>
            </a:extLst>
          </p:cNvPr>
          <p:cNvCxnSpPr>
            <a:cxnSpLocks/>
          </p:cNvCxnSpPr>
          <p:nvPr/>
        </p:nvCxnSpPr>
        <p:spPr>
          <a:xfrm>
            <a:off x="5458666" y="5105400"/>
            <a:ext cx="2972043" cy="443259"/>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803043F0-1C3E-4A83-B2A9-9CB4A61903E8}"/>
              </a:ext>
            </a:extLst>
          </p:cNvPr>
          <p:cNvCxnSpPr>
            <a:cxnSpLocks/>
            <a:stCxn id="7" idx="3"/>
          </p:cNvCxnSpPr>
          <p:nvPr/>
        </p:nvCxnSpPr>
        <p:spPr>
          <a:xfrm flipV="1">
            <a:off x="5604239" y="5570653"/>
            <a:ext cx="2853961" cy="47503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6" name="Rectangle 45">
            <a:extLst>
              <a:ext uri="{FF2B5EF4-FFF2-40B4-BE49-F238E27FC236}">
                <a16:creationId xmlns:a16="http://schemas.microsoft.com/office/drawing/2014/main" id="{AA450341-D6DD-4E02-B9AB-52A96B274C2D}"/>
              </a:ext>
            </a:extLst>
          </p:cNvPr>
          <p:cNvSpPr/>
          <p:nvPr/>
        </p:nvSpPr>
        <p:spPr>
          <a:xfrm>
            <a:off x="5382709" y="3411883"/>
            <a:ext cx="1380506"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Lens</a:t>
            </a:r>
          </a:p>
        </p:txBody>
      </p:sp>
      <p:sp>
        <p:nvSpPr>
          <p:cNvPr id="47" name="Rectangle 46">
            <a:extLst>
              <a:ext uri="{FF2B5EF4-FFF2-40B4-BE49-F238E27FC236}">
                <a16:creationId xmlns:a16="http://schemas.microsoft.com/office/drawing/2014/main" id="{6620C029-25D4-42FF-9BCF-019D55CF357F}"/>
              </a:ext>
            </a:extLst>
          </p:cNvPr>
          <p:cNvSpPr/>
          <p:nvPr/>
        </p:nvSpPr>
        <p:spPr>
          <a:xfrm>
            <a:off x="7543800" y="5919002"/>
            <a:ext cx="1380506" cy="830997"/>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Focal Point</a:t>
            </a:r>
          </a:p>
        </p:txBody>
      </p:sp>
      <p:sp>
        <p:nvSpPr>
          <p:cNvPr id="49" name="Title 48">
            <a:extLst>
              <a:ext uri="{FF2B5EF4-FFF2-40B4-BE49-F238E27FC236}">
                <a16:creationId xmlns:a16="http://schemas.microsoft.com/office/drawing/2014/main" id="{60910BB3-448D-4454-9B66-1CA945CDECA4}"/>
              </a:ext>
            </a:extLst>
          </p:cNvPr>
          <p:cNvSpPr>
            <a:spLocks noGrp="1"/>
          </p:cNvSpPr>
          <p:nvPr>
            <p:ph type="title"/>
          </p:nvPr>
        </p:nvSpPr>
        <p:spPr>
          <a:xfrm>
            <a:off x="3641843" y="166341"/>
            <a:ext cx="5318176" cy="1143000"/>
          </a:xfrm>
        </p:spPr>
        <p:txBody>
          <a:bodyPr/>
          <a:lstStyle/>
          <a:p>
            <a:r>
              <a:rPr lang="en-US" b="1" i="1" dirty="0">
                <a:solidFill>
                  <a:srgbClr val="666666"/>
                </a:solidFill>
                <a:effectLst/>
                <a:latin typeface="Lilly"/>
              </a:rPr>
              <a:t>More </a:t>
            </a:r>
            <a:r>
              <a:rPr lang="en-US" b="1" i="1" dirty="0">
                <a:solidFill>
                  <a:srgbClr val="666666"/>
                </a:solidFill>
                <a:latin typeface="Lilly"/>
              </a:rPr>
              <a:t>C</a:t>
            </a:r>
            <a:r>
              <a:rPr lang="en-US" b="1" i="1" dirty="0">
                <a:solidFill>
                  <a:srgbClr val="666666"/>
                </a:solidFill>
                <a:effectLst/>
                <a:latin typeface="Lilly"/>
              </a:rPr>
              <a:t>onvex Lens = </a:t>
            </a:r>
            <a:endParaRPr lang="en-US" dirty="0"/>
          </a:p>
        </p:txBody>
      </p:sp>
      <p:pic>
        <p:nvPicPr>
          <p:cNvPr id="50" name="Picture 49">
            <a:extLst>
              <a:ext uri="{FF2B5EF4-FFF2-40B4-BE49-F238E27FC236}">
                <a16:creationId xmlns:a16="http://schemas.microsoft.com/office/drawing/2014/main" id="{040EB718-6B66-4E2B-9FDA-A9B6ADA6D70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59841" y="6315349"/>
            <a:ext cx="914400" cy="163502"/>
          </a:xfrm>
          <a:prstGeom prst="rect">
            <a:avLst/>
          </a:prstGeom>
        </p:spPr>
      </p:pic>
      <p:sp>
        <p:nvSpPr>
          <p:cNvPr id="51" name="Rectangle 50">
            <a:extLst>
              <a:ext uri="{FF2B5EF4-FFF2-40B4-BE49-F238E27FC236}">
                <a16:creationId xmlns:a16="http://schemas.microsoft.com/office/drawing/2014/main" id="{14224C9A-BD92-441F-A9CF-EE5EAFA03CBC}"/>
              </a:ext>
            </a:extLst>
          </p:cNvPr>
          <p:cNvSpPr/>
          <p:nvPr/>
        </p:nvSpPr>
        <p:spPr>
          <a:xfrm>
            <a:off x="233537" y="51780"/>
            <a:ext cx="3200400" cy="4524315"/>
          </a:xfrm>
          <a:prstGeom prst="rect">
            <a:avLst/>
          </a:prstGeom>
        </p:spPr>
        <p:txBody>
          <a:bodyPr wrap="square">
            <a:spAutoFit/>
          </a:bodyPr>
          <a:lstStyle/>
          <a:p>
            <a:pPr marL="457200" indent="-457200">
              <a:buFont typeface="Arial" panose="020B0604020202020204" pitchFamily="34" charset="0"/>
              <a:buChar char="•"/>
            </a:pPr>
            <a:r>
              <a:rPr lang="en-US" b="1" i="1" dirty="0">
                <a:solidFill>
                  <a:srgbClr val="666666"/>
                </a:solidFill>
                <a:effectLst/>
                <a:latin typeface="Lilly"/>
              </a:rPr>
              <a:t>Muscles of the Ciliary Body are </a:t>
            </a:r>
            <a:r>
              <a:rPr lang="en-US" b="1" i="1" dirty="0">
                <a:solidFill>
                  <a:srgbClr val="C00000"/>
                </a:solidFill>
                <a:effectLst/>
                <a:latin typeface="Lilly"/>
              </a:rPr>
              <a:t>CONTRACTED. </a:t>
            </a:r>
          </a:p>
          <a:p>
            <a:pPr marL="457200" indent="-457200">
              <a:buFont typeface="Arial" panose="020B0604020202020204" pitchFamily="34" charset="0"/>
              <a:buChar char="•"/>
            </a:pPr>
            <a:r>
              <a:rPr lang="en-US" b="1" i="1" dirty="0">
                <a:solidFill>
                  <a:srgbClr val="666666"/>
                </a:solidFill>
                <a:effectLst/>
                <a:latin typeface="Lilly"/>
              </a:rPr>
              <a:t>Able to see </a:t>
            </a:r>
            <a:r>
              <a:rPr lang="en-US" b="1" i="1" dirty="0">
                <a:solidFill>
                  <a:srgbClr val="C00000"/>
                </a:solidFill>
                <a:effectLst/>
                <a:latin typeface="Lilly"/>
              </a:rPr>
              <a:t>CLOSE</a:t>
            </a:r>
            <a:r>
              <a:rPr lang="en-US" b="1" i="1" dirty="0">
                <a:solidFill>
                  <a:srgbClr val="666666"/>
                </a:solidFill>
                <a:effectLst/>
                <a:latin typeface="Lilly"/>
              </a:rPr>
              <a:t> objects.</a:t>
            </a:r>
          </a:p>
          <a:p>
            <a:pPr marL="457200" indent="-457200">
              <a:buFont typeface="Arial" panose="020B0604020202020204" pitchFamily="34" charset="0"/>
              <a:buChar char="•"/>
            </a:pPr>
            <a:r>
              <a:rPr lang="en-US" b="1" i="1" dirty="0">
                <a:solidFill>
                  <a:srgbClr val="666666"/>
                </a:solidFill>
                <a:latin typeface="Lilly"/>
              </a:rPr>
              <a:t>Light rays are bent </a:t>
            </a:r>
            <a:r>
              <a:rPr lang="en-US" b="1" i="1" dirty="0">
                <a:solidFill>
                  <a:srgbClr val="C00000"/>
                </a:solidFill>
                <a:latin typeface="Lilly"/>
              </a:rPr>
              <a:t>MORE </a:t>
            </a:r>
            <a:r>
              <a:rPr lang="en-US" b="1" i="1" dirty="0">
                <a:solidFill>
                  <a:srgbClr val="666666"/>
                </a:solidFill>
                <a:latin typeface="Lilly"/>
              </a:rPr>
              <a:t>by the lens.</a:t>
            </a:r>
            <a:r>
              <a:rPr lang="en-US" b="1" i="1" dirty="0">
                <a:solidFill>
                  <a:srgbClr val="666666"/>
                </a:solidFill>
                <a:effectLst/>
                <a:latin typeface="Lilly"/>
              </a:rPr>
              <a:t> </a:t>
            </a:r>
            <a:endParaRPr lang="en-US" b="0" i="0" dirty="0">
              <a:solidFill>
                <a:srgbClr val="666666"/>
              </a:solidFill>
              <a:effectLst/>
              <a:latin typeface="Lilly"/>
            </a:endParaRPr>
          </a:p>
        </p:txBody>
      </p:sp>
    </p:spTree>
    <p:extLst>
      <p:ext uri="{BB962C8B-B14F-4D97-AF65-F5344CB8AC3E}">
        <p14:creationId xmlns:p14="http://schemas.microsoft.com/office/powerpoint/2010/main" val="286654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3025-D8F6-4DCE-ACBF-B280BBC23A49}"/>
              </a:ext>
            </a:extLst>
          </p:cNvPr>
          <p:cNvSpPr>
            <a:spLocks noGrp="1"/>
          </p:cNvSpPr>
          <p:nvPr>
            <p:ph type="title"/>
          </p:nvPr>
        </p:nvSpPr>
        <p:spPr/>
        <p:txBody>
          <a:bodyPr/>
          <a:lstStyle/>
          <a:p>
            <a:endParaRPr lang="en-US"/>
          </a:p>
        </p:txBody>
      </p:sp>
      <p:pic>
        <p:nvPicPr>
          <p:cNvPr id="75778" name="Picture 2" descr="Picture">
            <a:extLst>
              <a:ext uri="{FF2B5EF4-FFF2-40B4-BE49-F238E27FC236}">
                <a16:creationId xmlns:a16="http://schemas.microsoft.com/office/drawing/2014/main" id="{51BD7830-3403-4ABB-90C4-A3169DB2E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Picture">
            <a:extLst>
              <a:ext uri="{FF2B5EF4-FFF2-40B4-BE49-F238E27FC236}">
                <a16:creationId xmlns:a16="http://schemas.microsoft.com/office/drawing/2014/main" id="{4AC56C19-0D14-49E1-9031-B52AA7D51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595" y="219640"/>
            <a:ext cx="47752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Picture">
            <a:extLst>
              <a:ext uri="{FF2B5EF4-FFF2-40B4-BE49-F238E27FC236}">
                <a16:creationId xmlns:a16="http://schemas.microsoft.com/office/drawing/2014/main" id="{316B0FCF-F236-483F-A7A7-130514FEC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017" y="3191871"/>
            <a:ext cx="4572000" cy="342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26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heel(1)">
                                      <p:cBhvr>
                                        <p:cTn id="7" dur="2000"/>
                                        <p:tgtEl>
                                          <p:spTgt spid="7577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75780"/>
                                        </p:tgtEl>
                                        <p:attrNameLst>
                                          <p:attrName>style.visibility</p:attrName>
                                        </p:attrNameLst>
                                      </p:cBhvr>
                                      <p:to>
                                        <p:strVal val="visible"/>
                                      </p:to>
                                    </p:set>
                                    <p:animEffect transition="in" filter="wheel(1)">
                                      <p:cBhvr>
                                        <p:cTn id="11" dur="2000"/>
                                        <p:tgtEl>
                                          <p:spTgt spid="75780"/>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5782"/>
                                        </p:tgtEl>
                                        <p:attrNameLst>
                                          <p:attrName>style.visibility</p:attrName>
                                        </p:attrNameLst>
                                      </p:cBhvr>
                                      <p:to>
                                        <p:strVal val="visible"/>
                                      </p:to>
                                    </p:set>
                                    <p:animEffect transition="in" filter="wheel(1)">
                                      <p:cBhvr>
                                        <p:cTn id="15" dur="2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C2088571-5007-49F1-ABD0-30EA99A47D94}"/>
              </a:ext>
            </a:extLst>
          </p:cNvPr>
          <p:cNvSpPr/>
          <p:nvPr/>
        </p:nvSpPr>
        <p:spPr>
          <a:xfrm>
            <a:off x="2610633" y="1828800"/>
            <a:ext cx="4600580" cy="4148607"/>
          </a:xfrm>
          <a:custGeom>
            <a:avLst/>
            <a:gdLst>
              <a:gd name="connsiteX0" fmla="*/ 0 w 4634933"/>
              <a:gd name="connsiteY0" fmla="*/ 2073222 h 4146443"/>
              <a:gd name="connsiteX1" fmla="*/ 2317467 w 4634933"/>
              <a:gd name="connsiteY1" fmla="*/ 0 h 4146443"/>
              <a:gd name="connsiteX2" fmla="*/ 4634934 w 4634933"/>
              <a:gd name="connsiteY2" fmla="*/ 2073222 h 4146443"/>
              <a:gd name="connsiteX3" fmla="*/ 2317467 w 4634933"/>
              <a:gd name="connsiteY3" fmla="*/ 4146444 h 4146443"/>
              <a:gd name="connsiteX4" fmla="*/ 0 w 4634933"/>
              <a:gd name="connsiteY4" fmla="*/ 2073222 h 4146443"/>
              <a:gd name="connsiteX0" fmla="*/ 0 w 4107992"/>
              <a:gd name="connsiteY0" fmla="*/ 2057729 h 4146454"/>
              <a:gd name="connsiteX1" fmla="*/ 1790525 w 4107992"/>
              <a:gd name="connsiteY1" fmla="*/ 5 h 4146454"/>
              <a:gd name="connsiteX2" fmla="*/ 4107992 w 4107992"/>
              <a:gd name="connsiteY2" fmla="*/ 2073227 h 4146454"/>
              <a:gd name="connsiteX3" fmla="*/ 1790525 w 4107992"/>
              <a:gd name="connsiteY3" fmla="*/ 4146449 h 4146454"/>
              <a:gd name="connsiteX4" fmla="*/ 0 w 4107992"/>
              <a:gd name="connsiteY4" fmla="*/ 2057729 h 4146454"/>
              <a:gd name="connsiteX0" fmla="*/ 114282 w 4222274"/>
              <a:gd name="connsiteY0" fmla="*/ 2057729 h 4164905"/>
              <a:gd name="connsiteX1" fmla="*/ 1904807 w 4222274"/>
              <a:gd name="connsiteY1" fmla="*/ 5 h 4164905"/>
              <a:gd name="connsiteX2" fmla="*/ 4222274 w 4222274"/>
              <a:gd name="connsiteY2" fmla="*/ 2073227 h 4164905"/>
              <a:gd name="connsiteX3" fmla="*/ 1904807 w 4222274"/>
              <a:gd name="connsiteY3" fmla="*/ 4146449 h 4164905"/>
              <a:gd name="connsiteX4" fmla="*/ 369556 w 4222274"/>
              <a:gd name="connsiteY4" fmla="*/ 3033870 h 4164905"/>
              <a:gd name="connsiteX5" fmla="*/ 114282 w 4222274"/>
              <a:gd name="connsiteY5" fmla="*/ 2057729 h 4164905"/>
              <a:gd name="connsiteX0" fmla="*/ 114282 w 4222274"/>
              <a:gd name="connsiteY0" fmla="*/ 2093945 h 4201121"/>
              <a:gd name="connsiteX1" fmla="*/ 493542 w 4222274"/>
              <a:gd name="connsiteY1" fmla="*/ 884825 h 4201121"/>
              <a:gd name="connsiteX2" fmla="*/ 1904807 w 4222274"/>
              <a:gd name="connsiteY2" fmla="*/ 36221 h 4201121"/>
              <a:gd name="connsiteX3" fmla="*/ 4222274 w 4222274"/>
              <a:gd name="connsiteY3" fmla="*/ 2109443 h 4201121"/>
              <a:gd name="connsiteX4" fmla="*/ 1904807 w 4222274"/>
              <a:gd name="connsiteY4" fmla="*/ 4182665 h 4201121"/>
              <a:gd name="connsiteX5" fmla="*/ 369556 w 4222274"/>
              <a:gd name="connsiteY5" fmla="*/ 3070086 h 4201121"/>
              <a:gd name="connsiteX6" fmla="*/ 114282 w 4222274"/>
              <a:gd name="connsiteY6" fmla="*/ 2093945 h 4201121"/>
              <a:gd name="connsiteX0" fmla="*/ 340700 w 4448692"/>
              <a:gd name="connsiteY0" fmla="*/ 2079472 h 4186648"/>
              <a:gd name="connsiteX1" fmla="*/ 100028 w 4448692"/>
              <a:gd name="connsiteY1" fmla="*/ 1071830 h 4186648"/>
              <a:gd name="connsiteX2" fmla="*/ 2131225 w 4448692"/>
              <a:gd name="connsiteY2" fmla="*/ 21748 h 4186648"/>
              <a:gd name="connsiteX3" fmla="*/ 4448692 w 4448692"/>
              <a:gd name="connsiteY3" fmla="*/ 2094970 h 4186648"/>
              <a:gd name="connsiteX4" fmla="*/ 2131225 w 4448692"/>
              <a:gd name="connsiteY4" fmla="*/ 4168192 h 4186648"/>
              <a:gd name="connsiteX5" fmla="*/ 595974 w 4448692"/>
              <a:gd name="connsiteY5" fmla="*/ 3055613 h 4186648"/>
              <a:gd name="connsiteX6" fmla="*/ 340700 w 4448692"/>
              <a:gd name="connsiteY6" fmla="*/ 2079472 h 4186648"/>
              <a:gd name="connsiteX0" fmla="*/ 240672 w 4348664"/>
              <a:gd name="connsiteY0" fmla="*/ 2079472 h 4186648"/>
              <a:gd name="connsiteX1" fmla="*/ 0 w 4348664"/>
              <a:gd name="connsiteY1" fmla="*/ 1071830 h 4186648"/>
              <a:gd name="connsiteX2" fmla="*/ 2031197 w 4348664"/>
              <a:gd name="connsiteY2" fmla="*/ 21748 h 4186648"/>
              <a:gd name="connsiteX3" fmla="*/ 4348664 w 4348664"/>
              <a:gd name="connsiteY3" fmla="*/ 2094970 h 4186648"/>
              <a:gd name="connsiteX4" fmla="*/ 2031197 w 4348664"/>
              <a:gd name="connsiteY4" fmla="*/ 4168192 h 4186648"/>
              <a:gd name="connsiteX5" fmla="*/ 495946 w 4348664"/>
              <a:gd name="connsiteY5" fmla="*/ 3055613 h 4186648"/>
              <a:gd name="connsiteX6" fmla="*/ 240672 w 4348664"/>
              <a:gd name="connsiteY6" fmla="*/ 2079472 h 4186648"/>
              <a:gd name="connsiteX0" fmla="*/ 358635 w 4466627"/>
              <a:gd name="connsiteY0" fmla="*/ 2079472 h 4182358"/>
              <a:gd name="connsiteX1" fmla="*/ 117963 w 4466627"/>
              <a:gd name="connsiteY1" fmla="*/ 1071830 h 4182358"/>
              <a:gd name="connsiteX2" fmla="*/ 2149160 w 4466627"/>
              <a:gd name="connsiteY2" fmla="*/ 21748 h 4182358"/>
              <a:gd name="connsiteX3" fmla="*/ 4466627 w 4466627"/>
              <a:gd name="connsiteY3" fmla="*/ 2094970 h 4182358"/>
              <a:gd name="connsiteX4" fmla="*/ 2149160 w 4466627"/>
              <a:gd name="connsiteY4" fmla="*/ 4168192 h 4182358"/>
              <a:gd name="connsiteX5" fmla="*/ 86966 w 4466627"/>
              <a:gd name="connsiteY5" fmla="*/ 2962624 h 4182358"/>
              <a:gd name="connsiteX6" fmla="*/ 358635 w 4466627"/>
              <a:gd name="connsiteY6" fmla="*/ 2079472 h 4182358"/>
              <a:gd name="connsiteX0" fmla="*/ 271669 w 4379661"/>
              <a:gd name="connsiteY0" fmla="*/ 2079472 h 4182358"/>
              <a:gd name="connsiteX1" fmla="*/ 30997 w 4379661"/>
              <a:gd name="connsiteY1" fmla="*/ 1071830 h 4182358"/>
              <a:gd name="connsiteX2" fmla="*/ 2062194 w 4379661"/>
              <a:gd name="connsiteY2" fmla="*/ 21748 h 4182358"/>
              <a:gd name="connsiteX3" fmla="*/ 4379661 w 4379661"/>
              <a:gd name="connsiteY3" fmla="*/ 2094970 h 4182358"/>
              <a:gd name="connsiteX4" fmla="*/ 2062194 w 4379661"/>
              <a:gd name="connsiteY4" fmla="*/ 4168192 h 4182358"/>
              <a:gd name="connsiteX5" fmla="*/ 0 w 4379661"/>
              <a:gd name="connsiteY5" fmla="*/ 2962624 h 4182358"/>
              <a:gd name="connsiteX6" fmla="*/ 271669 w 4379661"/>
              <a:gd name="connsiteY6" fmla="*/ 2079472 h 4182358"/>
              <a:gd name="connsiteX0" fmla="*/ 271669 w 4596637"/>
              <a:gd name="connsiteY0" fmla="*/ 2081181 h 4182744"/>
              <a:gd name="connsiteX1" fmla="*/ 30997 w 4596637"/>
              <a:gd name="connsiteY1" fmla="*/ 1073539 h 4182744"/>
              <a:gd name="connsiteX2" fmla="*/ 2062194 w 4596637"/>
              <a:gd name="connsiteY2" fmla="*/ 23457 h 4182744"/>
              <a:gd name="connsiteX3" fmla="*/ 4596637 w 4596637"/>
              <a:gd name="connsiteY3" fmla="*/ 2143174 h 4182744"/>
              <a:gd name="connsiteX4" fmla="*/ 2062194 w 4596637"/>
              <a:gd name="connsiteY4" fmla="*/ 4169901 h 4182744"/>
              <a:gd name="connsiteX5" fmla="*/ 0 w 4596637"/>
              <a:gd name="connsiteY5" fmla="*/ 2964333 h 4182744"/>
              <a:gd name="connsiteX6" fmla="*/ 271669 w 4596637"/>
              <a:gd name="connsiteY6" fmla="*/ 2081181 h 4182744"/>
              <a:gd name="connsiteX0" fmla="*/ 271669 w 4599988"/>
              <a:gd name="connsiteY0" fmla="*/ 2081181 h 4182744"/>
              <a:gd name="connsiteX1" fmla="*/ 30997 w 4599988"/>
              <a:gd name="connsiteY1" fmla="*/ 1073539 h 4182744"/>
              <a:gd name="connsiteX2" fmla="*/ 2062194 w 4599988"/>
              <a:gd name="connsiteY2" fmla="*/ 23457 h 4182744"/>
              <a:gd name="connsiteX3" fmla="*/ 4596637 w 4599988"/>
              <a:gd name="connsiteY3" fmla="*/ 2143174 h 4182744"/>
              <a:gd name="connsiteX4" fmla="*/ 2062194 w 4599988"/>
              <a:gd name="connsiteY4" fmla="*/ 4169901 h 4182744"/>
              <a:gd name="connsiteX5" fmla="*/ 0 w 4599988"/>
              <a:gd name="connsiteY5" fmla="*/ 2964333 h 4182744"/>
              <a:gd name="connsiteX6" fmla="*/ 271669 w 4599988"/>
              <a:gd name="connsiteY6" fmla="*/ 2081181 h 4182744"/>
              <a:gd name="connsiteX0" fmla="*/ 271669 w 4599988"/>
              <a:gd name="connsiteY0" fmla="*/ 2081181 h 4182744"/>
              <a:gd name="connsiteX1" fmla="*/ 30997 w 4599988"/>
              <a:gd name="connsiteY1" fmla="*/ 1073539 h 4182744"/>
              <a:gd name="connsiteX2" fmla="*/ 2062194 w 4599988"/>
              <a:gd name="connsiteY2" fmla="*/ 23457 h 4182744"/>
              <a:gd name="connsiteX3" fmla="*/ 4596637 w 4599988"/>
              <a:gd name="connsiteY3" fmla="*/ 2143174 h 4182744"/>
              <a:gd name="connsiteX4" fmla="*/ 2062194 w 4599988"/>
              <a:gd name="connsiteY4" fmla="*/ 4169901 h 4182744"/>
              <a:gd name="connsiteX5" fmla="*/ 0 w 4599988"/>
              <a:gd name="connsiteY5" fmla="*/ 2964333 h 4182744"/>
              <a:gd name="connsiteX6" fmla="*/ 271669 w 4599988"/>
              <a:gd name="connsiteY6" fmla="*/ 2081181 h 4182744"/>
              <a:gd name="connsiteX0" fmla="*/ 271669 w 4600580"/>
              <a:gd name="connsiteY0" fmla="*/ 2058533 h 4160096"/>
              <a:gd name="connsiteX1" fmla="*/ 30997 w 4600580"/>
              <a:gd name="connsiteY1" fmla="*/ 1050891 h 4160096"/>
              <a:gd name="connsiteX2" fmla="*/ 2062194 w 4600580"/>
              <a:gd name="connsiteY2" fmla="*/ 809 h 4160096"/>
              <a:gd name="connsiteX3" fmla="*/ 4596637 w 4600580"/>
              <a:gd name="connsiteY3" fmla="*/ 2120526 h 4160096"/>
              <a:gd name="connsiteX4" fmla="*/ 2062194 w 4600580"/>
              <a:gd name="connsiteY4" fmla="*/ 4147253 h 4160096"/>
              <a:gd name="connsiteX5" fmla="*/ 0 w 4600580"/>
              <a:gd name="connsiteY5" fmla="*/ 2941685 h 4160096"/>
              <a:gd name="connsiteX6" fmla="*/ 271669 w 4600580"/>
              <a:gd name="connsiteY6" fmla="*/ 2058533 h 4160096"/>
              <a:gd name="connsiteX0" fmla="*/ 271669 w 4600580"/>
              <a:gd name="connsiteY0" fmla="*/ 2058533 h 4148607"/>
              <a:gd name="connsiteX1" fmla="*/ 30997 w 4600580"/>
              <a:gd name="connsiteY1" fmla="*/ 1050891 h 4148607"/>
              <a:gd name="connsiteX2" fmla="*/ 2062194 w 4600580"/>
              <a:gd name="connsiteY2" fmla="*/ 809 h 4148607"/>
              <a:gd name="connsiteX3" fmla="*/ 4596637 w 4600580"/>
              <a:gd name="connsiteY3" fmla="*/ 2120526 h 4148607"/>
              <a:gd name="connsiteX4" fmla="*/ 2062194 w 4600580"/>
              <a:gd name="connsiteY4" fmla="*/ 4147253 h 4148607"/>
              <a:gd name="connsiteX5" fmla="*/ 0 w 4600580"/>
              <a:gd name="connsiteY5" fmla="*/ 2941685 h 4148607"/>
              <a:gd name="connsiteX6" fmla="*/ 271669 w 4600580"/>
              <a:gd name="connsiteY6" fmla="*/ 2058533 h 414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80" h="4148607">
                <a:moveTo>
                  <a:pt x="271669" y="2058533"/>
                </a:moveTo>
                <a:cubicBezTo>
                  <a:pt x="276835" y="1743401"/>
                  <a:pt x="631478" y="1083879"/>
                  <a:pt x="30997" y="1050891"/>
                </a:cubicBezTo>
                <a:cubicBezTo>
                  <a:pt x="329418" y="707937"/>
                  <a:pt x="1006786" y="24014"/>
                  <a:pt x="2062194" y="809"/>
                </a:cubicBezTo>
                <a:cubicBezTo>
                  <a:pt x="3117602" y="-22396"/>
                  <a:pt x="4689627" y="448574"/>
                  <a:pt x="4596637" y="2120526"/>
                </a:cubicBezTo>
                <a:cubicBezTo>
                  <a:pt x="4596637" y="3591000"/>
                  <a:pt x="2936788" y="4180874"/>
                  <a:pt x="2062194" y="4147253"/>
                </a:cubicBezTo>
                <a:cubicBezTo>
                  <a:pt x="1187600" y="4113632"/>
                  <a:pt x="298421" y="3289805"/>
                  <a:pt x="0" y="2941685"/>
                </a:cubicBezTo>
                <a:cubicBezTo>
                  <a:pt x="553986" y="2624562"/>
                  <a:pt x="266503" y="2373665"/>
                  <a:pt x="271669" y="2058533"/>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20832AB-A89A-4C27-9781-61800AAD5BFD}"/>
              </a:ext>
            </a:extLst>
          </p:cNvPr>
          <p:cNvSpPr/>
          <p:nvPr/>
        </p:nvSpPr>
        <p:spPr>
          <a:xfrm>
            <a:off x="2880086" y="2141236"/>
            <a:ext cx="3967198" cy="3472701"/>
          </a:xfrm>
          <a:prstGeom prst="ellipse">
            <a:avLst/>
          </a:prstGeom>
          <a:gradFill flip="none" rotWithShape="1">
            <a:gsLst>
              <a:gs pos="0">
                <a:srgbClr val="FF0000">
                  <a:alpha val="65000"/>
                </a:srgbClr>
              </a:gs>
              <a:gs pos="100000">
                <a:schemeClr val="accent5">
                  <a:shade val="93000"/>
                  <a:satMod val="130000"/>
                </a:schemeClr>
              </a:gs>
              <a:gs pos="84000">
                <a:srgbClr val="FFC000">
                  <a:alpha val="61000"/>
                </a:srgb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05A52-7BD6-45B3-B217-4796B1651E7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45C7BAE1-D928-41FC-A8E9-DFD0AF24F04F}"/>
              </a:ext>
            </a:extLst>
          </p:cNvPr>
          <p:cNvSpPr/>
          <p:nvPr/>
        </p:nvSpPr>
        <p:spPr>
          <a:xfrm>
            <a:off x="0" y="-40199"/>
            <a:ext cx="9144000" cy="2062103"/>
          </a:xfrm>
          <a:prstGeom prst="rect">
            <a:avLst/>
          </a:prstGeom>
        </p:spPr>
        <p:txBody>
          <a:bodyPr wrap="square">
            <a:spAutoFit/>
          </a:bodyPr>
          <a:lstStyle/>
          <a:p>
            <a:r>
              <a:rPr lang="en-US" dirty="0"/>
              <a:t>The cornea a clear structure that covers the iris and pupil. </a:t>
            </a:r>
          </a:p>
          <a:p>
            <a:r>
              <a:rPr lang="en-US" dirty="0"/>
              <a:t>Images are upside down and reversed onto our retina. </a:t>
            </a:r>
          </a:p>
        </p:txBody>
      </p:sp>
      <p:sp>
        <p:nvSpPr>
          <p:cNvPr id="4" name="Oval 3">
            <a:extLst>
              <a:ext uri="{FF2B5EF4-FFF2-40B4-BE49-F238E27FC236}">
                <a16:creationId xmlns:a16="http://schemas.microsoft.com/office/drawing/2014/main" id="{CC519ECB-C3AC-475B-83BB-3DAD612006A6}"/>
              </a:ext>
            </a:extLst>
          </p:cNvPr>
          <p:cNvSpPr/>
          <p:nvPr/>
        </p:nvSpPr>
        <p:spPr>
          <a:xfrm>
            <a:off x="2886470" y="2898830"/>
            <a:ext cx="632476" cy="1828799"/>
          </a:xfrm>
          <a:prstGeom prst="ellipse">
            <a:avLst/>
          </a:prstGeom>
          <a:solidFill>
            <a:schemeClr val="accent1">
              <a:lumMod val="75000"/>
              <a:alpha val="62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FA1D93A-3C68-4B3D-AADA-13C99B187E99}"/>
              </a:ext>
            </a:extLst>
          </p:cNvPr>
          <p:cNvCxnSpPr>
            <a:cxnSpLocks/>
          </p:cNvCxnSpPr>
          <p:nvPr/>
        </p:nvCxnSpPr>
        <p:spPr>
          <a:xfrm>
            <a:off x="-694706" y="3031731"/>
            <a:ext cx="3133106" cy="3875"/>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7E35AF9C-A9CD-4A7C-9579-E22C94166877}"/>
              </a:ext>
            </a:extLst>
          </p:cNvPr>
          <p:cNvCxnSpPr>
            <a:cxnSpLocks/>
          </p:cNvCxnSpPr>
          <p:nvPr/>
        </p:nvCxnSpPr>
        <p:spPr>
          <a:xfrm>
            <a:off x="-838200" y="3384601"/>
            <a:ext cx="309854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797FF5C9-8E0C-4B7B-A89B-7BEF86FF264C}"/>
              </a:ext>
            </a:extLst>
          </p:cNvPr>
          <p:cNvCxnSpPr>
            <a:cxnSpLocks/>
          </p:cNvCxnSpPr>
          <p:nvPr/>
        </p:nvCxnSpPr>
        <p:spPr>
          <a:xfrm>
            <a:off x="-770906" y="3675460"/>
            <a:ext cx="3052037" cy="12516"/>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E168ACDC-A1FC-4848-BFC3-F6346335D7F0}"/>
              </a:ext>
            </a:extLst>
          </p:cNvPr>
          <p:cNvCxnSpPr>
            <a:cxnSpLocks/>
          </p:cNvCxnSpPr>
          <p:nvPr/>
        </p:nvCxnSpPr>
        <p:spPr>
          <a:xfrm flipV="1">
            <a:off x="-770906" y="3975377"/>
            <a:ext cx="3052037" cy="18824"/>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92336889-FD2F-46FF-BE68-A0972AF52E4B}"/>
              </a:ext>
            </a:extLst>
          </p:cNvPr>
          <p:cNvCxnSpPr>
            <a:cxnSpLocks/>
          </p:cNvCxnSpPr>
          <p:nvPr/>
        </p:nvCxnSpPr>
        <p:spPr>
          <a:xfrm>
            <a:off x="-838200" y="4343400"/>
            <a:ext cx="325094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BA55B982-00D8-4FB7-8BEE-16CCBBE27A24}"/>
              </a:ext>
            </a:extLst>
          </p:cNvPr>
          <p:cNvCxnSpPr>
            <a:cxnSpLocks/>
          </p:cNvCxnSpPr>
          <p:nvPr/>
        </p:nvCxnSpPr>
        <p:spPr>
          <a:xfrm>
            <a:off x="3446509" y="3563590"/>
            <a:ext cx="2222700" cy="23051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A0AAE0A-7F5C-461D-96EA-9E3C601B462F}"/>
              </a:ext>
            </a:extLst>
          </p:cNvPr>
          <p:cNvCxnSpPr>
            <a:cxnSpLocks/>
          </p:cNvCxnSpPr>
          <p:nvPr/>
        </p:nvCxnSpPr>
        <p:spPr>
          <a:xfrm flipV="1">
            <a:off x="3467259" y="3699667"/>
            <a:ext cx="3431805" cy="298757"/>
          </a:xfrm>
          <a:prstGeom prst="line">
            <a:avLst/>
          </a:prstGeom>
          <a:ln>
            <a:solidFill>
              <a:schemeClr val="accent1">
                <a:lumMod val="25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B195B554-7016-4372-81A8-D1248D7782E2}"/>
              </a:ext>
            </a:extLst>
          </p:cNvPr>
          <p:cNvCxnSpPr>
            <a:cxnSpLocks/>
            <a:stCxn id="4" idx="6"/>
          </p:cNvCxnSpPr>
          <p:nvPr/>
        </p:nvCxnSpPr>
        <p:spPr>
          <a:xfrm flipV="1">
            <a:off x="3518946" y="3803626"/>
            <a:ext cx="1857914" cy="9604"/>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E9154E4D-9E59-400F-89E1-60986DCDC339}"/>
              </a:ext>
            </a:extLst>
          </p:cNvPr>
          <p:cNvCxnSpPr>
            <a:cxnSpLocks/>
            <a:endCxn id="65" idx="6"/>
          </p:cNvCxnSpPr>
          <p:nvPr/>
        </p:nvCxnSpPr>
        <p:spPr>
          <a:xfrm>
            <a:off x="3512637" y="3480381"/>
            <a:ext cx="3334647" cy="397206"/>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C5FEBC11-3684-493D-B11C-304511903835}"/>
              </a:ext>
            </a:extLst>
          </p:cNvPr>
          <p:cNvCxnSpPr>
            <a:cxnSpLocks/>
          </p:cNvCxnSpPr>
          <p:nvPr/>
        </p:nvCxnSpPr>
        <p:spPr>
          <a:xfrm>
            <a:off x="3463288" y="3715427"/>
            <a:ext cx="3383280" cy="65393"/>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6" name="Rectangle 15">
            <a:extLst>
              <a:ext uri="{FF2B5EF4-FFF2-40B4-BE49-F238E27FC236}">
                <a16:creationId xmlns:a16="http://schemas.microsoft.com/office/drawing/2014/main" id="{929E7D6F-2398-46E9-9C70-32586E00FB5A}"/>
              </a:ext>
            </a:extLst>
          </p:cNvPr>
          <p:cNvSpPr/>
          <p:nvPr/>
        </p:nvSpPr>
        <p:spPr>
          <a:xfrm>
            <a:off x="2468101" y="5719435"/>
            <a:ext cx="1380506"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Lens</a:t>
            </a:r>
          </a:p>
        </p:txBody>
      </p:sp>
      <p:sp>
        <p:nvSpPr>
          <p:cNvPr id="17" name="Rectangle 16">
            <a:extLst>
              <a:ext uri="{FF2B5EF4-FFF2-40B4-BE49-F238E27FC236}">
                <a16:creationId xmlns:a16="http://schemas.microsoft.com/office/drawing/2014/main" id="{87DD3D60-4111-4E61-91F8-EB95FD0031D2}"/>
              </a:ext>
            </a:extLst>
          </p:cNvPr>
          <p:cNvSpPr/>
          <p:nvPr/>
        </p:nvSpPr>
        <p:spPr>
          <a:xfrm>
            <a:off x="6208811" y="5459894"/>
            <a:ext cx="1380506" cy="830997"/>
          </a:xfrm>
          <a:prstGeom prst="rect">
            <a:avLst/>
          </a:prstGeom>
          <a:noFill/>
        </p:spPr>
        <p:txBody>
          <a:bodyPr wrap="square" lIns="91440" tIns="45720" rIns="91440" bIns="45720">
            <a:spAutoFit/>
          </a:bodyPr>
          <a:lstStyle/>
          <a:p>
            <a:pPr algn="ctr"/>
            <a:r>
              <a:rPr lang="en-US" sz="2400" b="1" cap="none" spc="0" dirty="0">
                <a:ln w="22225">
                  <a:solidFill>
                    <a:schemeClr val="accent2"/>
                  </a:solidFill>
                  <a:prstDash val="solid"/>
                </a:ln>
                <a:solidFill>
                  <a:schemeClr val="accent2">
                    <a:lumMod val="40000"/>
                    <a:lumOff val="60000"/>
                  </a:schemeClr>
                </a:solidFill>
                <a:effectLst/>
              </a:rPr>
              <a:t>Focal Point</a:t>
            </a:r>
          </a:p>
        </p:txBody>
      </p:sp>
      <p:pic>
        <p:nvPicPr>
          <p:cNvPr id="18" name="Picture 17">
            <a:extLst>
              <a:ext uri="{FF2B5EF4-FFF2-40B4-BE49-F238E27FC236}">
                <a16:creationId xmlns:a16="http://schemas.microsoft.com/office/drawing/2014/main" id="{D9222AE2-C96E-4E59-8CA9-DDC45DE7075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81260" y="4591557"/>
            <a:ext cx="914400" cy="163502"/>
          </a:xfrm>
          <a:prstGeom prst="rect">
            <a:avLst/>
          </a:prstGeom>
        </p:spPr>
      </p:pic>
      <p:cxnSp>
        <p:nvCxnSpPr>
          <p:cNvPr id="40" name="Straight Connector 39">
            <a:extLst>
              <a:ext uri="{FF2B5EF4-FFF2-40B4-BE49-F238E27FC236}">
                <a16:creationId xmlns:a16="http://schemas.microsoft.com/office/drawing/2014/main" id="{2942FD05-1C2D-402D-8C8F-0F3BDD913DF4}"/>
              </a:ext>
            </a:extLst>
          </p:cNvPr>
          <p:cNvCxnSpPr>
            <a:cxnSpLocks/>
          </p:cNvCxnSpPr>
          <p:nvPr/>
        </p:nvCxnSpPr>
        <p:spPr>
          <a:xfrm>
            <a:off x="2357670" y="3030675"/>
            <a:ext cx="608170" cy="148773"/>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id="{542CB9ED-05F0-425B-B72C-723CA60CF551}"/>
              </a:ext>
            </a:extLst>
          </p:cNvPr>
          <p:cNvCxnSpPr>
            <a:cxnSpLocks/>
          </p:cNvCxnSpPr>
          <p:nvPr/>
        </p:nvCxnSpPr>
        <p:spPr>
          <a:xfrm flipV="1">
            <a:off x="2355359" y="4218081"/>
            <a:ext cx="627183" cy="122326"/>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id="{4C98877F-9DF4-436C-8F85-508068594414}"/>
              </a:ext>
            </a:extLst>
          </p:cNvPr>
          <p:cNvCxnSpPr>
            <a:cxnSpLocks/>
          </p:cNvCxnSpPr>
          <p:nvPr/>
        </p:nvCxnSpPr>
        <p:spPr>
          <a:xfrm>
            <a:off x="2199319" y="3371390"/>
            <a:ext cx="687151" cy="82990"/>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Straight Connector 46">
            <a:extLst>
              <a:ext uri="{FF2B5EF4-FFF2-40B4-BE49-F238E27FC236}">
                <a16:creationId xmlns:a16="http://schemas.microsoft.com/office/drawing/2014/main" id="{715CCEEB-E932-44BB-A64A-8680159B8D9E}"/>
              </a:ext>
            </a:extLst>
          </p:cNvPr>
          <p:cNvCxnSpPr>
            <a:cxnSpLocks/>
          </p:cNvCxnSpPr>
          <p:nvPr/>
        </p:nvCxnSpPr>
        <p:spPr>
          <a:xfrm>
            <a:off x="2223081" y="3678725"/>
            <a:ext cx="657004" cy="9312"/>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D8F70F07-0340-45C8-A178-AF69DE117AA9}"/>
              </a:ext>
            </a:extLst>
          </p:cNvPr>
          <p:cNvCxnSpPr>
            <a:cxnSpLocks/>
          </p:cNvCxnSpPr>
          <p:nvPr/>
        </p:nvCxnSpPr>
        <p:spPr>
          <a:xfrm>
            <a:off x="2199319" y="3980110"/>
            <a:ext cx="707937" cy="5178"/>
          </a:xfrm>
          <a:prstGeom prst="line">
            <a:avLst/>
          </a:prstGeom>
        </p:spPr>
        <p:style>
          <a:lnRef idx="3">
            <a:schemeClr val="accent2"/>
          </a:lnRef>
          <a:fillRef idx="0">
            <a:schemeClr val="accent2"/>
          </a:fillRef>
          <a:effectRef idx="2">
            <a:schemeClr val="accent2"/>
          </a:effectRef>
          <a:fontRef idx="minor">
            <a:schemeClr val="tx1"/>
          </a:fontRef>
        </p:style>
      </p:cxnSp>
      <p:sp>
        <p:nvSpPr>
          <p:cNvPr id="69" name="Oval 68">
            <a:extLst>
              <a:ext uri="{FF2B5EF4-FFF2-40B4-BE49-F238E27FC236}">
                <a16:creationId xmlns:a16="http://schemas.microsoft.com/office/drawing/2014/main" id="{EA2B32F8-5E2D-4996-9F7C-F067147A4B0C}"/>
              </a:ext>
            </a:extLst>
          </p:cNvPr>
          <p:cNvSpPr/>
          <p:nvPr/>
        </p:nvSpPr>
        <p:spPr>
          <a:xfrm>
            <a:off x="2166973" y="2906843"/>
            <a:ext cx="800077" cy="1822830"/>
          </a:xfrm>
          <a:custGeom>
            <a:avLst/>
            <a:gdLst>
              <a:gd name="connsiteX0" fmla="*/ 0 w 1230922"/>
              <a:gd name="connsiteY0" fmla="*/ 910526 h 1821052"/>
              <a:gd name="connsiteX1" fmla="*/ 615461 w 1230922"/>
              <a:gd name="connsiteY1" fmla="*/ 0 h 1821052"/>
              <a:gd name="connsiteX2" fmla="*/ 1230922 w 1230922"/>
              <a:gd name="connsiteY2" fmla="*/ 910526 h 1821052"/>
              <a:gd name="connsiteX3" fmla="*/ 615461 w 1230922"/>
              <a:gd name="connsiteY3" fmla="*/ 1821052 h 1821052"/>
              <a:gd name="connsiteX4" fmla="*/ 0 w 1230922"/>
              <a:gd name="connsiteY4" fmla="*/ 910526 h 1821052"/>
              <a:gd name="connsiteX0" fmla="*/ 0 w 643977"/>
              <a:gd name="connsiteY0" fmla="*/ 911515 h 1822758"/>
              <a:gd name="connsiteX1" fmla="*/ 615461 w 643977"/>
              <a:gd name="connsiteY1" fmla="*/ 989 h 1822758"/>
              <a:gd name="connsiteX2" fmla="*/ 548997 w 643977"/>
              <a:gd name="connsiteY2" fmla="*/ 787529 h 1822758"/>
              <a:gd name="connsiteX3" fmla="*/ 615461 w 643977"/>
              <a:gd name="connsiteY3" fmla="*/ 1822041 h 1822758"/>
              <a:gd name="connsiteX4" fmla="*/ 0 w 643977"/>
              <a:gd name="connsiteY4" fmla="*/ 911515 h 1822758"/>
              <a:gd name="connsiteX0" fmla="*/ 0 w 967452"/>
              <a:gd name="connsiteY0" fmla="*/ 910746 h 1821459"/>
              <a:gd name="connsiteX1" fmla="*/ 615461 w 967452"/>
              <a:gd name="connsiteY1" fmla="*/ 220 h 1821459"/>
              <a:gd name="connsiteX2" fmla="*/ 967452 w 967452"/>
              <a:gd name="connsiteY2" fmla="*/ 848753 h 1821459"/>
              <a:gd name="connsiteX3" fmla="*/ 615461 w 967452"/>
              <a:gd name="connsiteY3" fmla="*/ 1821272 h 1821459"/>
              <a:gd name="connsiteX4" fmla="*/ 0 w 967452"/>
              <a:gd name="connsiteY4" fmla="*/ 910746 h 1821459"/>
              <a:gd name="connsiteX0" fmla="*/ 0 w 1054120"/>
              <a:gd name="connsiteY0" fmla="*/ 912117 h 1822830"/>
              <a:gd name="connsiteX1" fmla="*/ 615461 w 1054120"/>
              <a:gd name="connsiteY1" fmla="*/ 1591 h 1822830"/>
              <a:gd name="connsiteX2" fmla="*/ 967452 w 1054120"/>
              <a:gd name="connsiteY2" fmla="*/ 850124 h 1822830"/>
              <a:gd name="connsiteX3" fmla="*/ 615461 w 1054120"/>
              <a:gd name="connsiteY3" fmla="*/ 1822643 h 1822830"/>
              <a:gd name="connsiteX4" fmla="*/ 0 w 1054120"/>
              <a:gd name="connsiteY4" fmla="*/ 912117 h 1822830"/>
              <a:gd name="connsiteX0" fmla="*/ 0 w 1054120"/>
              <a:gd name="connsiteY0" fmla="*/ 912117 h 1822830"/>
              <a:gd name="connsiteX1" fmla="*/ 615461 w 1054120"/>
              <a:gd name="connsiteY1" fmla="*/ 1591 h 1822830"/>
              <a:gd name="connsiteX2" fmla="*/ 967452 w 1054120"/>
              <a:gd name="connsiteY2" fmla="*/ 850124 h 1822830"/>
              <a:gd name="connsiteX3" fmla="*/ 615461 w 1054120"/>
              <a:gd name="connsiteY3" fmla="*/ 1822643 h 1822830"/>
              <a:gd name="connsiteX4" fmla="*/ 0 w 1054120"/>
              <a:gd name="connsiteY4" fmla="*/ 912117 h 182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20" h="1822830">
                <a:moveTo>
                  <a:pt x="0" y="912117"/>
                </a:moveTo>
                <a:cubicBezTo>
                  <a:pt x="0" y="409247"/>
                  <a:pt x="454219" y="11923"/>
                  <a:pt x="615461" y="1591"/>
                </a:cubicBezTo>
                <a:cubicBezTo>
                  <a:pt x="776703" y="-8741"/>
                  <a:pt x="1246422" y="6292"/>
                  <a:pt x="967452" y="850124"/>
                </a:cubicBezTo>
                <a:cubicBezTo>
                  <a:pt x="1153431" y="1755950"/>
                  <a:pt x="776703" y="1812311"/>
                  <a:pt x="615461" y="1822643"/>
                </a:cubicBezTo>
                <a:cubicBezTo>
                  <a:pt x="454219" y="1832975"/>
                  <a:pt x="0" y="1414987"/>
                  <a:pt x="0" y="912117"/>
                </a:cubicBezTo>
                <a:close/>
              </a:path>
            </a:pathLst>
          </a:custGeom>
          <a:gradFill>
            <a:gsLst>
              <a:gs pos="0">
                <a:schemeClr val="accent5">
                  <a:shade val="51000"/>
                  <a:satMod val="130000"/>
                  <a:alpha val="75000"/>
                </a:schemeClr>
              </a:gs>
              <a:gs pos="64000">
                <a:schemeClr val="accent5">
                  <a:shade val="93000"/>
                  <a:satMod val="130000"/>
                  <a:alpha val="16000"/>
                  <a:lumMod val="75000"/>
                  <a:lumOff val="25000"/>
                </a:schemeClr>
              </a:gs>
              <a:gs pos="100000">
                <a:schemeClr val="accent5">
                  <a:shade val="94000"/>
                  <a:satMod val="135000"/>
                  <a:alpha val="43000"/>
                </a:schemeClr>
              </a:gs>
            </a:gsLst>
          </a:gradFill>
          <a:ln>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EAAB7DEB-025E-4996-A1F7-B79CABE6FC0B}"/>
              </a:ext>
            </a:extLst>
          </p:cNvPr>
          <p:cNvCxnSpPr>
            <a:cxnSpLocks/>
          </p:cNvCxnSpPr>
          <p:nvPr/>
        </p:nvCxnSpPr>
        <p:spPr>
          <a:xfrm flipV="1">
            <a:off x="2862339" y="3964573"/>
            <a:ext cx="662694" cy="265337"/>
          </a:xfrm>
          <a:prstGeom prst="line">
            <a:avLst/>
          </a:prstGeom>
        </p:spPr>
        <p:style>
          <a:lnRef idx="3">
            <a:schemeClr val="accent2"/>
          </a:lnRef>
          <a:fillRef idx="0">
            <a:schemeClr val="accent2"/>
          </a:fillRef>
          <a:effectRef idx="2">
            <a:schemeClr val="accent2"/>
          </a:effectRef>
          <a:fontRef idx="minor">
            <a:schemeClr val="tx1"/>
          </a:fontRef>
        </p:style>
      </p:cxnSp>
      <p:cxnSp>
        <p:nvCxnSpPr>
          <p:cNvPr id="86" name="Straight Connector 85">
            <a:extLst>
              <a:ext uri="{FF2B5EF4-FFF2-40B4-BE49-F238E27FC236}">
                <a16:creationId xmlns:a16="http://schemas.microsoft.com/office/drawing/2014/main" id="{A71D3FBC-C7CE-4089-9A65-B7C2B5A82205}"/>
              </a:ext>
            </a:extLst>
          </p:cNvPr>
          <p:cNvCxnSpPr>
            <a:cxnSpLocks/>
          </p:cNvCxnSpPr>
          <p:nvPr/>
        </p:nvCxnSpPr>
        <p:spPr>
          <a:xfrm flipV="1">
            <a:off x="2880383" y="3855662"/>
            <a:ext cx="662694" cy="106868"/>
          </a:xfrm>
          <a:prstGeom prst="line">
            <a:avLst/>
          </a:prstGeom>
        </p:spPr>
        <p:style>
          <a:lnRef idx="3">
            <a:schemeClr val="accent2"/>
          </a:lnRef>
          <a:fillRef idx="0">
            <a:schemeClr val="accent2"/>
          </a:fillRef>
          <a:effectRef idx="2">
            <a:schemeClr val="accent2"/>
          </a:effectRef>
          <a:fontRef idx="minor">
            <a:schemeClr val="tx1"/>
          </a:fontRef>
        </p:style>
      </p:cxnSp>
      <p:cxnSp>
        <p:nvCxnSpPr>
          <p:cNvPr id="90" name="Straight Connector 89">
            <a:extLst>
              <a:ext uri="{FF2B5EF4-FFF2-40B4-BE49-F238E27FC236}">
                <a16:creationId xmlns:a16="http://schemas.microsoft.com/office/drawing/2014/main" id="{ACA96309-89EA-4824-BF38-F87DC75B3049}"/>
              </a:ext>
            </a:extLst>
          </p:cNvPr>
          <p:cNvCxnSpPr>
            <a:cxnSpLocks/>
          </p:cNvCxnSpPr>
          <p:nvPr/>
        </p:nvCxnSpPr>
        <p:spPr>
          <a:xfrm>
            <a:off x="2875383" y="3678933"/>
            <a:ext cx="647965" cy="18711"/>
          </a:xfrm>
          <a:prstGeom prst="line">
            <a:avLst/>
          </a:prstGeom>
        </p:spPr>
        <p:style>
          <a:lnRef idx="3">
            <a:schemeClr val="accent2"/>
          </a:lnRef>
          <a:fillRef idx="0">
            <a:schemeClr val="accent2"/>
          </a:fillRef>
          <a:effectRef idx="2">
            <a:schemeClr val="accent2"/>
          </a:effectRef>
          <a:fontRef idx="minor">
            <a:schemeClr val="tx1"/>
          </a:fontRef>
        </p:style>
      </p:cxnSp>
      <p:cxnSp>
        <p:nvCxnSpPr>
          <p:cNvPr id="93" name="Straight Connector 92">
            <a:extLst>
              <a:ext uri="{FF2B5EF4-FFF2-40B4-BE49-F238E27FC236}">
                <a16:creationId xmlns:a16="http://schemas.microsoft.com/office/drawing/2014/main" id="{BD055F3C-0CAC-4ECD-8ED7-67FDF045271F}"/>
              </a:ext>
            </a:extLst>
          </p:cNvPr>
          <p:cNvCxnSpPr>
            <a:cxnSpLocks/>
          </p:cNvCxnSpPr>
          <p:nvPr/>
        </p:nvCxnSpPr>
        <p:spPr>
          <a:xfrm>
            <a:off x="2919016" y="3434685"/>
            <a:ext cx="541934" cy="157159"/>
          </a:xfrm>
          <a:prstGeom prst="line">
            <a:avLst/>
          </a:prstGeom>
        </p:spPr>
        <p:style>
          <a:lnRef idx="3">
            <a:schemeClr val="accent2"/>
          </a:lnRef>
          <a:fillRef idx="0">
            <a:schemeClr val="accent2"/>
          </a:fillRef>
          <a:effectRef idx="2">
            <a:schemeClr val="accent2"/>
          </a:effectRef>
          <a:fontRef idx="minor">
            <a:schemeClr val="tx1"/>
          </a:fontRef>
        </p:style>
      </p:cxnSp>
      <p:cxnSp>
        <p:nvCxnSpPr>
          <p:cNvPr id="96" name="Straight Connector 95">
            <a:extLst>
              <a:ext uri="{FF2B5EF4-FFF2-40B4-BE49-F238E27FC236}">
                <a16:creationId xmlns:a16="http://schemas.microsoft.com/office/drawing/2014/main" id="{BD7A80F5-A739-46EC-B6E3-BDDF55161733}"/>
              </a:ext>
            </a:extLst>
          </p:cNvPr>
          <p:cNvCxnSpPr>
            <a:cxnSpLocks/>
          </p:cNvCxnSpPr>
          <p:nvPr/>
        </p:nvCxnSpPr>
        <p:spPr>
          <a:xfrm>
            <a:off x="2931741" y="3197925"/>
            <a:ext cx="611336" cy="315339"/>
          </a:xfrm>
          <a:prstGeom prst="line">
            <a:avLst/>
          </a:prstGeom>
        </p:spPr>
        <p:style>
          <a:lnRef idx="3">
            <a:schemeClr val="accent2"/>
          </a:lnRef>
          <a:fillRef idx="0">
            <a:schemeClr val="accent2"/>
          </a:fillRef>
          <a:effectRef idx="2">
            <a:schemeClr val="accent2"/>
          </a:effectRef>
          <a:fontRef idx="minor">
            <a:schemeClr val="tx1"/>
          </a:fontRef>
        </p:style>
      </p:cxnSp>
      <p:sp>
        <p:nvSpPr>
          <p:cNvPr id="106" name="Rectangle 105">
            <a:extLst>
              <a:ext uri="{FF2B5EF4-FFF2-40B4-BE49-F238E27FC236}">
                <a16:creationId xmlns:a16="http://schemas.microsoft.com/office/drawing/2014/main" id="{14E1712E-012C-4375-80B9-4726E45F3685}"/>
              </a:ext>
            </a:extLst>
          </p:cNvPr>
          <p:cNvSpPr/>
          <p:nvPr/>
        </p:nvSpPr>
        <p:spPr>
          <a:xfrm>
            <a:off x="901171" y="4742884"/>
            <a:ext cx="1951175"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Cornea</a:t>
            </a:r>
          </a:p>
        </p:txBody>
      </p:sp>
      <p:sp>
        <p:nvSpPr>
          <p:cNvPr id="108" name="Arrow: Down 107">
            <a:extLst>
              <a:ext uri="{FF2B5EF4-FFF2-40B4-BE49-F238E27FC236}">
                <a16:creationId xmlns:a16="http://schemas.microsoft.com/office/drawing/2014/main" id="{59BFA8DB-B151-4A6B-B6A9-76ACAC3E8FD3}"/>
              </a:ext>
            </a:extLst>
          </p:cNvPr>
          <p:cNvSpPr/>
          <p:nvPr/>
        </p:nvSpPr>
        <p:spPr>
          <a:xfrm rot="10800000">
            <a:off x="205096" y="3030675"/>
            <a:ext cx="508136" cy="135327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 name="Arrow: Down 108">
            <a:extLst>
              <a:ext uri="{FF2B5EF4-FFF2-40B4-BE49-F238E27FC236}">
                <a16:creationId xmlns:a16="http://schemas.microsoft.com/office/drawing/2014/main" id="{2BB78DB6-E525-4A1B-81B6-5365BDE97103}"/>
              </a:ext>
            </a:extLst>
          </p:cNvPr>
          <p:cNvSpPr/>
          <p:nvPr/>
        </p:nvSpPr>
        <p:spPr>
          <a:xfrm>
            <a:off x="6612651" y="3591844"/>
            <a:ext cx="313201" cy="5418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37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FE24-7397-401A-A62C-E65FA455AF2E}"/>
              </a:ext>
            </a:extLst>
          </p:cNvPr>
          <p:cNvSpPr>
            <a:spLocks noGrp="1"/>
          </p:cNvSpPr>
          <p:nvPr>
            <p:ph type="title"/>
          </p:nvPr>
        </p:nvSpPr>
        <p:spPr/>
        <p:txBody>
          <a:bodyPr/>
          <a:lstStyle/>
          <a:p>
            <a:endParaRPr lang="en-US"/>
          </a:p>
        </p:txBody>
      </p:sp>
      <p:pic>
        <p:nvPicPr>
          <p:cNvPr id="5" name="Picture 4" descr="A picture containing indoor, table, sky&#10;&#10;Description generated with high confidence">
            <a:extLst>
              <a:ext uri="{FF2B5EF4-FFF2-40B4-BE49-F238E27FC236}">
                <a16:creationId xmlns:a16="http://schemas.microsoft.com/office/drawing/2014/main" id="{CE5E0ED9-8FA4-4441-A168-5010D7FD7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1" y="561575"/>
            <a:ext cx="9088118" cy="5734850"/>
          </a:xfrm>
          <a:prstGeom prst="rect">
            <a:avLst/>
          </a:prstGeom>
        </p:spPr>
      </p:pic>
    </p:spTree>
    <p:extLst>
      <p:ext uri="{BB962C8B-B14F-4D97-AF65-F5344CB8AC3E}">
        <p14:creationId xmlns:p14="http://schemas.microsoft.com/office/powerpoint/2010/main" val="587727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9690-A4F4-4F2E-BE44-BCBA4E4577B0}"/>
              </a:ext>
            </a:extLst>
          </p:cNvPr>
          <p:cNvSpPr>
            <a:spLocks noGrp="1"/>
          </p:cNvSpPr>
          <p:nvPr>
            <p:ph type="title"/>
          </p:nvPr>
        </p:nvSpPr>
        <p:spPr>
          <a:xfrm>
            <a:off x="-16790" y="152400"/>
            <a:ext cx="9144000" cy="1143000"/>
          </a:xfrm>
        </p:spPr>
        <p:txBody>
          <a:bodyPr/>
          <a:lstStyle/>
          <a:p>
            <a:r>
              <a:rPr lang="en-US" dirty="0"/>
              <a:t>Can You Identify These Structures?</a:t>
            </a:r>
          </a:p>
        </p:txBody>
      </p:sp>
      <p:pic>
        <p:nvPicPr>
          <p:cNvPr id="4" name="Picture 3" descr="A close up of a map&#10;&#10;Description generated with high confidence">
            <a:extLst>
              <a:ext uri="{FF2B5EF4-FFF2-40B4-BE49-F238E27FC236}">
                <a16:creationId xmlns:a16="http://schemas.microsoft.com/office/drawing/2014/main" id="{0ABD739E-055D-4422-A3F4-33B1CB301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600200"/>
            <a:ext cx="8324850" cy="4676775"/>
          </a:xfrm>
          <a:prstGeom prst="rect">
            <a:avLst/>
          </a:prstGeom>
        </p:spPr>
      </p:pic>
      <p:sp>
        <p:nvSpPr>
          <p:cNvPr id="5" name="Oval 4">
            <a:extLst>
              <a:ext uri="{FF2B5EF4-FFF2-40B4-BE49-F238E27FC236}">
                <a16:creationId xmlns:a16="http://schemas.microsoft.com/office/drawing/2014/main" id="{AD79C6BD-80C3-4CC9-B9E7-227F57D7FC26}"/>
              </a:ext>
            </a:extLst>
          </p:cNvPr>
          <p:cNvSpPr/>
          <p:nvPr/>
        </p:nvSpPr>
        <p:spPr>
          <a:xfrm>
            <a:off x="7010400" y="5791200"/>
            <a:ext cx="1600200" cy="685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562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6EE0-1974-42C4-999D-B093FB098E7C}"/>
              </a:ext>
            </a:extLst>
          </p:cNvPr>
          <p:cNvSpPr>
            <a:spLocks noGrp="1"/>
          </p:cNvSpPr>
          <p:nvPr>
            <p:ph type="title"/>
          </p:nvPr>
        </p:nvSpPr>
        <p:spPr/>
        <p:txBody>
          <a:bodyPr/>
          <a:lstStyle/>
          <a:p>
            <a:r>
              <a:rPr lang="en-US" dirty="0"/>
              <a:t>Crash Course </a:t>
            </a:r>
          </a:p>
        </p:txBody>
      </p:sp>
      <p:sp>
        <p:nvSpPr>
          <p:cNvPr id="3" name="Rectangle 2">
            <a:extLst>
              <a:ext uri="{FF2B5EF4-FFF2-40B4-BE49-F238E27FC236}">
                <a16:creationId xmlns:a16="http://schemas.microsoft.com/office/drawing/2014/main" id="{7AA88F24-B597-4764-8689-F5AB7916F8FA}"/>
              </a:ext>
            </a:extLst>
          </p:cNvPr>
          <p:cNvSpPr/>
          <p:nvPr/>
        </p:nvSpPr>
        <p:spPr>
          <a:xfrm>
            <a:off x="1371600" y="2590800"/>
            <a:ext cx="6400800" cy="1077218"/>
          </a:xfrm>
          <a:prstGeom prst="rect">
            <a:avLst/>
          </a:prstGeom>
        </p:spPr>
        <p:txBody>
          <a:bodyPr wrap="square">
            <a:spAutoFit/>
          </a:bodyPr>
          <a:lstStyle/>
          <a:p>
            <a:r>
              <a:rPr lang="en-US" dirty="0">
                <a:hlinkClick r:id="rId2"/>
              </a:rPr>
              <a:t>https://www.youtube.com/watch?v=o0DYP-u1rNM&amp;t=506s</a:t>
            </a:r>
            <a:r>
              <a:rPr lang="en-US" dirty="0"/>
              <a:t> </a:t>
            </a:r>
          </a:p>
        </p:txBody>
      </p:sp>
    </p:spTree>
    <p:extLst>
      <p:ext uri="{BB962C8B-B14F-4D97-AF65-F5344CB8AC3E}">
        <p14:creationId xmlns:p14="http://schemas.microsoft.com/office/powerpoint/2010/main" val="703433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220D-43A2-4B4B-B12D-61D89ED8495A}"/>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08375C73-529A-4426-9792-E872478AE413}"/>
              </a:ext>
            </a:extLst>
          </p:cNvPr>
          <p:cNvSpPr/>
          <p:nvPr/>
        </p:nvSpPr>
        <p:spPr>
          <a:xfrm>
            <a:off x="426244" y="4250683"/>
            <a:ext cx="8686800" cy="2554545"/>
          </a:xfrm>
          <a:prstGeom prst="rect">
            <a:avLst/>
          </a:prstGeom>
        </p:spPr>
        <p:txBody>
          <a:bodyPr wrap="square">
            <a:spAutoFit/>
          </a:bodyPr>
          <a:lstStyle/>
          <a:p>
            <a:pPr marL="457200" indent="-457200">
              <a:buFont typeface="Arial" panose="020B0604020202020204" pitchFamily="34" charset="0"/>
              <a:buChar char="•"/>
            </a:pPr>
            <a:r>
              <a:rPr lang="en-US" b="1" i="1" dirty="0">
                <a:effectLst/>
                <a:latin typeface="Lilly"/>
              </a:rPr>
              <a:t>The vitreous humor</a:t>
            </a:r>
            <a:r>
              <a:rPr lang="en-US" b="0" i="0" dirty="0">
                <a:effectLst/>
                <a:latin typeface="Lilly"/>
              </a:rPr>
              <a:t> (sometimes referred to as the vitreous body) is the </a:t>
            </a:r>
            <a:r>
              <a:rPr lang="en-US" b="0" i="0" dirty="0">
                <a:solidFill>
                  <a:srgbClr val="222222"/>
                </a:solidFill>
                <a:effectLst/>
                <a:latin typeface="Lilly"/>
              </a:rPr>
              <a:t>gelatinous liquid that fills t</a:t>
            </a:r>
            <a:r>
              <a:rPr lang="en-US" b="0" i="0" dirty="0">
                <a:effectLst/>
                <a:latin typeface="Lilly"/>
              </a:rPr>
              <a:t>he eye. </a:t>
            </a:r>
          </a:p>
          <a:p>
            <a:pPr marL="457200" indent="-457200">
              <a:buFont typeface="Arial" panose="020B0604020202020204" pitchFamily="34" charset="0"/>
              <a:buChar char="•"/>
            </a:pPr>
            <a:r>
              <a:rPr lang="en-US" b="0" i="0" dirty="0">
                <a:effectLst/>
                <a:latin typeface="Lilly"/>
              </a:rPr>
              <a:t>This liquid functions to maintain the pressure of the eye. </a:t>
            </a:r>
            <a:endParaRPr lang="en-US" dirty="0"/>
          </a:p>
        </p:txBody>
      </p:sp>
      <p:pic>
        <p:nvPicPr>
          <p:cNvPr id="8" name="Picture 3" descr="eye transverse section">
            <a:extLst>
              <a:ext uri="{FF2B5EF4-FFF2-40B4-BE49-F238E27FC236}">
                <a16:creationId xmlns:a16="http://schemas.microsoft.com/office/drawing/2014/main" id="{1D87AD07-2A01-4208-9BC0-D3EF0B62D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4814888" cy="361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035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BF72-7D18-40DC-BBE4-B968E04066E6}"/>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663EFD72-C24F-4A17-9C80-CB60326E9A0A}"/>
              </a:ext>
            </a:extLst>
          </p:cNvPr>
          <p:cNvSpPr/>
          <p:nvPr/>
        </p:nvSpPr>
        <p:spPr>
          <a:xfrm>
            <a:off x="304800" y="274639"/>
            <a:ext cx="8839200" cy="2554545"/>
          </a:xfrm>
          <a:prstGeom prst="rect">
            <a:avLst/>
          </a:prstGeom>
        </p:spPr>
        <p:txBody>
          <a:bodyPr wrap="square">
            <a:spAutoFit/>
          </a:bodyPr>
          <a:lstStyle/>
          <a:p>
            <a:pPr algn="ctr"/>
            <a:r>
              <a:rPr lang="en-US" b="1" i="0" dirty="0">
                <a:solidFill>
                  <a:srgbClr val="666666"/>
                </a:solidFill>
                <a:effectLst/>
                <a:latin typeface="Lilly"/>
              </a:rPr>
              <a:t>THE CILIARY BODY AND </a:t>
            </a:r>
            <a:br>
              <a:rPr lang="en-US" b="1" i="0" dirty="0">
                <a:solidFill>
                  <a:srgbClr val="666666"/>
                </a:solidFill>
                <a:effectLst/>
                <a:latin typeface="Lilly"/>
              </a:rPr>
            </a:br>
            <a:r>
              <a:rPr lang="en-US" b="1" i="0" dirty="0">
                <a:solidFill>
                  <a:srgbClr val="666666"/>
                </a:solidFill>
                <a:effectLst/>
                <a:latin typeface="Lilly"/>
              </a:rPr>
              <a:t>​SUSPENSORY LIGAMENTS</a:t>
            </a:r>
            <a:endParaRPr lang="en-US" b="0" i="0" dirty="0">
              <a:solidFill>
                <a:srgbClr val="666666"/>
              </a:solidFill>
              <a:effectLst/>
              <a:latin typeface="Lilly"/>
            </a:endParaRPr>
          </a:p>
          <a:p>
            <a:r>
              <a:rPr lang="en-US" b="0" i="0" dirty="0">
                <a:solidFill>
                  <a:srgbClr val="666666"/>
                </a:solidFill>
                <a:effectLst/>
                <a:latin typeface="Lilly"/>
              </a:rPr>
              <a:t>​</a:t>
            </a:r>
            <a:r>
              <a:rPr lang="en-US" b="0" i="0" dirty="0">
                <a:solidFill>
                  <a:srgbClr val="222222"/>
                </a:solidFill>
                <a:effectLst/>
                <a:latin typeface="Lilly"/>
              </a:rPr>
              <a:t>The </a:t>
            </a:r>
            <a:r>
              <a:rPr lang="en-US" b="1" i="0" dirty="0">
                <a:solidFill>
                  <a:srgbClr val="222222"/>
                </a:solidFill>
                <a:effectLst/>
                <a:latin typeface="Lilly"/>
              </a:rPr>
              <a:t>ciliary body</a:t>
            </a:r>
            <a:r>
              <a:rPr lang="en-US" b="0" i="0" dirty="0">
                <a:solidFill>
                  <a:srgbClr val="222222"/>
                </a:solidFill>
                <a:effectLst/>
                <a:latin typeface="Lilly"/>
              </a:rPr>
              <a:t> has ciliary muscles that control the shape of the lens. The ciliary body is connected to the lens by suspensory ligaments.  </a:t>
            </a:r>
            <a:endParaRPr lang="en-US" b="0" i="0" dirty="0">
              <a:solidFill>
                <a:srgbClr val="666666"/>
              </a:solidFill>
              <a:effectLst/>
              <a:latin typeface="Lilly"/>
            </a:endParaRPr>
          </a:p>
        </p:txBody>
      </p:sp>
      <p:pic>
        <p:nvPicPr>
          <p:cNvPr id="89090" name="Picture 2" descr="Picture">
            <a:extLst>
              <a:ext uri="{FF2B5EF4-FFF2-40B4-BE49-F238E27FC236}">
                <a16:creationId xmlns:a16="http://schemas.microsoft.com/office/drawing/2014/main" id="{70F5A9CC-6A88-42D8-8D0C-B78C066DD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64907"/>
            <a:ext cx="5029200" cy="409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399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ccomodation">
            <a:extLst>
              <a:ext uri="{FF2B5EF4-FFF2-40B4-BE49-F238E27FC236}">
                <a16:creationId xmlns:a16="http://schemas.microsoft.com/office/drawing/2014/main" id="{B3AB8C10-71E5-4343-A866-E8EB2D927AEA}"/>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70718" y="503237"/>
            <a:ext cx="7802563" cy="5851525"/>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42572D-D931-40F9-BDD8-DA7A498E9F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0" y="717764"/>
            <a:ext cx="3810000" cy="3048000"/>
          </a:xfrm>
          <a:prstGeom prst="rect">
            <a:avLst/>
          </a:prstGeom>
        </p:spPr>
      </p:pic>
      <p:pic>
        <p:nvPicPr>
          <p:cNvPr id="9" name="Picture 8" descr="A person posing for the camera&#10;&#10;Description generated with very high confidence">
            <a:extLst>
              <a:ext uri="{FF2B5EF4-FFF2-40B4-BE49-F238E27FC236}">
                <a16:creationId xmlns:a16="http://schemas.microsoft.com/office/drawing/2014/main" id="{0FED6454-633F-447A-80AC-528CAFA39FD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7790" y="2438400"/>
            <a:ext cx="5562601" cy="4171951"/>
          </a:xfrm>
          <a:prstGeom prst="rect">
            <a:avLst/>
          </a:prstGeom>
        </p:spPr>
      </p:pic>
      <p:sp>
        <p:nvSpPr>
          <p:cNvPr id="4098" name="Text Box 2">
            <a:extLst>
              <a:ext uri="{FF2B5EF4-FFF2-40B4-BE49-F238E27FC236}">
                <a16:creationId xmlns:a16="http://schemas.microsoft.com/office/drawing/2014/main" id="{3D910E50-2CE2-4849-8224-FF10E6327495}"/>
              </a:ext>
            </a:extLst>
          </p:cNvPr>
          <p:cNvSpPr txBox="1">
            <a:spLocks noChangeArrowheads="1"/>
          </p:cNvSpPr>
          <p:nvPr/>
        </p:nvSpPr>
        <p:spPr bwMode="auto">
          <a:xfrm>
            <a:off x="381000" y="457200"/>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altLang="en-US" dirty="0"/>
              <a:t>4. </a:t>
            </a:r>
            <a:r>
              <a:rPr lang="en-US" altLang="en-US" b="1" dirty="0"/>
              <a:t>Conjunctiva</a:t>
            </a:r>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8BCFF4C-79A6-4A44-B5C7-78D54756C608}"/>
              </a:ext>
            </a:extLst>
          </p:cNvPr>
          <p:cNvSpPr>
            <a:spLocks noGrp="1"/>
          </p:cNvSpPr>
          <p:nvPr>
            <p:ph/>
          </p:nvPr>
        </p:nvSpPr>
        <p:spPr/>
        <p:txBody>
          <a:bodyPr/>
          <a:lstStyle/>
          <a:p>
            <a:endParaRPr lang="en-US"/>
          </a:p>
        </p:txBody>
      </p:sp>
      <p:pic>
        <p:nvPicPr>
          <p:cNvPr id="5124" name="Picture 4" descr="Picture">
            <a:extLst>
              <a:ext uri="{FF2B5EF4-FFF2-40B4-BE49-F238E27FC236}">
                <a16:creationId xmlns:a16="http://schemas.microsoft.com/office/drawing/2014/main" id="{FC1FEC30-D501-43AD-8513-C9EEAD7F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1057275"/>
            <a:ext cx="8410575" cy="474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anterior chamber">
            <a:extLst>
              <a:ext uri="{FF2B5EF4-FFF2-40B4-BE49-F238E27FC236}">
                <a16:creationId xmlns:a16="http://schemas.microsoft.com/office/drawing/2014/main" id="{DB19D7E4-61AB-4709-BF52-B90E88DF43F7}"/>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C353-28A8-4593-A21C-B06D18CE10C8}"/>
              </a:ext>
            </a:extLst>
          </p:cNvPr>
          <p:cNvSpPr>
            <a:spLocks noGrp="1"/>
          </p:cNvSpPr>
          <p:nvPr>
            <p:ph type="title"/>
          </p:nvPr>
        </p:nvSpPr>
        <p:spPr>
          <a:xfrm>
            <a:off x="0" y="25402"/>
            <a:ext cx="9144000" cy="704743"/>
          </a:xfrm>
          <a:solidFill>
            <a:schemeClr val="accent5">
              <a:lumMod val="90000"/>
            </a:schemeClr>
          </a:solidFill>
        </p:spPr>
        <p:txBody>
          <a:bodyPr/>
          <a:lstStyle/>
          <a:p>
            <a:r>
              <a:rPr lang="en-US" b="1" i="1" dirty="0">
                <a:solidFill>
                  <a:srgbClr val="626262"/>
                </a:solidFill>
                <a:effectLst/>
                <a:latin typeface="Lilly"/>
              </a:rPr>
              <a:t> The pupil </a:t>
            </a:r>
            <a:endParaRPr lang="en-US" dirty="0"/>
          </a:p>
        </p:txBody>
      </p:sp>
      <p:sp>
        <p:nvSpPr>
          <p:cNvPr id="3" name="Rectangle 2">
            <a:extLst>
              <a:ext uri="{FF2B5EF4-FFF2-40B4-BE49-F238E27FC236}">
                <a16:creationId xmlns:a16="http://schemas.microsoft.com/office/drawing/2014/main" id="{209B3BFD-7C90-4CFF-BCB2-0C354DEABE7F}"/>
              </a:ext>
            </a:extLst>
          </p:cNvPr>
          <p:cNvSpPr/>
          <p:nvPr/>
        </p:nvSpPr>
        <p:spPr>
          <a:xfrm>
            <a:off x="1104900" y="990600"/>
            <a:ext cx="6934200" cy="2554545"/>
          </a:xfrm>
          <a:prstGeom prst="rect">
            <a:avLst/>
          </a:prstGeom>
        </p:spPr>
        <p:txBody>
          <a:bodyPr wrap="square">
            <a:spAutoFit/>
          </a:bodyPr>
          <a:lstStyle/>
          <a:p>
            <a:r>
              <a:rPr lang="en-US" b="1" i="1" dirty="0">
                <a:solidFill>
                  <a:srgbClr val="626262"/>
                </a:solidFill>
                <a:effectLst/>
                <a:latin typeface="Lilly"/>
              </a:rPr>
              <a:t>   The pupil </a:t>
            </a:r>
            <a:r>
              <a:rPr lang="en-US" b="0" i="0" dirty="0">
                <a:solidFill>
                  <a:srgbClr val="626262"/>
                </a:solidFill>
                <a:effectLst/>
                <a:latin typeface="Lilly"/>
              </a:rPr>
              <a:t>is the dark circular part of the eye that functions to allow light to come into the eye. </a:t>
            </a:r>
          </a:p>
          <a:p>
            <a:pPr marL="457200" indent="-457200">
              <a:buFont typeface="Arial" panose="020B0604020202020204" pitchFamily="34" charset="0"/>
              <a:buChar char="•"/>
            </a:pPr>
            <a:r>
              <a:rPr lang="en-US" b="0" i="0" dirty="0">
                <a:solidFill>
                  <a:srgbClr val="626262"/>
                </a:solidFill>
                <a:effectLst/>
                <a:latin typeface="Lilly"/>
              </a:rPr>
              <a:t>The pupil is actually not black at all. In fact, it is a hole in your eye. </a:t>
            </a:r>
          </a:p>
        </p:txBody>
      </p:sp>
      <p:pic>
        <p:nvPicPr>
          <p:cNvPr id="7" name="Picture 6" descr="A close up of a persons face&#10;&#10;Description generated with high confidence">
            <a:extLst>
              <a:ext uri="{FF2B5EF4-FFF2-40B4-BE49-F238E27FC236}">
                <a16:creationId xmlns:a16="http://schemas.microsoft.com/office/drawing/2014/main" id="{B9A091AB-00FF-4184-A20D-A44496BD57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9800" y="3805600"/>
            <a:ext cx="4394200" cy="3052400"/>
          </a:xfrm>
          <a:prstGeom prst="rect">
            <a:avLst/>
          </a:prstGeom>
        </p:spPr>
      </p:pic>
    </p:spTree>
    <p:extLst>
      <p:ext uri="{BB962C8B-B14F-4D97-AF65-F5344CB8AC3E}">
        <p14:creationId xmlns:p14="http://schemas.microsoft.com/office/powerpoint/2010/main" val="3647160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aqueous circulation">
            <a:extLst>
              <a:ext uri="{FF2B5EF4-FFF2-40B4-BE49-F238E27FC236}">
                <a16:creationId xmlns:a16="http://schemas.microsoft.com/office/drawing/2014/main" id="{248EC2E9-7229-4F0F-8256-B4D0426EB27C}"/>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extraocular muscles">
            <a:extLst>
              <a:ext uri="{FF2B5EF4-FFF2-40B4-BE49-F238E27FC236}">
                <a16:creationId xmlns:a16="http://schemas.microsoft.com/office/drawing/2014/main" id="{F45F6F6E-E75E-4B83-B504-9D442E36B0C3}"/>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2057493"/>
            <a:ext cx="3657600" cy="2743014"/>
          </a:xfrm>
          <a:noFill/>
        </p:spPr>
      </p:pic>
      <p:sp>
        <p:nvSpPr>
          <p:cNvPr id="2" name="Rectangle 1">
            <a:extLst>
              <a:ext uri="{FF2B5EF4-FFF2-40B4-BE49-F238E27FC236}">
                <a16:creationId xmlns:a16="http://schemas.microsoft.com/office/drawing/2014/main" id="{1E05108D-3123-41C7-A368-D08E96432299}"/>
              </a:ext>
            </a:extLst>
          </p:cNvPr>
          <p:cNvSpPr/>
          <p:nvPr/>
        </p:nvSpPr>
        <p:spPr>
          <a:xfrm>
            <a:off x="4579749" y="533400"/>
            <a:ext cx="4572000" cy="6001643"/>
          </a:xfrm>
          <a:prstGeom prst="rect">
            <a:avLst/>
          </a:prstGeom>
        </p:spPr>
        <p:txBody>
          <a:bodyPr>
            <a:spAutoFit/>
          </a:bodyPr>
          <a:lstStyle/>
          <a:p>
            <a:r>
              <a:rPr lang="en-US" altLang="en-US" dirty="0">
                <a:solidFill>
                  <a:srgbClr val="666666"/>
                </a:solidFill>
                <a:latin typeface="Lilly"/>
              </a:rPr>
              <a:t>There are six extrinsic muscles of the eye (or globe). These muscles control the movement of the eyes. These muscles are called</a:t>
            </a:r>
            <a:r>
              <a:rPr lang="en-US" altLang="en-US" dirty="0">
                <a:solidFill>
                  <a:srgbClr val="666666"/>
                </a:solidFill>
              </a:rPr>
              <a:t> </a:t>
            </a:r>
            <a:r>
              <a:rPr lang="en-US" altLang="en-US" i="1" dirty="0">
                <a:solidFill>
                  <a:srgbClr val="666666"/>
                </a:solidFill>
                <a:latin typeface="Lilly"/>
              </a:rPr>
              <a:t>extrinsic eye muscles</a:t>
            </a:r>
            <a:r>
              <a:rPr lang="en-US" altLang="en-US" dirty="0">
                <a:solidFill>
                  <a:srgbClr val="666666"/>
                </a:solidFill>
              </a:rPr>
              <a:t> </a:t>
            </a:r>
            <a:r>
              <a:rPr lang="en-US" altLang="en-US" dirty="0">
                <a:solidFill>
                  <a:srgbClr val="666666"/>
                </a:solidFill>
                <a:latin typeface="Lilly"/>
              </a:rPr>
              <a:t>because their</a:t>
            </a:r>
            <a:r>
              <a:rPr lang="en-US" altLang="en-US" dirty="0">
                <a:solidFill>
                  <a:srgbClr val="666666"/>
                </a:solidFill>
              </a:rPr>
              <a:t> </a:t>
            </a:r>
            <a:r>
              <a:rPr lang="en-US" altLang="en-US" dirty="0">
                <a:solidFill>
                  <a:srgbClr val="666666"/>
                </a:solidFill>
                <a:latin typeface="Lilly"/>
              </a:rPr>
              <a:t>origin</a:t>
            </a:r>
            <a:r>
              <a:rPr lang="en-US" altLang="en-US" dirty="0">
                <a:solidFill>
                  <a:srgbClr val="666666"/>
                </a:solidFill>
              </a:rPr>
              <a:t> </a:t>
            </a:r>
            <a:r>
              <a:rPr lang="en-US" altLang="en-US" dirty="0">
                <a:solidFill>
                  <a:srgbClr val="666666"/>
                </a:solidFill>
                <a:latin typeface="Lilly"/>
              </a:rPr>
              <a:t>lies in the orbit and their</a:t>
            </a:r>
            <a:r>
              <a:rPr lang="en-US" altLang="en-US" dirty="0">
                <a:solidFill>
                  <a:srgbClr val="666666"/>
                </a:solidFill>
              </a:rPr>
              <a:t> </a:t>
            </a:r>
            <a:r>
              <a:rPr lang="en-US" altLang="en-US" dirty="0">
                <a:solidFill>
                  <a:srgbClr val="666666"/>
                </a:solidFill>
                <a:latin typeface="Lilly"/>
              </a:rPr>
              <a:t>insertion</a:t>
            </a:r>
            <a:r>
              <a:rPr lang="en-US" altLang="en-US" dirty="0">
                <a:solidFill>
                  <a:srgbClr val="666666"/>
                </a:solidFill>
              </a:rPr>
              <a:t> </a:t>
            </a:r>
            <a:r>
              <a:rPr lang="en-US" altLang="en-US" dirty="0">
                <a:solidFill>
                  <a:srgbClr val="666666"/>
                </a:solidFill>
                <a:latin typeface="Lilly"/>
              </a:rPr>
              <a:t>points are on the outside of the sclera.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0A67-6AF6-4E0F-87DC-F1A7995D1A53}"/>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BF8F4F77-F784-447B-91CA-C28471156806}"/>
              </a:ext>
            </a:extLst>
          </p:cNvPr>
          <p:cNvSpPr/>
          <p:nvPr/>
        </p:nvSpPr>
        <p:spPr>
          <a:xfrm>
            <a:off x="255722" y="4370421"/>
            <a:ext cx="8229600" cy="2062103"/>
          </a:xfrm>
          <a:prstGeom prst="rect">
            <a:avLst/>
          </a:prstGeom>
        </p:spPr>
        <p:txBody>
          <a:bodyPr wrap="square">
            <a:spAutoFit/>
          </a:bodyPr>
          <a:lstStyle/>
          <a:p>
            <a:pPr lvl="0" eaLnBrk="0" hangingPunct="0"/>
            <a:r>
              <a:rPr lang="en-US" altLang="en-US" dirty="0">
                <a:solidFill>
                  <a:srgbClr val="666666"/>
                </a:solidFill>
              </a:rPr>
              <a:t> </a:t>
            </a:r>
            <a:r>
              <a:rPr lang="en-US" altLang="en-US" dirty="0">
                <a:solidFill>
                  <a:srgbClr val="666666"/>
                </a:solidFill>
                <a:latin typeface="Lilly"/>
              </a:rPr>
              <a:t>The six extrinsic eye muscles are as follows:</a:t>
            </a:r>
          </a:p>
          <a:p>
            <a:pPr lvl="0" eaLnBrk="0" hangingPunct="0">
              <a:buFontTx/>
              <a:buAutoNum type="arabicPeriod"/>
            </a:pPr>
            <a:r>
              <a:rPr lang="en-US" altLang="en-US" dirty="0">
                <a:solidFill>
                  <a:srgbClr val="666666"/>
                </a:solidFill>
                <a:latin typeface="Lilly"/>
              </a:rPr>
              <a:t>Superior</a:t>
            </a:r>
            <a:r>
              <a:rPr lang="en-US" altLang="en-US" dirty="0">
                <a:solidFill>
                  <a:srgbClr val="666666"/>
                </a:solidFill>
              </a:rPr>
              <a:t> </a:t>
            </a:r>
            <a:r>
              <a:rPr lang="en-US" altLang="en-US" dirty="0">
                <a:solidFill>
                  <a:srgbClr val="666666"/>
                </a:solidFill>
                <a:latin typeface="Lilly"/>
              </a:rPr>
              <a:t>and</a:t>
            </a:r>
            <a:r>
              <a:rPr lang="en-US" altLang="en-US" dirty="0">
                <a:solidFill>
                  <a:srgbClr val="666666"/>
                </a:solidFill>
              </a:rPr>
              <a:t> </a:t>
            </a:r>
            <a:r>
              <a:rPr lang="en-US" altLang="en-US" dirty="0">
                <a:solidFill>
                  <a:srgbClr val="666666"/>
                </a:solidFill>
                <a:latin typeface="Lilly"/>
              </a:rPr>
              <a:t>Inferior</a:t>
            </a:r>
            <a:r>
              <a:rPr lang="en-US" altLang="en-US" dirty="0">
                <a:solidFill>
                  <a:srgbClr val="666666"/>
                </a:solidFill>
              </a:rPr>
              <a:t> </a:t>
            </a:r>
            <a:r>
              <a:rPr lang="en-US" altLang="en-US" dirty="0">
                <a:solidFill>
                  <a:srgbClr val="666666"/>
                </a:solidFill>
                <a:latin typeface="Lilly"/>
              </a:rPr>
              <a:t>Rectus</a:t>
            </a:r>
            <a:r>
              <a:rPr lang="en-US" altLang="en-US" dirty="0">
                <a:solidFill>
                  <a:srgbClr val="666666"/>
                </a:solidFill>
              </a:rPr>
              <a:t> </a:t>
            </a:r>
            <a:r>
              <a:rPr lang="en-US" altLang="en-US" dirty="0">
                <a:solidFill>
                  <a:srgbClr val="666666"/>
                </a:solidFill>
                <a:latin typeface="Lilly"/>
              </a:rPr>
              <a:t>Muscles.</a:t>
            </a:r>
          </a:p>
          <a:p>
            <a:pPr lvl="0" eaLnBrk="0" hangingPunct="0">
              <a:buFontTx/>
              <a:buAutoNum type="arabicPeriod" startAt="2"/>
            </a:pPr>
            <a:r>
              <a:rPr lang="en-US" altLang="en-US" dirty="0">
                <a:solidFill>
                  <a:srgbClr val="666666"/>
                </a:solidFill>
                <a:latin typeface="Lilly"/>
              </a:rPr>
              <a:t>Lateral</a:t>
            </a:r>
            <a:r>
              <a:rPr lang="en-US" altLang="en-US" dirty="0">
                <a:solidFill>
                  <a:srgbClr val="666666"/>
                </a:solidFill>
              </a:rPr>
              <a:t> </a:t>
            </a:r>
            <a:r>
              <a:rPr lang="en-US" altLang="en-US" dirty="0">
                <a:solidFill>
                  <a:srgbClr val="666666"/>
                </a:solidFill>
                <a:latin typeface="Lilly"/>
              </a:rPr>
              <a:t>and</a:t>
            </a:r>
            <a:r>
              <a:rPr lang="en-US" altLang="en-US" dirty="0">
                <a:solidFill>
                  <a:srgbClr val="666666"/>
                </a:solidFill>
              </a:rPr>
              <a:t> </a:t>
            </a:r>
            <a:r>
              <a:rPr lang="en-US" altLang="en-US" dirty="0">
                <a:solidFill>
                  <a:srgbClr val="666666"/>
                </a:solidFill>
                <a:latin typeface="Lilly"/>
              </a:rPr>
              <a:t>Medial</a:t>
            </a:r>
            <a:r>
              <a:rPr lang="en-US" altLang="en-US" dirty="0">
                <a:solidFill>
                  <a:srgbClr val="666666"/>
                </a:solidFill>
              </a:rPr>
              <a:t> </a:t>
            </a:r>
            <a:r>
              <a:rPr lang="en-US" altLang="en-US" dirty="0">
                <a:solidFill>
                  <a:srgbClr val="666666"/>
                </a:solidFill>
                <a:latin typeface="Lilly"/>
              </a:rPr>
              <a:t>Rectus</a:t>
            </a:r>
            <a:r>
              <a:rPr lang="en-US" altLang="en-US" dirty="0">
                <a:solidFill>
                  <a:srgbClr val="666666"/>
                </a:solidFill>
              </a:rPr>
              <a:t> </a:t>
            </a:r>
            <a:r>
              <a:rPr lang="en-US" altLang="en-US" dirty="0">
                <a:solidFill>
                  <a:srgbClr val="666666"/>
                </a:solidFill>
                <a:latin typeface="Lilly"/>
              </a:rPr>
              <a:t>Muscles.</a:t>
            </a:r>
          </a:p>
          <a:p>
            <a:pPr lvl="0" eaLnBrk="0" hangingPunct="0">
              <a:buFontTx/>
              <a:buAutoNum type="arabicPeriod" startAt="3"/>
            </a:pPr>
            <a:r>
              <a:rPr lang="en-US" altLang="en-US" dirty="0">
                <a:solidFill>
                  <a:srgbClr val="666666"/>
                </a:solidFill>
                <a:latin typeface="Lilly"/>
              </a:rPr>
              <a:t>Superior</a:t>
            </a:r>
            <a:r>
              <a:rPr lang="en-US" altLang="en-US" dirty="0">
                <a:solidFill>
                  <a:srgbClr val="666666"/>
                </a:solidFill>
              </a:rPr>
              <a:t> </a:t>
            </a:r>
            <a:r>
              <a:rPr lang="en-US" altLang="en-US" dirty="0">
                <a:solidFill>
                  <a:srgbClr val="666666"/>
                </a:solidFill>
                <a:latin typeface="Lilly"/>
              </a:rPr>
              <a:t>and</a:t>
            </a:r>
            <a:r>
              <a:rPr lang="en-US" altLang="en-US" dirty="0">
                <a:solidFill>
                  <a:srgbClr val="666666"/>
                </a:solidFill>
              </a:rPr>
              <a:t> </a:t>
            </a:r>
            <a:r>
              <a:rPr lang="en-US" altLang="en-US" dirty="0">
                <a:solidFill>
                  <a:srgbClr val="666666"/>
                </a:solidFill>
                <a:latin typeface="Lilly"/>
              </a:rPr>
              <a:t>Inferior</a:t>
            </a:r>
            <a:r>
              <a:rPr lang="en-US" altLang="en-US" dirty="0">
                <a:solidFill>
                  <a:srgbClr val="666666"/>
                </a:solidFill>
              </a:rPr>
              <a:t> </a:t>
            </a:r>
            <a:r>
              <a:rPr lang="en-US" altLang="en-US" dirty="0">
                <a:solidFill>
                  <a:srgbClr val="666666"/>
                </a:solidFill>
                <a:latin typeface="Lilly"/>
              </a:rPr>
              <a:t>Oblique Muscle.</a:t>
            </a:r>
          </a:p>
        </p:txBody>
      </p:sp>
      <p:pic>
        <p:nvPicPr>
          <p:cNvPr id="5" name="Picture 4">
            <a:extLst>
              <a:ext uri="{FF2B5EF4-FFF2-40B4-BE49-F238E27FC236}">
                <a16:creationId xmlns:a16="http://schemas.microsoft.com/office/drawing/2014/main" id="{A5910392-A05B-4BB1-8745-CE234B7F2E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92549" y="425476"/>
            <a:ext cx="5358902" cy="3694911"/>
          </a:xfrm>
          <a:prstGeom prst="rect">
            <a:avLst/>
          </a:prstGeom>
        </p:spPr>
      </p:pic>
    </p:spTree>
    <p:extLst>
      <p:ext uri="{BB962C8B-B14F-4D97-AF65-F5344CB8AC3E}">
        <p14:creationId xmlns:p14="http://schemas.microsoft.com/office/powerpoint/2010/main" val="195752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5CE2-3A48-4AD9-82D8-D0BAE3F88757}"/>
              </a:ext>
            </a:extLst>
          </p:cNvPr>
          <p:cNvSpPr>
            <a:spLocks noGrp="1"/>
          </p:cNvSpPr>
          <p:nvPr>
            <p:ph type="title"/>
          </p:nvPr>
        </p:nvSpPr>
        <p:spPr>
          <a:xfrm>
            <a:off x="422329" y="758179"/>
            <a:ext cx="4495800" cy="868362"/>
          </a:xfrm>
        </p:spPr>
        <p:txBody>
          <a:bodyPr/>
          <a:lstStyle/>
          <a:p>
            <a:r>
              <a:rPr lang="en-US" dirty="0"/>
              <a:t>Muscles of the Eye</a:t>
            </a:r>
          </a:p>
        </p:txBody>
      </p:sp>
      <p:graphicFrame>
        <p:nvGraphicFramePr>
          <p:cNvPr id="7" name="Table 6">
            <a:extLst>
              <a:ext uri="{FF2B5EF4-FFF2-40B4-BE49-F238E27FC236}">
                <a16:creationId xmlns:a16="http://schemas.microsoft.com/office/drawing/2014/main" id="{6FB3C15E-673C-41A1-B26C-871E206CE9E9}"/>
              </a:ext>
            </a:extLst>
          </p:cNvPr>
          <p:cNvGraphicFramePr>
            <a:graphicFrameLocks noGrp="1"/>
          </p:cNvGraphicFramePr>
          <p:nvPr>
            <p:extLst>
              <p:ext uri="{D42A27DB-BD31-4B8C-83A1-F6EECF244321}">
                <p14:modId xmlns:p14="http://schemas.microsoft.com/office/powerpoint/2010/main" val="3288596065"/>
              </p:ext>
            </p:extLst>
          </p:nvPr>
        </p:nvGraphicFramePr>
        <p:xfrm>
          <a:off x="457200" y="2286000"/>
          <a:ext cx="8229599" cy="4119880"/>
        </p:xfrm>
        <a:graphic>
          <a:graphicData uri="http://schemas.openxmlformats.org/drawingml/2006/table">
            <a:tbl>
              <a:tblPr firstRow="1" bandRow="1">
                <a:tableStyleId>{5C22544A-7EE6-4342-B048-85BDC9FD1C3A}</a:tableStyleId>
              </a:tblPr>
              <a:tblGrid>
                <a:gridCol w="2779184">
                  <a:extLst>
                    <a:ext uri="{9D8B030D-6E8A-4147-A177-3AD203B41FA5}">
                      <a16:colId xmlns:a16="http://schemas.microsoft.com/office/drawing/2014/main" val="775562610"/>
                    </a:ext>
                  </a:extLst>
                </a:gridCol>
                <a:gridCol w="2632948">
                  <a:extLst>
                    <a:ext uri="{9D8B030D-6E8A-4147-A177-3AD203B41FA5}">
                      <a16:colId xmlns:a16="http://schemas.microsoft.com/office/drawing/2014/main" val="3125010631"/>
                    </a:ext>
                  </a:extLst>
                </a:gridCol>
                <a:gridCol w="2817467">
                  <a:extLst>
                    <a:ext uri="{9D8B030D-6E8A-4147-A177-3AD203B41FA5}">
                      <a16:colId xmlns:a16="http://schemas.microsoft.com/office/drawing/2014/main" val="4234169776"/>
                    </a:ext>
                  </a:extLst>
                </a:gridCol>
              </a:tblGrid>
              <a:tr h="370840">
                <a:tc>
                  <a:txBody>
                    <a:bodyPr/>
                    <a:lstStyle/>
                    <a:p>
                      <a:pPr algn="ctr"/>
                      <a:r>
                        <a:rPr lang="en-US" sz="1600" b="1" dirty="0">
                          <a:solidFill>
                            <a:schemeClr val="accent6"/>
                          </a:solidFill>
                        </a:rPr>
                        <a:t>Muscle</a:t>
                      </a:r>
                    </a:p>
                  </a:txBody>
                  <a:tcPr/>
                </a:tc>
                <a:tc>
                  <a:txBody>
                    <a:bodyPr/>
                    <a:lstStyle/>
                    <a:p>
                      <a:pPr algn="ctr"/>
                      <a:r>
                        <a:rPr lang="en-US" sz="1600" b="1" dirty="0">
                          <a:solidFill>
                            <a:schemeClr val="accent6"/>
                          </a:solidFill>
                        </a:rPr>
                        <a:t>Location</a:t>
                      </a:r>
                    </a:p>
                  </a:txBody>
                  <a:tcPr/>
                </a:tc>
                <a:tc>
                  <a:txBody>
                    <a:bodyPr/>
                    <a:lstStyle/>
                    <a:p>
                      <a:pPr algn="ctr"/>
                      <a:r>
                        <a:rPr lang="en-US" sz="1600" b="1" dirty="0">
                          <a:solidFill>
                            <a:schemeClr val="accent6"/>
                          </a:solidFill>
                        </a:rPr>
                        <a:t>Function</a:t>
                      </a:r>
                    </a:p>
                  </a:txBody>
                  <a:tcPr/>
                </a:tc>
                <a:extLst>
                  <a:ext uri="{0D108BD9-81ED-4DB2-BD59-A6C34878D82A}">
                    <a16:rowId xmlns:a16="http://schemas.microsoft.com/office/drawing/2014/main" val="2322367569"/>
                  </a:ext>
                </a:extLst>
              </a:tr>
              <a:tr h="370840">
                <a:tc>
                  <a:txBody>
                    <a:bodyPr/>
                    <a:lstStyle/>
                    <a:p>
                      <a:pPr algn="ctr"/>
                      <a:r>
                        <a:rPr lang="en-US" sz="1200" b="1" dirty="0"/>
                        <a:t>Orbicularis</a:t>
                      </a:r>
                    </a:p>
                    <a:p>
                      <a:pPr algn="ctr"/>
                      <a:r>
                        <a:rPr lang="en-US" sz="1200" b="1" dirty="0"/>
                        <a:t>Oris</a:t>
                      </a:r>
                    </a:p>
                  </a:txBody>
                  <a:tcPr anchor="ctr"/>
                </a:tc>
                <a:tc>
                  <a:txBody>
                    <a:bodyPr/>
                    <a:lstStyle/>
                    <a:p>
                      <a:pPr algn="ctr"/>
                      <a:r>
                        <a:rPr lang="en-US" sz="1200" b="1" dirty="0"/>
                        <a:t>Outer Rim</a:t>
                      </a:r>
                    </a:p>
                  </a:txBody>
                  <a:tcPr anchor="ctr"/>
                </a:tc>
                <a:tc>
                  <a:txBody>
                    <a:bodyPr/>
                    <a:lstStyle/>
                    <a:p>
                      <a:pPr algn="ctr"/>
                      <a:r>
                        <a:rPr lang="en-US" sz="1200" b="1" dirty="0"/>
                        <a:t>Squinting</a:t>
                      </a:r>
                    </a:p>
                    <a:p>
                      <a:pPr algn="ctr"/>
                      <a:r>
                        <a:rPr lang="en-US" sz="1200" b="1" dirty="0"/>
                        <a:t>Blinking</a:t>
                      </a:r>
                    </a:p>
                  </a:txBody>
                  <a:tcPr anchor="ctr"/>
                </a:tc>
                <a:extLst>
                  <a:ext uri="{0D108BD9-81ED-4DB2-BD59-A6C34878D82A}">
                    <a16:rowId xmlns:a16="http://schemas.microsoft.com/office/drawing/2014/main" val="585578692"/>
                  </a:ext>
                </a:extLst>
              </a:tr>
              <a:tr h="370840">
                <a:tc>
                  <a:txBody>
                    <a:bodyPr/>
                    <a:lstStyle/>
                    <a:p>
                      <a:pPr algn="ctr"/>
                      <a:r>
                        <a:rPr lang="en-US" sz="1200" b="1" dirty="0"/>
                        <a:t>Superior Rectus</a:t>
                      </a:r>
                    </a:p>
                  </a:txBody>
                  <a:tcPr anchor="ctr"/>
                </a:tc>
                <a:tc>
                  <a:txBody>
                    <a:bodyPr/>
                    <a:lstStyle/>
                    <a:p>
                      <a:pPr algn="ctr"/>
                      <a:r>
                        <a:rPr lang="en-US" sz="1200" b="1" dirty="0"/>
                        <a:t>Attached to Superior Sclera</a:t>
                      </a:r>
                    </a:p>
                  </a:txBody>
                  <a:tcPr anchor="ctr"/>
                </a:tc>
                <a:tc>
                  <a:txBody>
                    <a:bodyPr/>
                    <a:lstStyle/>
                    <a:p>
                      <a:pPr algn="ctr"/>
                      <a:r>
                        <a:rPr lang="en-US" sz="1200" b="1" dirty="0"/>
                        <a:t>Looking</a:t>
                      </a:r>
                    </a:p>
                    <a:p>
                      <a:pPr algn="ctr"/>
                      <a:r>
                        <a:rPr lang="en-US" sz="1200" b="1" dirty="0"/>
                        <a:t>UP</a:t>
                      </a:r>
                    </a:p>
                  </a:txBody>
                  <a:tcPr anchor="ctr"/>
                </a:tc>
                <a:extLst>
                  <a:ext uri="{0D108BD9-81ED-4DB2-BD59-A6C34878D82A}">
                    <a16:rowId xmlns:a16="http://schemas.microsoft.com/office/drawing/2014/main" val="2846213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Inferior Rectus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Attached to Inferior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Sclera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Looking DOWN</a:t>
                      </a:r>
                    </a:p>
                    <a:p>
                      <a:pPr algn="ctr"/>
                      <a:endParaRPr lang="en-US" sz="1200" b="1" dirty="0"/>
                    </a:p>
                  </a:txBody>
                  <a:tcPr anchor="ctr"/>
                </a:tc>
                <a:extLst>
                  <a:ext uri="{0D108BD9-81ED-4DB2-BD59-A6C34878D82A}">
                    <a16:rowId xmlns:a16="http://schemas.microsoft.com/office/drawing/2014/main" val="4946712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Medial Rectus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Attached to Medial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Sclera</a:t>
                      </a:r>
                    </a:p>
                  </a:txBody>
                  <a:tcPr/>
                </a:tc>
                <a:tc>
                  <a:txBody>
                    <a:bodyPr/>
                    <a:lstStyle/>
                    <a:p>
                      <a:pPr algn="ctr"/>
                      <a:r>
                        <a:rPr lang="en-US" sz="1200" b="1" dirty="0"/>
                        <a:t>Eye Looks Toward the Nose</a:t>
                      </a:r>
                    </a:p>
                  </a:txBody>
                  <a:tcPr/>
                </a:tc>
                <a:extLst>
                  <a:ext uri="{0D108BD9-81ED-4DB2-BD59-A6C34878D82A}">
                    <a16:rowId xmlns:a16="http://schemas.microsoft.com/office/drawing/2014/main" val="5635401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Lateral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Rectus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Attached to Lateral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Sclera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Eye Looks Away From the Nose</a:t>
                      </a:r>
                    </a:p>
                  </a:txBody>
                  <a:tcPr/>
                </a:tc>
                <a:extLst>
                  <a:ext uri="{0D108BD9-81ED-4DB2-BD59-A6C34878D82A}">
                    <a16:rowId xmlns:a16="http://schemas.microsoft.com/office/drawing/2014/main" val="1893160480"/>
                  </a:ext>
                </a:extLst>
              </a:tr>
              <a:tr h="370840">
                <a:tc>
                  <a:txBody>
                    <a:bodyPr/>
                    <a:lstStyle/>
                    <a:p>
                      <a:pPr algn="ctr"/>
                      <a:r>
                        <a:rPr lang="en-US" sz="1200" b="1" dirty="0">
                          <a:latin typeface="+mn-lt"/>
                        </a:rPr>
                        <a:t>Superior Oblique</a:t>
                      </a:r>
                    </a:p>
                  </a:txBody>
                  <a:tcPr/>
                </a:tc>
                <a:tc>
                  <a:txBody>
                    <a:bodyPr/>
                    <a:lstStyle/>
                    <a:p>
                      <a:pPr algn="ctr"/>
                      <a:r>
                        <a:rPr lang="en-US" sz="1200" b="1" dirty="0">
                          <a:solidFill>
                            <a:schemeClr val="tx1"/>
                          </a:solidFill>
                          <a:latin typeface="+mn-lt"/>
                        </a:rPr>
                        <a:t>Attaches to the superior medial</a:t>
                      </a:r>
                    </a:p>
                    <a:p>
                      <a:pPr algn="ctr"/>
                      <a:r>
                        <a:rPr lang="en-US" sz="1200" b="1" dirty="0">
                          <a:solidFill>
                            <a:schemeClr val="tx1"/>
                          </a:solidFill>
                          <a:latin typeface="+mn-lt"/>
                        </a:rPr>
                        <a:t>Surface of the sclera </a:t>
                      </a:r>
                    </a:p>
                  </a:txBody>
                  <a:tcPr/>
                </a:tc>
                <a:tc>
                  <a:txBody>
                    <a:bodyPr/>
                    <a:lstStyle/>
                    <a:p>
                      <a:pPr algn="ctr"/>
                      <a:r>
                        <a:rPr lang="en-US" altLang="en-US" sz="1200" b="1" dirty="0">
                          <a:solidFill>
                            <a:schemeClr val="tx1"/>
                          </a:solidFill>
                          <a:latin typeface="+mn-lt"/>
                        </a:rPr>
                        <a:t>rotate the eyeball counter clock-wise to keep the eye from rotating when the rectus muscles are engaged</a:t>
                      </a:r>
                      <a:endParaRPr lang="en-US" sz="1200" b="1" dirty="0">
                        <a:solidFill>
                          <a:schemeClr val="tx1"/>
                        </a:solidFill>
                        <a:latin typeface="+mn-lt"/>
                      </a:endParaRPr>
                    </a:p>
                  </a:txBody>
                  <a:tcPr/>
                </a:tc>
                <a:extLst>
                  <a:ext uri="{0D108BD9-81ED-4DB2-BD59-A6C34878D82A}">
                    <a16:rowId xmlns:a16="http://schemas.microsoft.com/office/drawing/2014/main" val="7868384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Inferior Oblique</a:t>
                      </a:r>
                    </a:p>
                  </a:txBody>
                  <a:tcPr/>
                </a:tc>
                <a:tc>
                  <a:txBody>
                    <a:bodyPr/>
                    <a:lstStyle/>
                    <a:p>
                      <a:pPr algn="ctr"/>
                      <a:r>
                        <a:rPr lang="en-US" sz="1200" b="1" dirty="0">
                          <a:solidFill>
                            <a:schemeClr val="tx1"/>
                          </a:solidFill>
                          <a:latin typeface="+mn-lt"/>
                        </a:rPr>
                        <a:t>Attaches to the superior medial</a:t>
                      </a:r>
                    </a:p>
                    <a:p>
                      <a:pPr algn="ctr"/>
                      <a:r>
                        <a:rPr lang="en-US" sz="1200" b="1" dirty="0">
                          <a:solidFill>
                            <a:schemeClr val="tx1"/>
                          </a:solidFill>
                          <a:latin typeface="+mn-lt"/>
                        </a:rPr>
                        <a:t>Surface of the sclera </a:t>
                      </a:r>
                    </a:p>
                    <a:p>
                      <a:pPr algn="ctr"/>
                      <a:endParaRPr lang="en-US" sz="1200" b="1" dirty="0">
                        <a:solidFill>
                          <a:schemeClr val="tx1"/>
                        </a:solidFill>
                        <a:latin typeface="+mn-lt"/>
                      </a:endParaRPr>
                    </a:p>
                  </a:txBody>
                  <a:tcPr/>
                </a:tc>
                <a:tc>
                  <a:txBody>
                    <a:bodyPr/>
                    <a:lstStyle/>
                    <a:p>
                      <a:pPr algn="ctr"/>
                      <a:r>
                        <a:rPr lang="en-US" altLang="en-US" sz="1200" b="1" dirty="0">
                          <a:solidFill>
                            <a:schemeClr val="tx1"/>
                          </a:solidFill>
                          <a:latin typeface="+mn-lt"/>
                        </a:rPr>
                        <a:t>rotate the eyeball clock-wise to keep the eye from rotating when the rectus muscles are engaged</a:t>
                      </a:r>
                      <a:endParaRPr lang="en-US" sz="1200" b="1" dirty="0">
                        <a:solidFill>
                          <a:schemeClr val="tx1"/>
                        </a:solidFill>
                        <a:latin typeface="+mn-lt"/>
                      </a:endParaRPr>
                    </a:p>
                  </a:txBody>
                  <a:tcPr/>
                </a:tc>
                <a:extLst>
                  <a:ext uri="{0D108BD9-81ED-4DB2-BD59-A6C34878D82A}">
                    <a16:rowId xmlns:a16="http://schemas.microsoft.com/office/drawing/2014/main" val="3349942003"/>
                  </a:ext>
                </a:extLst>
              </a:tr>
            </a:tbl>
          </a:graphicData>
        </a:graphic>
      </p:graphicFrame>
      <p:pic>
        <p:nvPicPr>
          <p:cNvPr id="8" name="Picture 7">
            <a:extLst>
              <a:ext uri="{FF2B5EF4-FFF2-40B4-BE49-F238E27FC236}">
                <a16:creationId xmlns:a16="http://schemas.microsoft.com/office/drawing/2014/main" id="{E4ECEC2F-C707-4CDF-B8F4-9B74FDEF69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34000" y="44476"/>
            <a:ext cx="3250987" cy="2241524"/>
          </a:xfrm>
          <a:prstGeom prst="rect">
            <a:avLst/>
          </a:prstGeom>
        </p:spPr>
      </p:pic>
    </p:spTree>
    <p:extLst>
      <p:ext uri="{BB962C8B-B14F-4D97-AF65-F5344CB8AC3E}">
        <p14:creationId xmlns:p14="http://schemas.microsoft.com/office/powerpoint/2010/main" val="3767417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6CD4-4A9D-4FE9-990F-B8D6CA23C348}"/>
              </a:ext>
            </a:extLst>
          </p:cNvPr>
          <p:cNvSpPr>
            <a:spLocks noGrp="1"/>
          </p:cNvSpPr>
          <p:nvPr>
            <p:ph type="title"/>
          </p:nvPr>
        </p:nvSpPr>
        <p:spPr/>
        <p:txBody>
          <a:bodyPr/>
          <a:lstStyle/>
          <a:p>
            <a:r>
              <a:rPr lang="en-US" dirty="0"/>
              <a:t>Medial and Lateral Rectus</a:t>
            </a:r>
          </a:p>
        </p:txBody>
      </p:sp>
      <p:pic>
        <p:nvPicPr>
          <p:cNvPr id="3" name="Picture 4" descr="Picture">
            <a:extLst>
              <a:ext uri="{FF2B5EF4-FFF2-40B4-BE49-F238E27FC236}">
                <a16:creationId xmlns:a16="http://schemas.microsoft.com/office/drawing/2014/main" id="{B91CD7E8-F355-482A-9C27-22AD09513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667000"/>
            <a:ext cx="8801100" cy="3590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1060D1-0FC3-4FA2-BB3F-29343B8E7D74}"/>
              </a:ext>
            </a:extLst>
          </p:cNvPr>
          <p:cNvSpPr/>
          <p:nvPr/>
        </p:nvSpPr>
        <p:spPr>
          <a:xfrm>
            <a:off x="457200" y="1464507"/>
            <a:ext cx="8382000" cy="1077218"/>
          </a:xfrm>
          <a:prstGeom prst="rect">
            <a:avLst/>
          </a:prstGeom>
        </p:spPr>
        <p:txBody>
          <a:bodyPr wrap="square">
            <a:spAutoFit/>
          </a:bodyPr>
          <a:lstStyle/>
          <a:p>
            <a:pPr lvl="0" eaLnBrk="0" hangingPunct="0"/>
            <a:r>
              <a:rPr lang="en-US" altLang="en-US" dirty="0">
                <a:solidFill>
                  <a:srgbClr val="666666"/>
                </a:solidFill>
                <a:latin typeface="Lilly"/>
              </a:rPr>
              <a:t>The function of the rectus muscles of the eye allow the eye to look</a:t>
            </a:r>
            <a:r>
              <a:rPr lang="en-US" altLang="en-US" dirty="0">
                <a:solidFill>
                  <a:srgbClr val="666666"/>
                </a:solidFill>
              </a:rPr>
              <a:t> </a:t>
            </a:r>
            <a:r>
              <a:rPr lang="en-US" altLang="en-US" dirty="0">
                <a:solidFill>
                  <a:srgbClr val="666666"/>
                </a:solidFill>
                <a:latin typeface="Lilly"/>
              </a:rPr>
              <a:t>up, down, left and right. </a:t>
            </a:r>
            <a:endParaRPr lang="en-US" altLang="en-US" sz="5400" dirty="0"/>
          </a:p>
        </p:txBody>
      </p:sp>
      <p:sp>
        <p:nvSpPr>
          <p:cNvPr id="5" name="Rectangle 4">
            <a:extLst>
              <a:ext uri="{FF2B5EF4-FFF2-40B4-BE49-F238E27FC236}">
                <a16:creationId xmlns:a16="http://schemas.microsoft.com/office/drawing/2014/main" id="{F545BB93-8F9C-4A25-8F58-DC22B34DD428}"/>
              </a:ext>
            </a:extLst>
          </p:cNvPr>
          <p:cNvSpPr/>
          <p:nvPr/>
        </p:nvSpPr>
        <p:spPr>
          <a:xfrm>
            <a:off x="85725" y="6029257"/>
            <a:ext cx="8972550" cy="707886"/>
          </a:xfrm>
          <a:prstGeom prst="rect">
            <a:avLst/>
          </a:prstGeom>
        </p:spPr>
        <p:txBody>
          <a:bodyPr wrap="square">
            <a:spAutoFit/>
          </a:bodyPr>
          <a:lstStyle/>
          <a:p>
            <a:pPr algn="ctr" fontAlgn="t"/>
            <a:r>
              <a:rPr lang="en-US" sz="2000" dirty="0">
                <a:latin typeface="Lemon"/>
              </a:rPr>
              <a:t>The Lateral and Medial Rectus Muscles of the eyeball work in opposite ways to allow to you to look outward with one eye, while you look inward with the other eye.</a:t>
            </a:r>
          </a:p>
        </p:txBody>
      </p:sp>
    </p:spTree>
    <p:extLst>
      <p:ext uri="{BB962C8B-B14F-4D97-AF65-F5344CB8AC3E}">
        <p14:creationId xmlns:p14="http://schemas.microsoft.com/office/powerpoint/2010/main" val="4035910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AD73-D7C0-4692-8674-DC40500B220C}"/>
              </a:ext>
            </a:extLst>
          </p:cNvPr>
          <p:cNvSpPr>
            <a:spLocks noGrp="1"/>
          </p:cNvSpPr>
          <p:nvPr>
            <p:ph type="title"/>
          </p:nvPr>
        </p:nvSpPr>
        <p:spPr/>
        <p:txBody>
          <a:bodyPr/>
          <a:lstStyle/>
          <a:p>
            <a:r>
              <a:rPr lang="en-US" altLang="en-US" dirty="0">
                <a:solidFill>
                  <a:srgbClr val="666666"/>
                </a:solidFill>
                <a:latin typeface="Lilly"/>
              </a:rPr>
              <a:t>superior and inferior rectus muscles</a:t>
            </a:r>
            <a:endParaRPr lang="en-US" dirty="0"/>
          </a:p>
        </p:txBody>
      </p:sp>
      <p:graphicFrame>
        <p:nvGraphicFramePr>
          <p:cNvPr id="3" name="Table 2">
            <a:extLst>
              <a:ext uri="{FF2B5EF4-FFF2-40B4-BE49-F238E27FC236}">
                <a16:creationId xmlns:a16="http://schemas.microsoft.com/office/drawing/2014/main" id="{CB73CD32-35CD-4435-A57F-0DF90244FB9E}"/>
              </a:ext>
            </a:extLst>
          </p:cNvPr>
          <p:cNvGraphicFramePr>
            <a:graphicFrameLocks noGrp="1"/>
          </p:cNvGraphicFramePr>
          <p:nvPr>
            <p:extLst>
              <p:ext uri="{D42A27DB-BD31-4B8C-83A1-F6EECF244321}">
                <p14:modId xmlns:p14="http://schemas.microsoft.com/office/powerpoint/2010/main" val="2460887642"/>
              </p:ext>
            </p:extLst>
          </p:nvPr>
        </p:nvGraphicFramePr>
        <p:xfrm>
          <a:off x="618357" y="2362200"/>
          <a:ext cx="8229600" cy="1516241"/>
        </p:xfrm>
        <a:graphic>
          <a:graphicData uri="http://schemas.openxmlformats.org/drawingml/2006/table">
            <a:tbl>
              <a:tblPr/>
              <a:tblGrid>
                <a:gridCol w="4118827">
                  <a:extLst>
                    <a:ext uri="{9D8B030D-6E8A-4147-A177-3AD203B41FA5}">
                      <a16:colId xmlns:a16="http://schemas.microsoft.com/office/drawing/2014/main" val="1246293579"/>
                    </a:ext>
                  </a:extLst>
                </a:gridCol>
                <a:gridCol w="4110773">
                  <a:extLst>
                    <a:ext uri="{9D8B030D-6E8A-4147-A177-3AD203B41FA5}">
                      <a16:colId xmlns:a16="http://schemas.microsoft.com/office/drawing/2014/main" val="2625833114"/>
                    </a:ext>
                  </a:extLst>
                </a:gridCol>
              </a:tblGrid>
              <a:tr h="1516241">
                <a:tc>
                  <a:txBody>
                    <a:bodyPr/>
                    <a:lstStyle/>
                    <a:p>
                      <a:pPr algn="ctr" fontAlgn="t"/>
                      <a:r>
                        <a:rPr lang="en-US" sz="1600" dirty="0">
                          <a:effectLst/>
                          <a:latin typeface="Lemon"/>
                        </a:rPr>
                        <a:t>The Superior Rectus muscles of the eyeball allow you to look UPWARDS!</a:t>
                      </a:r>
                    </a:p>
                  </a:txBody>
                  <a:tcPr marL="124691" marR="124691" marT="39901" marB="39901">
                    <a:lnL>
                      <a:noFill/>
                    </a:lnL>
                    <a:lnR>
                      <a:noFill/>
                    </a:lnR>
                    <a:lnT>
                      <a:noFill/>
                    </a:lnT>
                    <a:lnB>
                      <a:noFill/>
                    </a:lnB>
                  </a:tcPr>
                </a:tc>
                <a:tc>
                  <a:txBody>
                    <a:bodyPr/>
                    <a:lstStyle/>
                    <a:p>
                      <a:pPr algn="ctr" fontAlgn="t"/>
                      <a:r>
                        <a:rPr lang="en-US" sz="1600" dirty="0">
                          <a:effectLst/>
                          <a:latin typeface="Lemon"/>
                        </a:rPr>
                        <a:t>The Inferior Rectus Muscles of the eyeball allow you to look DOWNWARD!</a:t>
                      </a:r>
                    </a:p>
                  </a:txBody>
                  <a:tcPr marL="124691" marR="124691" marT="39901" marB="39901">
                    <a:lnL>
                      <a:noFill/>
                    </a:lnL>
                    <a:lnR>
                      <a:noFill/>
                    </a:lnR>
                    <a:lnT>
                      <a:noFill/>
                    </a:lnT>
                    <a:lnB>
                      <a:noFill/>
                    </a:lnB>
                  </a:tcPr>
                </a:tc>
                <a:extLst>
                  <a:ext uri="{0D108BD9-81ED-4DB2-BD59-A6C34878D82A}">
                    <a16:rowId xmlns:a16="http://schemas.microsoft.com/office/drawing/2014/main" val="909563918"/>
                  </a:ext>
                </a:extLst>
              </a:tr>
            </a:tbl>
          </a:graphicData>
        </a:graphic>
      </p:graphicFrame>
      <p:pic>
        <p:nvPicPr>
          <p:cNvPr id="4" name="Picture 3" descr="Picture">
            <a:extLst>
              <a:ext uri="{FF2B5EF4-FFF2-40B4-BE49-F238E27FC236}">
                <a16:creationId xmlns:a16="http://schemas.microsoft.com/office/drawing/2014/main" id="{B7B07882-5E32-433F-8FA5-3D87CF566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99" y="3402902"/>
            <a:ext cx="4478901" cy="1749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icture">
            <a:extLst>
              <a:ext uri="{FF2B5EF4-FFF2-40B4-BE49-F238E27FC236}">
                <a16:creationId xmlns:a16="http://schemas.microsoft.com/office/drawing/2014/main" id="{6687DC56-4298-4C20-A9AB-0F6E3F0E2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157" y="4495800"/>
            <a:ext cx="3978576" cy="1749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168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CA58-9C96-4AB7-B3E2-F820A1165FDB}"/>
              </a:ext>
            </a:extLst>
          </p:cNvPr>
          <p:cNvSpPr>
            <a:spLocks noGrp="1"/>
          </p:cNvSpPr>
          <p:nvPr>
            <p:ph type="title"/>
          </p:nvPr>
        </p:nvSpPr>
        <p:spPr>
          <a:xfrm>
            <a:off x="228600" y="-166311"/>
            <a:ext cx="8686800" cy="1143000"/>
          </a:xfrm>
        </p:spPr>
        <p:txBody>
          <a:bodyPr/>
          <a:lstStyle/>
          <a:p>
            <a:r>
              <a:rPr lang="en-US" altLang="en-US" dirty="0">
                <a:solidFill>
                  <a:srgbClr val="666666"/>
                </a:solidFill>
                <a:latin typeface="Lilly"/>
              </a:rPr>
              <a:t>superior and inferior oblique muscles</a:t>
            </a:r>
            <a:endParaRPr lang="en-US" dirty="0"/>
          </a:p>
        </p:txBody>
      </p:sp>
      <p:sp>
        <p:nvSpPr>
          <p:cNvPr id="4" name="Rectangle 1">
            <a:extLst>
              <a:ext uri="{FF2B5EF4-FFF2-40B4-BE49-F238E27FC236}">
                <a16:creationId xmlns:a16="http://schemas.microsoft.com/office/drawing/2014/main" id="{6AC9B527-AE72-4F6B-A855-6ABBEA438AF4}"/>
              </a:ext>
            </a:extLst>
          </p:cNvPr>
          <p:cNvSpPr>
            <a:spLocks noChangeArrowheads="1"/>
          </p:cNvSpPr>
          <p:nvPr/>
        </p:nvSpPr>
        <p:spPr bwMode="auto">
          <a:xfrm>
            <a:off x="457200" y="1626729"/>
            <a:ext cx="65" cy="5565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F492813-DF66-4EA6-8D24-0AB83457745D}"/>
              </a:ext>
            </a:extLst>
          </p:cNvPr>
          <p:cNvSpPr/>
          <p:nvPr/>
        </p:nvSpPr>
        <p:spPr>
          <a:xfrm>
            <a:off x="381132" y="595677"/>
            <a:ext cx="8534268" cy="2062103"/>
          </a:xfrm>
          <a:prstGeom prst="rect">
            <a:avLst/>
          </a:prstGeom>
        </p:spPr>
        <p:txBody>
          <a:bodyPr wrap="square">
            <a:spAutoFit/>
          </a:bodyPr>
          <a:lstStyle/>
          <a:p>
            <a:r>
              <a:rPr lang="en-US" altLang="en-US" dirty="0">
                <a:solidFill>
                  <a:srgbClr val="666666"/>
                </a:solidFill>
                <a:latin typeface="Lilly"/>
              </a:rPr>
              <a:t>The superior and inferior oblique muscles function to rotate the eyeball clock-wise and counter clock-wise to keep the eye from rotating when the rectus muscles are engaged.</a:t>
            </a:r>
            <a:r>
              <a:rPr lang="en-US" altLang="en-US" dirty="0">
                <a:solidFill>
                  <a:srgbClr val="666666"/>
                </a:solidFill>
              </a:rPr>
              <a:t> </a:t>
            </a:r>
            <a:endParaRPr lang="en-US" dirty="0"/>
          </a:p>
        </p:txBody>
      </p:sp>
      <p:pic>
        <p:nvPicPr>
          <p:cNvPr id="8" name="Online Media 7">
            <a:hlinkClick r:id="" action="ppaction://media"/>
            <a:extLst>
              <a:ext uri="{FF2B5EF4-FFF2-40B4-BE49-F238E27FC236}">
                <a16:creationId xmlns:a16="http://schemas.microsoft.com/office/drawing/2014/main" id="{FDE1FD72-7422-4C0B-A7C4-5245FA23C298}"/>
              </a:ext>
            </a:extLst>
          </p:cNvPr>
          <p:cNvPicPr>
            <a:picLocks noRot="1" noChangeAspect="1"/>
          </p:cNvPicPr>
          <p:nvPr>
            <a:videoFile r:link="rId1"/>
          </p:nvPr>
        </p:nvPicPr>
        <p:blipFill>
          <a:blip r:embed="rId3"/>
          <a:stretch>
            <a:fillRect/>
          </a:stretch>
        </p:blipFill>
        <p:spPr>
          <a:xfrm>
            <a:off x="990600" y="2713145"/>
            <a:ext cx="6891867" cy="3876675"/>
          </a:xfrm>
          <a:prstGeom prst="rect">
            <a:avLst/>
          </a:prstGeom>
        </p:spPr>
      </p:pic>
    </p:spTree>
    <p:extLst>
      <p:ext uri="{BB962C8B-B14F-4D97-AF65-F5344CB8AC3E}">
        <p14:creationId xmlns:p14="http://schemas.microsoft.com/office/powerpoint/2010/main" val="1341275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pupil function">
            <a:extLst>
              <a:ext uri="{FF2B5EF4-FFF2-40B4-BE49-F238E27FC236}">
                <a16:creationId xmlns:a16="http://schemas.microsoft.com/office/drawing/2014/main" id="{E90A2A51-2610-474A-867D-C6E33900901A}"/>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86A17822-C69E-4F85-AD7F-9073D7EF1B7F}"/>
              </a:ext>
            </a:extLst>
          </p:cNvPr>
          <p:cNvSpPr txBox="1">
            <a:spLocks noChangeArrowheads="1"/>
          </p:cNvSpPr>
          <p:nvPr/>
        </p:nvSpPr>
        <p:spPr bwMode="auto">
          <a:xfrm>
            <a:off x="365125" y="92075"/>
            <a:ext cx="63546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dirty="0"/>
              <a:t>Retina</a:t>
            </a:r>
          </a:p>
          <a:p>
            <a:pPr eaLnBrk="1" hangingPunct="1"/>
            <a:r>
              <a:rPr lang="en-US" altLang="en-US" dirty="0"/>
              <a:t>	several layers “inside out”</a:t>
            </a:r>
          </a:p>
          <a:p>
            <a:pPr eaLnBrk="1" hangingPunct="1"/>
            <a:r>
              <a:rPr lang="en-US" altLang="en-US" dirty="0"/>
              <a:t>Pigmented epithelium</a:t>
            </a:r>
          </a:p>
          <a:p>
            <a:pPr eaLnBrk="1" hangingPunct="1"/>
            <a:r>
              <a:rPr lang="en-US" altLang="en-US" dirty="0"/>
              <a:t>Rods and Cones (photoreceptors)</a:t>
            </a:r>
          </a:p>
          <a:p>
            <a:pPr eaLnBrk="1" hangingPunct="1"/>
            <a:r>
              <a:rPr lang="en-US" altLang="en-US" dirty="0"/>
              <a:t>Bipolar cells </a:t>
            </a:r>
          </a:p>
          <a:p>
            <a:pPr eaLnBrk="1" hangingPunct="1"/>
            <a:r>
              <a:rPr lang="en-US" altLang="en-US" dirty="0"/>
              <a:t>Ganglion cells</a:t>
            </a:r>
          </a:p>
          <a:p>
            <a:pPr eaLnBrk="1" hangingPunct="1"/>
            <a:r>
              <a:rPr lang="en-US" altLang="en-US" dirty="0"/>
              <a:t>(vitreous humor)</a:t>
            </a:r>
          </a:p>
          <a:p>
            <a:pPr eaLnBrk="1" hangingPunct="1"/>
            <a:r>
              <a:rPr lang="en-US" altLang="en-US" dirty="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C1C59-A5E0-471E-B0D8-A58768D913C7}"/>
              </a:ext>
            </a:extLst>
          </p:cNvPr>
          <p:cNvSpPr/>
          <p:nvPr/>
        </p:nvSpPr>
        <p:spPr>
          <a:xfrm>
            <a:off x="152400" y="349708"/>
            <a:ext cx="3657600" cy="6494085"/>
          </a:xfrm>
          <a:prstGeom prst="rect">
            <a:avLst/>
          </a:prstGeom>
        </p:spPr>
        <p:txBody>
          <a:bodyPr wrap="square">
            <a:spAutoFit/>
          </a:bodyPr>
          <a:lstStyle/>
          <a:p>
            <a:pPr eaLnBrk="1" hangingPunct="1"/>
            <a:r>
              <a:rPr lang="en-US" altLang="en-US" dirty="0"/>
              <a:t>Light is focused by </a:t>
            </a:r>
            <a:r>
              <a:rPr lang="en-US" altLang="en-US" b="1" dirty="0"/>
              <a:t>cornea</a:t>
            </a:r>
            <a:r>
              <a:rPr lang="en-US" altLang="en-US" dirty="0"/>
              <a:t> and </a:t>
            </a:r>
            <a:r>
              <a:rPr lang="en-US" altLang="en-US" b="1" dirty="0"/>
              <a:t>lens</a:t>
            </a:r>
            <a:r>
              <a:rPr lang="en-US" altLang="en-US" dirty="0"/>
              <a:t> on </a:t>
            </a:r>
          </a:p>
          <a:p>
            <a:pPr eaLnBrk="1" hangingPunct="1"/>
            <a:r>
              <a:rPr lang="en-US" altLang="en-US" dirty="0"/>
              <a:t>the Fovea centralis (“central pit”) which is in the </a:t>
            </a:r>
          </a:p>
          <a:p>
            <a:pPr eaLnBrk="1" hangingPunct="1"/>
            <a:r>
              <a:rPr lang="en-US" altLang="en-US" dirty="0"/>
              <a:t>center of the Macula lutea (“yellow spot”)</a:t>
            </a:r>
          </a:p>
          <a:p>
            <a:pPr eaLnBrk="1" hangingPunct="1"/>
            <a:r>
              <a:rPr lang="en-US" altLang="en-US" dirty="0"/>
              <a:t>The third refractive component is the </a:t>
            </a:r>
          </a:p>
          <a:p>
            <a:pPr eaLnBrk="1" hangingPunct="1"/>
            <a:r>
              <a:rPr lang="en-US" altLang="en-US" b="1" dirty="0"/>
              <a:t>length of the eyeball</a:t>
            </a:r>
            <a:r>
              <a:rPr lang="en-US" altLang="en-US" dirty="0"/>
              <a:t>.</a:t>
            </a:r>
          </a:p>
        </p:txBody>
      </p:sp>
      <p:pic>
        <p:nvPicPr>
          <p:cNvPr id="6" name="Picture 3" descr="retina diagram">
            <a:extLst>
              <a:ext uri="{FF2B5EF4-FFF2-40B4-BE49-F238E27FC236}">
                <a16:creationId xmlns:a16="http://schemas.microsoft.com/office/drawing/2014/main" id="{612E8DC6-972D-4E67-9FF8-A2E6DA435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0"/>
            <a:ext cx="4714137"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49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9B3BFD-7C90-4CFF-BCB2-0C354DEABE7F}"/>
              </a:ext>
            </a:extLst>
          </p:cNvPr>
          <p:cNvSpPr/>
          <p:nvPr/>
        </p:nvSpPr>
        <p:spPr>
          <a:xfrm>
            <a:off x="3875" y="34871"/>
            <a:ext cx="5504480" cy="3046988"/>
          </a:xfrm>
          <a:prstGeom prst="rect">
            <a:avLst/>
          </a:prstGeom>
        </p:spPr>
        <p:txBody>
          <a:bodyPr wrap="square">
            <a:spAutoFit/>
          </a:bodyPr>
          <a:lstStyle/>
          <a:p>
            <a:pPr marL="457200" indent="-457200">
              <a:buFont typeface="Arial" panose="020B0604020202020204" pitchFamily="34" charset="0"/>
              <a:buChar char="•"/>
            </a:pPr>
            <a:r>
              <a:rPr lang="en-US" b="0" i="0" dirty="0">
                <a:solidFill>
                  <a:srgbClr val="626262"/>
                </a:solidFill>
                <a:effectLst/>
                <a:latin typeface="Lilly"/>
              </a:rPr>
              <a:t>When your doctor looks into your eye either an ophthalmoscope, they are looking through your pupil and examining your retina at the back of your eye.</a:t>
            </a:r>
            <a:endParaRPr lang="en-US" dirty="0"/>
          </a:p>
        </p:txBody>
      </p:sp>
      <p:pic>
        <p:nvPicPr>
          <p:cNvPr id="6" name="Picture 5" descr="Two people looking at the camera&#10;&#10;Description generated with high confidence">
            <a:extLst>
              <a:ext uri="{FF2B5EF4-FFF2-40B4-BE49-F238E27FC236}">
                <a16:creationId xmlns:a16="http://schemas.microsoft.com/office/drawing/2014/main" id="{FE4A78EF-A061-4B46-8851-A6F7CB10E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378515"/>
            <a:ext cx="3438525" cy="5181600"/>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1B753022-8E1E-448C-8EDB-6355ED228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3071360"/>
            <a:ext cx="4600575" cy="3512002"/>
          </a:xfrm>
          <a:prstGeom prst="rect">
            <a:avLst/>
          </a:prstGeom>
        </p:spPr>
      </p:pic>
    </p:spTree>
    <p:extLst>
      <p:ext uri="{BB962C8B-B14F-4D97-AF65-F5344CB8AC3E}">
        <p14:creationId xmlns:p14="http://schemas.microsoft.com/office/powerpoint/2010/main" val="161920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eye transverse section posterior">
            <a:extLst>
              <a:ext uri="{FF2B5EF4-FFF2-40B4-BE49-F238E27FC236}">
                <a16:creationId xmlns:a16="http://schemas.microsoft.com/office/drawing/2014/main" id="{FC6A2240-779C-49FF-BB7B-48DF10F72592}"/>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fundus photo">
            <a:extLst>
              <a:ext uri="{FF2B5EF4-FFF2-40B4-BE49-F238E27FC236}">
                <a16:creationId xmlns:a16="http://schemas.microsoft.com/office/drawing/2014/main" id="{5E524C9A-4315-4C13-BE0A-A1911FBA81CB}"/>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71912" y="1566392"/>
            <a:ext cx="4967288" cy="3725213"/>
          </a:xfrm>
          <a:noFill/>
        </p:spPr>
      </p:pic>
      <p:pic>
        <p:nvPicPr>
          <p:cNvPr id="3" name="Picture 3" descr="retina diagram">
            <a:extLst>
              <a:ext uri="{FF2B5EF4-FFF2-40B4-BE49-F238E27FC236}">
                <a16:creationId xmlns:a16="http://schemas.microsoft.com/office/drawing/2014/main" id="{27395A43-679C-44DA-994E-27F343C1D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61318"/>
            <a:ext cx="4714137"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43783229-4044-4060-BB84-E706562C753B}"/>
              </a:ext>
            </a:extLst>
          </p:cNvPr>
          <p:cNvSpPr/>
          <p:nvPr/>
        </p:nvSpPr>
        <p:spPr>
          <a:xfrm>
            <a:off x="5017645" y="242255"/>
            <a:ext cx="3820263" cy="9144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Fovea Centralis and Macula</a:t>
            </a:r>
          </a:p>
        </p:txBody>
      </p:sp>
      <p:pic>
        <p:nvPicPr>
          <p:cNvPr id="8" name="Picture 7" descr="A picture containing looking&#10;&#10;Description generated with high confidence">
            <a:extLst>
              <a:ext uri="{FF2B5EF4-FFF2-40B4-BE49-F238E27FC236}">
                <a16:creationId xmlns:a16="http://schemas.microsoft.com/office/drawing/2014/main" id="{6A4E3306-15A6-4B3E-B91F-5AA9926EB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93835">
            <a:off x="5976590" y="1103423"/>
            <a:ext cx="2860475" cy="1548518"/>
          </a:xfrm>
          <a:prstGeom prst="rect">
            <a:avLst/>
          </a:prstGeom>
        </p:spPr>
      </p:pic>
      <p:pic>
        <p:nvPicPr>
          <p:cNvPr id="10" name="Picture 9" descr="A picture containing looking&#10;&#10;Description generated with high confidence">
            <a:extLst>
              <a:ext uri="{FF2B5EF4-FFF2-40B4-BE49-F238E27FC236}">
                <a16:creationId xmlns:a16="http://schemas.microsoft.com/office/drawing/2014/main" id="{095D18FC-C78E-47E3-88E2-EFA575A6B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351033">
            <a:off x="5122961" y="3773656"/>
            <a:ext cx="2860475" cy="1548518"/>
          </a:xfrm>
          <a:prstGeom prst="rect">
            <a:avLst/>
          </a:prstGeom>
        </p:spPr>
      </p:pic>
      <p:sp>
        <p:nvSpPr>
          <p:cNvPr id="11" name="Rectangle: Rounded Corners 10">
            <a:extLst>
              <a:ext uri="{FF2B5EF4-FFF2-40B4-BE49-F238E27FC236}">
                <a16:creationId xmlns:a16="http://schemas.microsoft.com/office/drawing/2014/main" id="{07FC20E5-62D6-4FFD-A66E-5022F15ACE9B}"/>
              </a:ext>
            </a:extLst>
          </p:cNvPr>
          <p:cNvSpPr/>
          <p:nvPr/>
        </p:nvSpPr>
        <p:spPr>
          <a:xfrm>
            <a:off x="4998272" y="5571641"/>
            <a:ext cx="3820263" cy="9144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Optic Disk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37C0D7-B0EB-4087-BF4F-25C492DFC366}"/>
              </a:ext>
            </a:extLst>
          </p:cNvPr>
          <p:cNvSpPr>
            <a:spLocks noGrp="1"/>
          </p:cNvSpPr>
          <p:nvPr>
            <p:ph/>
          </p:nvPr>
        </p:nvSpPr>
        <p:spPr>
          <a:xfrm>
            <a:off x="457200" y="2743200"/>
            <a:ext cx="8229600" cy="3382963"/>
          </a:xfrm>
        </p:spPr>
        <p:txBody>
          <a:bodyPr/>
          <a:lstStyle/>
          <a:p>
            <a:r>
              <a:rPr lang="en-US" dirty="0">
                <a:hlinkClick r:id="rId2"/>
              </a:rPr>
              <a:t>https://www.youtube.com/watch?v=4Xan6UqNCQ8</a:t>
            </a:r>
            <a:r>
              <a:rPr lang="en-US" dirty="0"/>
              <a:t> </a:t>
            </a:r>
          </a:p>
        </p:txBody>
      </p:sp>
      <p:sp>
        <p:nvSpPr>
          <p:cNvPr id="4" name="Rectangle: Rounded Corners 3">
            <a:extLst>
              <a:ext uri="{FF2B5EF4-FFF2-40B4-BE49-F238E27FC236}">
                <a16:creationId xmlns:a16="http://schemas.microsoft.com/office/drawing/2014/main" id="{F595D05B-2B8D-4911-B00D-0D5B0E7409A6}"/>
              </a:ext>
            </a:extLst>
          </p:cNvPr>
          <p:cNvSpPr/>
          <p:nvPr/>
        </p:nvSpPr>
        <p:spPr>
          <a:xfrm>
            <a:off x="2286000" y="274637"/>
            <a:ext cx="3820263" cy="9144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AR CHRISTY" panose="02000000000000000000" pitchFamily="2" charset="0"/>
              </a:rPr>
              <a:t>Blind Sight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C54A78C-58A1-4678-B6E7-2E0DCC20A492}"/>
              </a:ext>
            </a:extLst>
          </p:cNvPr>
          <p:cNvSpPr>
            <a:spLocks noGrp="1" noChangeArrowheads="1"/>
          </p:cNvSpPr>
          <p:nvPr>
            <p:ph type="title"/>
          </p:nvPr>
        </p:nvSpPr>
        <p:spPr/>
        <p:txBody>
          <a:bodyPr/>
          <a:lstStyle/>
          <a:p>
            <a:pPr eaLnBrk="1" hangingPunct="1"/>
            <a:r>
              <a:rPr lang="en-US" altLang="en-US"/>
              <a:t>Refractive Disorders</a:t>
            </a:r>
          </a:p>
        </p:txBody>
      </p:sp>
      <p:sp>
        <p:nvSpPr>
          <p:cNvPr id="21507" name="Text Box 3">
            <a:extLst>
              <a:ext uri="{FF2B5EF4-FFF2-40B4-BE49-F238E27FC236}">
                <a16:creationId xmlns:a16="http://schemas.microsoft.com/office/drawing/2014/main" id="{15BED611-D74C-4024-A44F-06A88455F81D}"/>
              </a:ext>
            </a:extLst>
          </p:cNvPr>
          <p:cNvSpPr txBox="1">
            <a:spLocks noChangeArrowheads="1"/>
          </p:cNvSpPr>
          <p:nvPr/>
        </p:nvSpPr>
        <p:spPr bwMode="auto">
          <a:xfrm>
            <a:off x="228600" y="1371600"/>
            <a:ext cx="4724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altLang="en-US" sz="2000" dirty="0"/>
              <a:t>Emmetropia – good vision 20/20</a:t>
            </a:r>
          </a:p>
          <a:p>
            <a:pPr eaLnBrk="1" hangingPunct="1">
              <a:spcBef>
                <a:spcPct val="50000"/>
              </a:spcBef>
            </a:pPr>
            <a:r>
              <a:rPr lang="en-US" altLang="en-US" sz="2000" dirty="0"/>
              <a:t>Myopia – nearsightedness</a:t>
            </a:r>
          </a:p>
          <a:p>
            <a:pPr eaLnBrk="1" hangingPunct="1">
              <a:spcBef>
                <a:spcPct val="50000"/>
              </a:spcBef>
            </a:pPr>
            <a:r>
              <a:rPr lang="en-US" altLang="en-US" sz="2000" dirty="0"/>
              <a:t>Hyperopia – farsightedness</a:t>
            </a:r>
          </a:p>
          <a:p>
            <a:pPr eaLnBrk="1" hangingPunct="1">
              <a:spcBef>
                <a:spcPct val="50000"/>
              </a:spcBef>
            </a:pPr>
            <a:r>
              <a:rPr lang="en-US" altLang="en-US" sz="2000" dirty="0"/>
              <a:t>Astigmatism – light does not focus to a single 	point on the retina</a:t>
            </a:r>
          </a:p>
          <a:p>
            <a:pPr eaLnBrk="1" hangingPunct="1">
              <a:spcBef>
                <a:spcPct val="50000"/>
              </a:spcBef>
            </a:pPr>
            <a:r>
              <a:rPr lang="en-US" altLang="en-US" sz="2000" dirty="0"/>
              <a:t>Presbyopia – “old sight” – loss of ability to 	accommodate or see up close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refraction">
            <a:extLst>
              <a:ext uri="{FF2B5EF4-FFF2-40B4-BE49-F238E27FC236}">
                <a16:creationId xmlns:a16="http://schemas.microsoft.com/office/drawing/2014/main" id="{C87D697B-5010-4660-A915-854C7B0409F3}"/>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AF9AE7-832B-4A4A-87A3-957CEC178B5E}"/>
              </a:ext>
            </a:extLst>
          </p:cNvPr>
          <p:cNvSpPr/>
          <p:nvPr/>
        </p:nvSpPr>
        <p:spPr>
          <a:xfrm>
            <a:off x="1219200" y="1047713"/>
            <a:ext cx="6858000" cy="584775"/>
          </a:xfrm>
          <a:prstGeom prst="rect">
            <a:avLst/>
          </a:prstGeom>
        </p:spPr>
        <p:txBody>
          <a:bodyPr wrap="square">
            <a:spAutoFit/>
          </a:bodyPr>
          <a:lstStyle/>
          <a:p>
            <a:pPr eaLnBrk="1" hangingPunct="1">
              <a:spcBef>
                <a:spcPct val="50000"/>
              </a:spcBef>
            </a:pPr>
            <a:r>
              <a:rPr lang="en-US" altLang="en-US" dirty="0"/>
              <a:t>Emmetropia – good vision 20/20</a:t>
            </a:r>
          </a:p>
        </p:txBody>
      </p:sp>
      <p:pic>
        <p:nvPicPr>
          <p:cNvPr id="4" name="Content Placeholder 3" descr="refractive errors">
            <a:extLst>
              <a:ext uri="{FF2B5EF4-FFF2-40B4-BE49-F238E27FC236}">
                <a16:creationId xmlns:a16="http://schemas.microsoft.com/office/drawing/2014/main" id="{AA8CC1B5-7C32-490D-8BCE-DC06BC4A0DFC}"/>
              </a:ext>
            </a:extLst>
          </p:cNvPr>
          <p:cNvPicPr>
            <a:picLocks noGrp="1" noChangeAspect="1" noChangeArrowheads="1"/>
          </p:cNvPicPr>
          <p:nvPr>
            <p:ph/>
          </p:nvPr>
        </p:nvPicPr>
        <p:blipFill rotWithShape="1">
          <a:blip r:embed="rId2">
            <a:extLst>
              <a:ext uri="{28A0092B-C50C-407E-A947-70E740481C1C}">
                <a14:useLocalDpi xmlns:a14="http://schemas.microsoft.com/office/drawing/2010/main" val="0"/>
              </a:ext>
            </a:extLst>
          </a:blip>
          <a:srcRect t="33806" b="31171"/>
          <a:stretch/>
        </p:blipFill>
        <p:spPr>
          <a:xfrm>
            <a:off x="-214666" y="3327975"/>
            <a:ext cx="9573332" cy="2514600"/>
          </a:xfrm>
          <a:noFill/>
        </p:spPr>
      </p:pic>
    </p:spTree>
    <p:extLst>
      <p:ext uri="{BB962C8B-B14F-4D97-AF65-F5344CB8AC3E}">
        <p14:creationId xmlns:p14="http://schemas.microsoft.com/office/powerpoint/2010/main" val="47672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refractive errors">
            <a:extLst>
              <a:ext uri="{FF2B5EF4-FFF2-40B4-BE49-F238E27FC236}">
                <a16:creationId xmlns:a16="http://schemas.microsoft.com/office/drawing/2014/main" id="{A03936B5-4B24-44B2-93D0-29AFF89D45DD}"/>
              </a:ext>
            </a:extLst>
          </p:cNvPr>
          <p:cNvPicPr>
            <a:picLocks noChangeAspect="1" noChangeArrowheads="1"/>
          </p:cNvPicPr>
          <p:nvPr>
            <p:ph/>
          </p:nvPr>
        </p:nvPicPr>
        <p:blipFill rotWithShape="1">
          <a:blip r:embed="rId2">
            <a:extLst>
              <a:ext uri="{28A0092B-C50C-407E-A947-70E740481C1C}">
                <a14:useLocalDpi xmlns:a14="http://schemas.microsoft.com/office/drawing/2010/main" val="0"/>
              </a:ext>
            </a:extLst>
          </a:blip>
          <a:srcRect t="-1" b="31178"/>
          <a:stretch/>
        </p:blipFill>
        <p:spPr>
          <a:xfrm>
            <a:off x="670718" y="1752600"/>
            <a:ext cx="7802563" cy="4027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D18FE60F-57C3-4FAB-B5BA-2A6BA3557A8D}"/>
              </a:ext>
            </a:extLst>
          </p:cNvPr>
          <p:cNvSpPr/>
          <p:nvPr/>
        </p:nvSpPr>
        <p:spPr>
          <a:xfrm>
            <a:off x="1752600" y="188665"/>
            <a:ext cx="5867400" cy="584775"/>
          </a:xfrm>
          <a:prstGeom prst="rect">
            <a:avLst/>
          </a:prstGeom>
        </p:spPr>
        <p:txBody>
          <a:bodyPr wrap="square">
            <a:spAutoFit/>
          </a:bodyPr>
          <a:lstStyle/>
          <a:p>
            <a:pPr eaLnBrk="1" hangingPunct="1">
              <a:spcBef>
                <a:spcPct val="50000"/>
              </a:spcBef>
            </a:pPr>
            <a:r>
              <a:rPr lang="en-US" altLang="en-US" dirty="0"/>
              <a:t>Myopia – nearsightedness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refractive errors">
            <a:extLst>
              <a:ext uri="{FF2B5EF4-FFF2-40B4-BE49-F238E27FC236}">
                <a16:creationId xmlns:a16="http://schemas.microsoft.com/office/drawing/2014/main" id="{A03936B5-4B24-44B2-93D0-29AFF89D45DD}"/>
              </a:ext>
            </a:extLst>
          </p:cNvPr>
          <p:cNvPicPr>
            <a:picLocks noChangeAspect="1" noChangeArrowheads="1"/>
          </p:cNvPicPr>
          <p:nvPr>
            <p:ph/>
          </p:nvPr>
        </p:nvPicPr>
        <p:blipFill rotWithShape="1">
          <a:blip r:embed="rId2">
            <a:extLst>
              <a:ext uri="{28A0092B-C50C-407E-A947-70E740481C1C}">
                <a14:useLocalDpi xmlns:a14="http://schemas.microsoft.com/office/drawing/2010/main" val="0"/>
              </a:ext>
            </a:extLst>
          </a:blip>
          <a:srcRect l="-10" t="37635" r="10" b="54"/>
          <a:stretch/>
        </p:blipFill>
        <p:spPr>
          <a:xfrm>
            <a:off x="670718" y="1981200"/>
            <a:ext cx="7802563" cy="3646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D18FE60F-57C3-4FAB-B5BA-2A6BA3557A8D}"/>
              </a:ext>
            </a:extLst>
          </p:cNvPr>
          <p:cNvSpPr/>
          <p:nvPr/>
        </p:nvSpPr>
        <p:spPr>
          <a:xfrm>
            <a:off x="2084522" y="308597"/>
            <a:ext cx="5867400" cy="584775"/>
          </a:xfrm>
          <a:prstGeom prst="rect">
            <a:avLst/>
          </a:prstGeom>
        </p:spPr>
        <p:txBody>
          <a:bodyPr wrap="square">
            <a:spAutoFit/>
          </a:bodyPr>
          <a:lstStyle/>
          <a:p>
            <a:pPr eaLnBrk="1" hangingPunct="1">
              <a:spcBef>
                <a:spcPct val="50000"/>
              </a:spcBef>
            </a:pPr>
            <a:r>
              <a:rPr lang="en-US" altLang="en-US" dirty="0"/>
              <a:t>Hyperopia – farsightedness</a:t>
            </a:r>
          </a:p>
        </p:txBody>
      </p:sp>
    </p:spTree>
    <p:extLst>
      <p:ext uri="{BB962C8B-B14F-4D97-AF65-F5344CB8AC3E}">
        <p14:creationId xmlns:p14="http://schemas.microsoft.com/office/powerpoint/2010/main" val="3813927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33A6BBBD-074C-4760-8774-1CB48A8AD26E}"/>
              </a:ext>
            </a:extLst>
          </p:cNvPr>
          <p:cNvSpPr txBox="1">
            <a:spLocks noChangeArrowheads="1"/>
          </p:cNvSpPr>
          <p:nvPr/>
        </p:nvSpPr>
        <p:spPr bwMode="auto">
          <a:xfrm>
            <a:off x="609600" y="5019439"/>
            <a:ext cx="802812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spcBef>
                <a:spcPct val="50000"/>
              </a:spcBef>
            </a:pPr>
            <a:r>
              <a:rPr lang="en-US" altLang="en-US" sz="2000" dirty="0"/>
              <a:t>Astigmatism – light does not focus to a single point on the retina</a:t>
            </a:r>
          </a:p>
          <a:p>
            <a:pPr eaLnBrk="1" hangingPunct="1">
              <a:spcBef>
                <a:spcPct val="50000"/>
              </a:spcBef>
            </a:pPr>
            <a:r>
              <a:rPr lang="en-US" altLang="en-US" sz="2000" dirty="0"/>
              <a:t>Presbyopia – “old sight” – loss of ability to 	accommodate or see up close</a:t>
            </a:r>
          </a:p>
        </p:txBody>
      </p:sp>
      <p:pic>
        <p:nvPicPr>
          <p:cNvPr id="6" name="Picture 5">
            <a:extLst>
              <a:ext uri="{FF2B5EF4-FFF2-40B4-BE49-F238E27FC236}">
                <a16:creationId xmlns:a16="http://schemas.microsoft.com/office/drawing/2014/main" id="{28C5CE8A-6370-4DA7-8A42-0FA1AA1D3F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 y="609600"/>
            <a:ext cx="6896100" cy="3324225"/>
          </a:xfrm>
          <a:prstGeom prst="rect">
            <a:avLst/>
          </a:prstGeom>
        </p:spPr>
      </p:pic>
      <p:sp>
        <p:nvSpPr>
          <p:cNvPr id="7" name="TextBox 6">
            <a:extLst>
              <a:ext uri="{FF2B5EF4-FFF2-40B4-BE49-F238E27FC236}">
                <a16:creationId xmlns:a16="http://schemas.microsoft.com/office/drawing/2014/main" id="{0F708362-F750-4B5E-8245-8B32C5D7B049}"/>
              </a:ext>
            </a:extLst>
          </p:cNvPr>
          <p:cNvSpPr txBox="1"/>
          <p:nvPr/>
        </p:nvSpPr>
        <p:spPr>
          <a:xfrm>
            <a:off x="609600" y="3933825"/>
            <a:ext cx="6896100" cy="230832"/>
          </a:xfrm>
          <a:prstGeom prst="rect">
            <a:avLst/>
          </a:prstGeom>
          <a:noFill/>
        </p:spPr>
        <p:txBody>
          <a:bodyPr wrap="square" rtlCol="0">
            <a:spAutoFit/>
          </a:bodyPr>
          <a:lstStyle/>
          <a:p>
            <a:r>
              <a:rPr lang="en-US" sz="900">
                <a:hlinkClick r:id="rId3" tooltip="http://humaneyesr.wikispaces.com/Nearsightedness,+Farsightedness+and+Astigmatism"/>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904824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lens refraction">
            <a:extLst>
              <a:ext uri="{FF2B5EF4-FFF2-40B4-BE49-F238E27FC236}">
                <a16:creationId xmlns:a16="http://schemas.microsoft.com/office/drawing/2014/main" id="{2256341A-E0AA-4F90-98F5-277B1BCED323}"/>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1365E38-C4F0-466F-A02C-2315B77D3639}"/>
              </a:ext>
            </a:extLst>
          </p:cNvPr>
          <p:cNvGraphicFramePr>
            <a:graphicFrameLocks noGrp="1"/>
          </p:cNvGraphicFramePr>
          <p:nvPr/>
        </p:nvGraphicFramePr>
        <p:xfrm>
          <a:off x="457200" y="3701360"/>
          <a:ext cx="8229600" cy="323642"/>
        </p:xfrm>
        <a:graphic>
          <a:graphicData uri="http://schemas.openxmlformats.org/drawingml/2006/table">
            <a:tbl>
              <a:tblPr/>
              <a:tblGrid>
                <a:gridCol w="4118827">
                  <a:extLst>
                    <a:ext uri="{9D8B030D-6E8A-4147-A177-3AD203B41FA5}">
                      <a16:colId xmlns:a16="http://schemas.microsoft.com/office/drawing/2014/main" val="264311769"/>
                    </a:ext>
                  </a:extLst>
                </a:gridCol>
                <a:gridCol w="4110773">
                  <a:extLst>
                    <a:ext uri="{9D8B030D-6E8A-4147-A177-3AD203B41FA5}">
                      <a16:colId xmlns:a16="http://schemas.microsoft.com/office/drawing/2014/main" val="2883822941"/>
                    </a:ext>
                  </a:extLst>
                </a:gridCol>
              </a:tblGrid>
              <a:tr h="319209">
                <a:tc>
                  <a:txBody>
                    <a:bodyPr/>
                    <a:lstStyle/>
                    <a:p>
                      <a:pPr algn="ctr" fontAlgn="t"/>
                      <a:endParaRPr lang="en-US" sz="1600">
                        <a:effectLst/>
                        <a:latin typeface="Lemon"/>
                      </a:endParaRPr>
                    </a:p>
                  </a:txBody>
                  <a:tcPr marL="124691" marR="124691" marT="39901" marB="39901">
                    <a:lnL>
                      <a:noFill/>
                    </a:lnL>
                    <a:lnR>
                      <a:noFill/>
                    </a:lnR>
                    <a:lnT>
                      <a:noFill/>
                    </a:lnT>
                    <a:lnB>
                      <a:noFill/>
                    </a:lnB>
                  </a:tcPr>
                </a:tc>
                <a:tc>
                  <a:txBody>
                    <a:bodyPr/>
                    <a:lstStyle/>
                    <a:p>
                      <a:pPr algn="ctr" fontAlgn="t"/>
                      <a:endParaRPr lang="en-US" sz="1600" dirty="0">
                        <a:effectLst/>
                        <a:latin typeface="Lemon"/>
                      </a:endParaRPr>
                    </a:p>
                  </a:txBody>
                  <a:tcPr marL="124691" marR="124691" marT="39901" marB="39901">
                    <a:lnL>
                      <a:noFill/>
                    </a:lnL>
                    <a:lnR>
                      <a:noFill/>
                    </a:lnR>
                    <a:lnT>
                      <a:noFill/>
                    </a:lnT>
                    <a:lnB>
                      <a:noFill/>
                    </a:lnB>
                  </a:tcPr>
                </a:tc>
                <a:extLst>
                  <a:ext uri="{0D108BD9-81ED-4DB2-BD59-A6C34878D82A}">
                    <a16:rowId xmlns:a16="http://schemas.microsoft.com/office/drawing/2014/main" val="191042754"/>
                  </a:ext>
                </a:extLst>
              </a:tr>
            </a:tbl>
          </a:graphicData>
        </a:graphic>
      </p:graphicFrame>
      <p:sp>
        <p:nvSpPr>
          <p:cNvPr id="4" name="Rectangle 1">
            <a:extLst>
              <a:ext uri="{FF2B5EF4-FFF2-40B4-BE49-F238E27FC236}">
                <a16:creationId xmlns:a16="http://schemas.microsoft.com/office/drawing/2014/main" id="{453F784D-D638-4E57-ABCD-C2F615908C75}"/>
              </a:ext>
            </a:extLst>
          </p:cNvPr>
          <p:cNvSpPr>
            <a:spLocks noChangeArrowheads="1"/>
          </p:cNvSpPr>
          <p:nvPr/>
        </p:nvSpPr>
        <p:spPr bwMode="auto">
          <a:xfrm>
            <a:off x="4936834" y="3563551"/>
            <a:ext cx="184731"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eaLnBrk="0" hangingPunct="0">
              <a:defRPr sz="3200">
                <a:solidFill>
                  <a:schemeClr val="tx1"/>
                </a:solidFill>
                <a:latin typeface="Arial" panose="020B0604020202020204" pitchFamily="34" charset="0"/>
              </a:defRPr>
            </a:lvl3pPr>
            <a:lvl4pPr eaLnBrk="0" hangingPunct="0">
              <a:defRPr sz="3200">
                <a:solidFill>
                  <a:schemeClr val="tx1"/>
                </a:solidFill>
                <a:latin typeface="Arial" panose="020B0604020202020204" pitchFamily="34" charset="0"/>
              </a:defRPr>
            </a:lvl4pPr>
            <a:lvl5pPr eaLnBrk="0" hangingPunct="0">
              <a:defRPr sz="3200">
                <a:solidFill>
                  <a:schemeClr val="tx1"/>
                </a:solidFill>
                <a:latin typeface="Arial" panose="020B0604020202020204" pitchFamily="34" charset="0"/>
              </a:defRPr>
            </a:lvl5pPr>
            <a:lvl6pPr eaLnBrk="0" fontAlgn="base" hangingPunct="0">
              <a:spcBef>
                <a:spcPct val="0"/>
              </a:spcBef>
              <a:spcAft>
                <a:spcPct val="0"/>
              </a:spcAft>
              <a:defRPr sz="3200">
                <a:solidFill>
                  <a:schemeClr val="tx1"/>
                </a:solidFill>
                <a:latin typeface="Arial" panose="020B0604020202020204" pitchFamily="34" charset="0"/>
              </a:defRPr>
            </a:lvl6pPr>
            <a:lvl7pPr eaLnBrk="0" fontAlgn="base" hangingPunct="0">
              <a:spcBef>
                <a:spcPct val="0"/>
              </a:spcBef>
              <a:spcAft>
                <a:spcPct val="0"/>
              </a:spcAft>
              <a:defRPr sz="3200">
                <a:solidFill>
                  <a:schemeClr val="tx1"/>
                </a:solidFill>
                <a:latin typeface="Arial" panose="020B0604020202020204" pitchFamily="34" charset="0"/>
              </a:defRPr>
            </a:lvl7pPr>
            <a:lvl8pPr eaLnBrk="0" fontAlgn="base" hangingPunct="0">
              <a:spcBef>
                <a:spcPct val="0"/>
              </a:spcBef>
              <a:spcAft>
                <a:spcPct val="0"/>
              </a:spcAft>
              <a:defRPr sz="3200">
                <a:solidFill>
                  <a:schemeClr val="tx1"/>
                </a:solidFill>
                <a:latin typeface="Arial" panose="020B0604020202020204" pitchFamily="34" charset="0"/>
              </a:defRPr>
            </a:lvl8pPr>
            <a:lvl9pPr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BA2D2F"/>
              </a:solidFill>
              <a:effectLst/>
              <a:latin typeface="Lato" panose="020F0502020204030203" pitchFamily="34" charset="0"/>
            </a:endParaRPr>
          </a:p>
        </p:txBody>
      </p:sp>
      <p:pic>
        <p:nvPicPr>
          <p:cNvPr id="76803" name="Picture 3" descr="Picture">
            <a:extLst>
              <a:ext uri="{FF2B5EF4-FFF2-40B4-BE49-F238E27FC236}">
                <a16:creationId xmlns:a16="http://schemas.microsoft.com/office/drawing/2014/main" id="{18CB50B1-13CE-422B-8E63-A2CF28E92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687" y="1910288"/>
            <a:ext cx="6564313" cy="4926550"/>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Picture">
            <a:extLst>
              <a:ext uri="{FF2B5EF4-FFF2-40B4-BE49-F238E27FC236}">
                <a16:creationId xmlns:a16="http://schemas.microsoft.com/office/drawing/2014/main" id="{31C1B67E-D87C-46FE-B2B5-FCDD3C60A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790" y="3275483"/>
            <a:ext cx="4356315" cy="3267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6805" name="Picture 5" descr="Picture">
            <a:extLst>
              <a:ext uri="{FF2B5EF4-FFF2-40B4-BE49-F238E27FC236}">
                <a16:creationId xmlns:a16="http://schemas.microsoft.com/office/drawing/2014/main" id="{B7496E45-3C38-47C7-8888-00C86B3920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5" y="21162"/>
            <a:ext cx="4356315" cy="3267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C8B7F2BA-1CB2-4333-AAA7-8348371BA88D}"/>
              </a:ext>
            </a:extLst>
          </p:cNvPr>
          <p:cNvSpPr>
            <a:spLocks noGrp="1"/>
          </p:cNvSpPr>
          <p:nvPr>
            <p:ph type="title"/>
          </p:nvPr>
        </p:nvSpPr>
        <p:spPr>
          <a:xfrm>
            <a:off x="5121564" y="274638"/>
            <a:ext cx="3565235" cy="1143000"/>
          </a:xfrm>
        </p:spPr>
        <p:txBody>
          <a:bodyPr/>
          <a:lstStyle/>
          <a:p>
            <a:r>
              <a:rPr lang="en-US" dirty="0"/>
              <a:t>Pupil</a:t>
            </a:r>
          </a:p>
        </p:txBody>
      </p:sp>
    </p:spTree>
    <p:extLst>
      <p:ext uri="{BB962C8B-B14F-4D97-AF65-F5344CB8AC3E}">
        <p14:creationId xmlns:p14="http://schemas.microsoft.com/office/powerpoint/2010/main" val="20305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22" presetClass="entr" presetSubtype="4"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par>
                          <p:cTn id="12" fill="hold">
                            <p:stCondLst>
                              <p:cond delay="2000"/>
                            </p:stCondLst>
                            <p:childTnLst>
                              <p:par>
                                <p:cTn id="13" presetID="22" presetClass="entr" presetSubtype="4" fill="hold" nodeType="afterEffect">
                                  <p:stCondLst>
                                    <p:cond delay="500"/>
                                  </p:stCondLst>
                                  <p:childTnLst>
                                    <p:set>
                                      <p:cBhvr>
                                        <p:cTn id="14" dur="1" fill="hold">
                                          <p:stCondLst>
                                            <p:cond delay="0"/>
                                          </p:stCondLst>
                                        </p:cTn>
                                        <p:tgtEl>
                                          <p:spTgt spid="76803"/>
                                        </p:tgtEl>
                                        <p:attrNameLst>
                                          <p:attrName>style.visibility</p:attrName>
                                        </p:attrNameLst>
                                      </p:cBhvr>
                                      <p:to>
                                        <p:strVal val="visible"/>
                                      </p:to>
                                    </p:set>
                                    <p:animEffect transition="in" filter="wipe(down)">
                                      <p:cBhvr>
                                        <p:cTn id="15" dur="750"/>
                                        <p:tgtEl>
                                          <p:spTgt spid="76803"/>
                                        </p:tgtEl>
                                      </p:cBhvr>
                                    </p:animEffect>
                                  </p:childTnLst>
                                </p:cTn>
                              </p:par>
                            </p:childTnLst>
                          </p:cTn>
                        </p:par>
                        <p:par>
                          <p:cTn id="16" fill="hold">
                            <p:stCondLst>
                              <p:cond delay="3250"/>
                            </p:stCondLst>
                            <p:childTnLst>
                              <p:par>
                                <p:cTn id="17" presetID="22" presetClass="entr" presetSubtype="4" fill="hold" nodeType="afterEffect">
                                  <p:stCondLst>
                                    <p:cond delay="500"/>
                                  </p:stCondLst>
                                  <p:childTnLst>
                                    <p:set>
                                      <p:cBhvr>
                                        <p:cTn id="18" dur="1" fill="hold">
                                          <p:stCondLst>
                                            <p:cond delay="0"/>
                                          </p:stCondLst>
                                        </p:cTn>
                                        <p:tgtEl>
                                          <p:spTgt spid="76804"/>
                                        </p:tgtEl>
                                        <p:attrNameLst>
                                          <p:attrName>style.visibility</p:attrName>
                                        </p:attrNameLst>
                                      </p:cBhvr>
                                      <p:to>
                                        <p:strVal val="visible"/>
                                      </p:to>
                                    </p:set>
                                    <p:animEffect transition="in" filter="wipe(down)">
                                      <p:cBhvr>
                                        <p:cTn id="19" dur="750"/>
                                        <p:tgtEl>
                                          <p:spTgt spid="76804"/>
                                        </p:tgtEl>
                                      </p:cBhvr>
                                    </p:animEffect>
                                  </p:childTnLst>
                                </p:cTn>
                              </p:par>
                            </p:childTnLst>
                          </p:cTn>
                        </p:par>
                        <p:par>
                          <p:cTn id="20" fill="hold">
                            <p:stCondLst>
                              <p:cond delay="4500"/>
                            </p:stCondLst>
                            <p:childTnLst>
                              <p:par>
                                <p:cTn id="21" presetID="22" presetClass="entr" presetSubtype="4" fill="hold" nodeType="afterEffect">
                                  <p:stCondLst>
                                    <p:cond delay="500"/>
                                  </p:stCondLst>
                                  <p:childTnLst>
                                    <p:set>
                                      <p:cBhvr>
                                        <p:cTn id="22" dur="1" fill="hold">
                                          <p:stCondLst>
                                            <p:cond delay="0"/>
                                          </p:stCondLst>
                                        </p:cTn>
                                        <p:tgtEl>
                                          <p:spTgt spid="76805"/>
                                        </p:tgtEl>
                                        <p:attrNameLst>
                                          <p:attrName>style.visibility</p:attrName>
                                        </p:attrNameLst>
                                      </p:cBhvr>
                                      <p:to>
                                        <p:strVal val="visible"/>
                                      </p:to>
                                    </p:set>
                                    <p:animEffect transition="in" filter="wipe(down)">
                                      <p:cBhvr>
                                        <p:cTn id="23" dur="75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refractive correction">
            <a:extLst>
              <a:ext uri="{FF2B5EF4-FFF2-40B4-BE49-F238E27FC236}">
                <a16:creationId xmlns:a16="http://schemas.microsoft.com/office/drawing/2014/main" id="{6EA651AC-28D0-4EEE-9AF4-64EDA36DC9FB}"/>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refractive correction 2">
            <a:extLst>
              <a:ext uri="{FF2B5EF4-FFF2-40B4-BE49-F238E27FC236}">
                <a16:creationId xmlns:a16="http://schemas.microsoft.com/office/drawing/2014/main" id="{BC65B02A-31FC-4D6A-99E9-4D0817C88DD4}"/>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layers of retina">
            <a:extLst>
              <a:ext uri="{FF2B5EF4-FFF2-40B4-BE49-F238E27FC236}">
                <a16:creationId xmlns:a16="http://schemas.microsoft.com/office/drawing/2014/main" id="{E3C5151D-05E6-4C54-B00F-DA480FA238B5}"/>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layers of retina micro">
            <a:extLst>
              <a:ext uri="{FF2B5EF4-FFF2-40B4-BE49-F238E27FC236}">
                <a16:creationId xmlns:a16="http://schemas.microsoft.com/office/drawing/2014/main" id="{0962EF76-4E80-4918-859F-56570780009D}"/>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rods and cones">
            <a:extLst>
              <a:ext uri="{FF2B5EF4-FFF2-40B4-BE49-F238E27FC236}">
                <a16:creationId xmlns:a16="http://schemas.microsoft.com/office/drawing/2014/main" id="{998FC1A0-5DCF-48E6-BED3-549419EB2265}"/>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rods and cones micro">
            <a:extLst>
              <a:ext uri="{FF2B5EF4-FFF2-40B4-BE49-F238E27FC236}">
                <a16:creationId xmlns:a16="http://schemas.microsoft.com/office/drawing/2014/main" id="{499FA4ED-D169-4162-ACA5-D930879E39DA}"/>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single rod">
            <a:extLst>
              <a:ext uri="{FF2B5EF4-FFF2-40B4-BE49-F238E27FC236}">
                <a16:creationId xmlns:a16="http://schemas.microsoft.com/office/drawing/2014/main" id="{1BEDDF1F-5B31-4A80-B82D-595B55B0F44B}"/>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7522F48-24F0-4978-B031-058B7D18A1FC}"/>
              </a:ext>
            </a:extLst>
          </p:cNvPr>
          <p:cNvSpPr>
            <a:spLocks noGrp="1" noChangeArrowheads="1"/>
          </p:cNvSpPr>
          <p:nvPr>
            <p:ph type="title"/>
          </p:nvPr>
        </p:nvSpPr>
        <p:spPr/>
        <p:txBody>
          <a:bodyPr/>
          <a:lstStyle/>
          <a:p>
            <a:pPr eaLnBrk="1" hangingPunct="1"/>
            <a:r>
              <a:rPr lang="en-US" altLang="en-US"/>
              <a:t>Color vision</a:t>
            </a:r>
          </a:p>
        </p:txBody>
      </p:sp>
      <p:sp>
        <p:nvSpPr>
          <p:cNvPr id="36867" name="Text Box 4">
            <a:extLst>
              <a:ext uri="{FF2B5EF4-FFF2-40B4-BE49-F238E27FC236}">
                <a16:creationId xmlns:a16="http://schemas.microsoft.com/office/drawing/2014/main" id="{B174144C-9DF7-4F38-85C8-51F0E043301D}"/>
              </a:ext>
            </a:extLst>
          </p:cNvPr>
          <p:cNvSpPr txBox="1">
            <a:spLocks noChangeArrowheads="1"/>
          </p:cNvSpPr>
          <p:nvPr/>
        </p:nvSpPr>
        <p:spPr bwMode="auto">
          <a:xfrm>
            <a:off x="304800" y="2762661"/>
            <a:ext cx="898271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n-US" altLang="en-US" dirty="0"/>
              <a:t>3 kinds of cones:	blue, green and red</a:t>
            </a:r>
          </a:p>
          <a:p>
            <a:pPr eaLnBrk="1" hangingPunct="1"/>
            <a:endParaRPr lang="en-US" altLang="en-US" dirty="0"/>
          </a:p>
          <a:p>
            <a:pPr eaLnBrk="1" hangingPunct="1"/>
            <a:r>
              <a:rPr lang="en-US" altLang="en-US" dirty="0"/>
              <a:t>Wavelength of pigments may be shifted, causing</a:t>
            </a:r>
          </a:p>
          <a:p>
            <a:pPr eaLnBrk="1" hangingPunct="1"/>
            <a:r>
              <a:rPr lang="en-US" altLang="en-US" dirty="0"/>
              <a:t>	color blindness</a:t>
            </a:r>
          </a:p>
          <a:p>
            <a:pPr eaLnBrk="1" hangingPunct="1"/>
            <a:r>
              <a:rPr lang="en-US" altLang="en-US" dirty="0"/>
              <a:t>Red – green color blindness most common</a:t>
            </a:r>
          </a:p>
          <a:p>
            <a:pPr eaLnBrk="1" hangingPunct="1"/>
            <a:r>
              <a:rPr lang="en-US" altLang="en-US" b="1" dirty="0"/>
              <a:t>Sex-linked trait carried on </a:t>
            </a:r>
            <a:r>
              <a:rPr lang="en-US" altLang="en-US" b="1" u="sng" dirty="0"/>
              <a:t>X chromosome</a:t>
            </a:r>
          </a:p>
          <a:p>
            <a:pPr eaLnBrk="1" hangingPunct="1"/>
            <a:r>
              <a:rPr lang="en-US" altLang="en-US" dirty="0"/>
              <a:t>(Males only have</a:t>
            </a:r>
            <a:r>
              <a:rPr lang="en-US" altLang="en-US" b="1" dirty="0"/>
              <a:t> one</a:t>
            </a:r>
            <a:r>
              <a:rPr lang="en-US" altLang="en-US" dirty="0"/>
              <a:t> gene for color vision)</a:t>
            </a:r>
          </a:p>
        </p:txBody>
      </p:sp>
      <p:pic>
        <p:nvPicPr>
          <p:cNvPr id="3" name="Picture 2" descr="A close up of a colorful wall&#10;&#10;Description generated with high confidence">
            <a:extLst>
              <a:ext uri="{FF2B5EF4-FFF2-40B4-BE49-F238E27FC236}">
                <a16:creationId xmlns:a16="http://schemas.microsoft.com/office/drawing/2014/main" id="{689304A9-9D66-4789-A73E-456B016A7B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 y="257848"/>
            <a:ext cx="1865376" cy="220675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Ishihara">
            <a:extLst>
              <a:ext uri="{FF2B5EF4-FFF2-40B4-BE49-F238E27FC236}">
                <a16:creationId xmlns:a16="http://schemas.microsoft.com/office/drawing/2014/main" id="{23159362-01B9-40FE-BBD9-7B18E776F494}"/>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56D78EF2-F20E-46F7-91B9-BA1663B9395E}"/>
              </a:ext>
            </a:extLst>
          </p:cNvPr>
          <p:cNvSpPr>
            <a:spLocks noGrp="1" noChangeArrowheads="1"/>
          </p:cNvSpPr>
          <p:nvPr>
            <p:ph type="body" idx="1"/>
          </p:nvPr>
        </p:nvSpPr>
        <p:spPr>
          <a:xfrm>
            <a:off x="457200" y="457200"/>
            <a:ext cx="8229600" cy="5668963"/>
          </a:xfrm>
        </p:spPr>
        <p:txBody>
          <a:bodyPr/>
          <a:lstStyle/>
          <a:p>
            <a:pPr eaLnBrk="1" hangingPunct="1">
              <a:buFontTx/>
              <a:buNone/>
            </a:pPr>
            <a:r>
              <a:rPr lang="en-US" altLang="en-US" b="1"/>
              <a:t>Rods:				Cones:</a:t>
            </a:r>
          </a:p>
          <a:p>
            <a:pPr eaLnBrk="1" hangingPunct="1">
              <a:buFontTx/>
              <a:buNone/>
            </a:pPr>
            <a:r>
              <a:rPr lang="en-US" altLang="en-US"/>
              <a:t>Can see in dim light		Require more light</a:t>
            </a:r>
          </a:p>
          <a:p>
            <a:pPr eaLnBrk="1" hangingPunct="1">
              <a:buFontTx/>
              <a:buNone/>
            </a:pPr>
            <a:r>
              <a:rPr lang="en-US" altLang="en-US"/>
              <a:t>See in black and white    	See in color</a:t>
            </a:r>
          </a:p>
          <a:p>
            <a:pPr eaLnBrk="1" hangingPunct="1">
              <a:buFontTx/>
              <a:buNone/>
            </a:pPr>
            <a:r>
              <a:rPr lang="en-US" altLang="en-US"/>
              <a:t>Respond to movement	Give best acuity</a:t>
            </a:r>
          </a:p>
          <a:p>
            <a:pPr eaLnBrk="1" hangingPunct="1">
              <a:buFontTx/>
              <a:buNone/>
            </a:pPr>
            <a:r>
              <a:rPr lang="en-US" altLang="en-US"/>
              <a:t>Found more in periphery  More central, esp.</a:t>
            </a:r>
          </a:p>
          <a:p>
            <a:pPr eaLnBrk="1" hangingPunct="1">
              <a:buFontTx/>
              <a:buNone/>
            </a:pPr>
            <a:r>
              <a:rPr lang="en-US" altLang="en-US"/>
              <a:t>						 in fovea centralis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89C9-244D-43A7-B971-45287A475D6C}"/>
              </a:ext>
            </a:extLst>
          </p:cNvPr>
          <p:cNvSpPr>
            <a:spLocks noGrp="1"/>
          </p:cNvSpPr>
          <p:nvPr>
            <p:ph type="title"/>
          </p:nvPr>
        </p:nvSpPr>
        <p:spPr/>
        <p:txBody>
          <a:bodyPr/>
          <a:lstStyle/>
          <a:p>
            <a:endParaRPr lang="en-US"/>
          </a:p>
        </p:txBody>
      </p:sp>
      <p:pic>
        <p:nvPicPr>
          <p:cNvPr id="3" name="Picture 2" descr="Picture">
            <a:extLst>
              <a:ext uri="{FF2B5EF4-FFF2-40B4-BE49-F238E27FC236}">
                <a16:creationId xmlns:a16="http://schemas.microsoft.com/office/drawing/2014/main" id="{54697C8E-7E1C-4F3B-B66F-C66DBE673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120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retinal image">
            <a:extLst>
              <a:ext uri="{FF2B5EF4-FFF2-40B4-BE49-F238E27FC236}">
                <a16:creationId xmlns:a16="http://schemas.microsoft.com/office/drawing/2014/main" id="{B907BB0B-A054-43B6-814F-CA3630E2732B}"/>
              </a:ext>
            </a:extLst>
          </p:cNvPr>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69925" y="274638"/>
            <a:ext cx="7802563" cy="5851525"/>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generated with very high confidence">
            <a:extLst>
              <a:ext uri="{FF2B5EF4-FFF2-40B4-BE49-F238E27FC236}">
                <a16:creationId xmlns:a16="http://schemas.microsoft.com/office/drawing/2014/main" id="{5D159FA3-E061-4301-A553-854B1BD8B321}"/>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3124200" y="503237"/>
            <a:ext cx="5222026" cy="585152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map&#10;&#10;Description generated with very high confidence">
            <a:extLst>
              <a:ext uri="{FF2B5EF4-FFF2-40B4-BE49-F238E27FC236}">
                <a16:creationId xmlns:a16="http://schemas.microsoft.com/office/drawing/2014/main" id="{597D7BD4-EF77-4AEC-BC43-8DE24C7F4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756659" y="503237"/>
            <a:ext cx="5222026"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B198CA3F-D3CC-46D6-B22A-0D75B4A125A6}"/>
              </a:ext>
            </a:extLst>
          </p:cNvPr>
          <p:cNvSpPr txBox="1">
            <a:spLocks noChangeArrowheads="1"/>
          </p:cNvSpPr>
          <p:nvPr/>
        </p:nvSpPr>
        <p:spPr bwMode="auto">
          <a:xfrm>
            <a:off x="165315" y="274638"/>
            <a:ext cx="3505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457200" indent="-457200" eaLnBrk="1" hangingPunct="1">
              <a:spcBef>
                <a:spcPct val="50000"/>
              </a:spcBef>
              <a:buFont typeface="Arial" panose="020B0604020202020204" pitchFamily="34" charset="0"/>
              <a:buChar char="•"/>
            </a:pPr>
            <a:r>
              <a:rPr lang="en-US" altLang="en-US" dirty="0"/>
              <a:t>Use both eyes to perceive depth – “depth perception”</a:t>
            </a:r>
          </a:p>
          <a:p>
            <a:pPr marL="457200" indent="-457200" eaLnBrk="1" hangingPunct="1">
              <a:spcBef>
                <a:spcPct val="50000"/>
              </a:spcBef>
              <a:buFont typeface="Arial" panose="020B0604020202020204" pitchFamily="34" charset="0"/>
              <a:buChar char="•"/>
            </a:pPr>
            <a:r>
              <a:rPr lang="en-US" altLang="en-US" dirty="0"/>
              <a:t>Nasal (medial) optic fibers cross at the optic chiasm</a:t>
            </a:r>
          </a:p>
          <a:p>
            <a:pPr marL="457200" indent="-457200" eaLnBrk="1" hangingPunct="1">
              <a:spcBef>
                <a:spcPct val="50000"/>
              </a:spcBef>
              <a:buFont typeface="Arial" panose="020B0604020202020204" pitchFamily="34" charset="0"/>
              <a:buChar char="•"/>
            </a:pPr>
            <a:r>
              <a:rPr lang="en-US" altLang="en-US" dirty="0"/>
              <a:t>Temporal (lateral) fibers do not cross over</a:t>
            </a:r>
          </a:p>
        </p:txBody>
      </p:sp>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4735-1D47-462E-907F-D4FE880DBF49}"/>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4FD16C77-0FEC-41DE-9F4C-10E4864DFA59}"/>
              </a:ext>
            </a:extLst>
          </p:cNvPr>
          <p:cNvSpPr/>
          <p:nvPr/>
        </p:nvSpPr>
        <p:spPr>
          <a:xfrm>
            <a:off x="458492" y="1828800"/>
            <a:ext cx="3046708" cy="4031873"/>
          </a:xfrm>
          <a:prstGeom prst="rect">
            <a:avLst/>
          </a:prstGeom>
        </p:spPr>
        <p:txBody>
          <a:bodyPr wrap="square">
            <a:spAutoFit/>
          </a:bodyPr>
          <a:lstStyle/>
          <a:p>
            <a:pPr eaLnBrk="1" hangingPunct="1">
              <a:spcBef>
                <a:spcPct val="50000"/>
              </a:spcBef>
            </a:pPr>
            <a:r>
              <a:rPr lang="en-US" altLang="en-US" dirty="0"/>
              <a:t>Each visual cortex (R &amp;L) receives information from both eyes so it can compare what each eye sees.</a:t>
            </a:r>
          </a:p>
        </p:txBody>
      </p:sp>
      <p:pic>
        <p:nvPicPr>
          <p:cNvPr id="4" name="Content Placeholder 4" descr="A picture containing text, map&#10;&#10;Description generated with very high confidence">
            <a:extLst>
              <a:ext uri="{FF2B5EF4-FFF2-40B4-BE49-F238E27FC236}">
                <a16:creationId xmlns:a16="http://schemas.microsoft.com/office/drawing/2014/main" id="{60F0037C-73F3-4497-9112-4034C62A9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56659" y="503237"/>
            <a:ext cx="5222026"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0998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A1CF-6A0A-4B28-948E-F1C83CABA61A}"/>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3AA8845-DA1B-4C72-84D3-86DA88D25099}"/>
              </a:ext>
            </a:extLst>
          </p:cNvPr>
          <p:cNvSpPr/>
          <p:nvPr/>
        </p:nvSpPr>
        <p:spPr>
          <a:xfrm>
            <a:off x="304800" y="5506144"/>
            <a:ext cx="6248400" cy="1077218"/>
          </a:xfrm>
          <a:prstGeom prst="rect">
            <a:avLst/>
          </a:prstGeom>
        </p:spPr>
        <p:txBody>
          <a:bodyPr wrap="square">
            <a:spAutoFit/>
          </a:bodyPr>
          <a:lstStyle/>
          <a:p>
            <a:r>
              <a:rPr lang="en-US" dirty="0">
                <a:hlinkClick r:id="rId2"/>
              </a:rPr>
              <a:t>https://www.youtube.com/watch?v=R4SYxTecL8E</a:t>
            </a:r>
            <a:r>
              <a:rPr lang="en-US" dirty="0"/>
              <a:t> </a:t>
            </a:r>
          </a:p>
        </p:txBody>
      </p:sp>
    </p:spTree>
    <p:extLst>
      <p:ext uri="{BB962C8B-B14F-4D97-AF65-F5344CB8AC3E}">
        <p14:creationId xmlns:p14="http://schemas.microsoft.com/office/powerpoint/2010/main" val="2495012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9974-AF41-479B-82AF-D4E72F9F5ADF}"/>
              </a:ext>
            </a:extLst>
          </p:cNvPr>
          <p:cNvSpPr>
            <a:spLocks noGrp="1"/>
          </p:cNvSpPr>
          <p:nvPr>
            <p:ph type="title"/>
          </p:nvPr>
        </p:nvSpPr>
        <p:spPr/>
        <p:txBody>
          <a:bodyPr/>
          <a:lstStyle/>
          <a:p>
            <a:r>
              <a:rPr lang="en-US" dirty="0"/>
              <a:t>Retina</a:t>
            </a:r>
          </a:p>
        </p:txBody>
      </p:sp>
      <p:sp>
        <p:nvSpPr>
          <p:cNvPr id="3" name="Rectangle 2">
            <a:extLst>
              <a:ext uri="{FF2B5EF4-FFF2-40B4-BE49-F238E27FC236}">
                <a16:creationId xmlns:a16="http://schemas.microsoft.com/office/drawing/2014/main" id="{ECE318FF-C5F4-4516-8514-2760202FBDA7}"/>
              </a:ext>
            </a:extLst>
          </p:cNvPr>
          <p:cNvSpPr/>
          <p:nvPr/>
        </p:nvSpPr>
        <p:spPr>
          <a:xfrm>
            <a:off x="1143000" y="1905000"/>
            <a:ext cx="6400800" cy="1077218"/>
          </a:xfrm>
          <a:prstGeom prst="rect">
            <a:avLst/>
          </a:prstGeom>
        </p:spPr>
        <p:txBody>
          <a:bodyPr wrap="square">
            <a:spAutoFit/>
          </a:bodyPr>
          <a:lstStyle/>
          <a:p>
            <a:r>
              <a:rPr lang="en-US" dirty="0">
                <a:hlinkClick r:id="rId2"/>
              </a:rPr>
              <a:t>https://www.youtube.com/watch?v=-zzRamRKKdc</a:t>
            </a:r>
            <a:r>
              <a:rPr lang="en-US" dirty="0"/>
              <a:t> </a:t>
            </a:r>
          </a:p>
        </p:txBody>
      </p:sp>
    </p:spTree>
    <p:extLst>
      <p:ext uri="{BB962C8B-B14F-4D97-AF65-F5344CB8AC3E}">
        <p14:creationId xmlns:p14="http://schemas.microsoft.com/office/powerpoint/2010/main" val="1168150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1F5A1BE3-6ADE-442B-9FD2-DAC840DE1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561003"/>
            <a:ext cx="6400800" cy="4122659"/>
          </a:xfrm>
          <a:prstGeom prst="rect">
            <a:avLst/>
          </a:prstGeom>
          <a:ln>
            <a:solidFill>
              <a:schemeClr val="bg1">
                <a:lumMod val="50000"/>
              </a:schemeClr>
            </a:solidFill>
          </a:ln>
        </p:spPr>
      </p:pic>
      <p:sp>
        <p:nvSpPr>
          <p:cNvPr id="3" name="Rectangle 2">
            <a:extLst>
              <a:ext uri="{FF2B5EF4-FFF2-40B4-BE49-F238E27FC236}">
                <a16:creationId xmlns:a16="http://schemas.microsoft.com/office/drawing/2014/main" id="{A923B4D5-833B-4DB8-94C3-528115B15443}"/>
              </a:ext>
            </a:extLst>
          </p:cNvPr>
          <p:cNvSpPr/>
          <p:nvPr/>
        </p:nvSpPr>
        <p:spPr>
          <a:xfrm>
            <a:off x="28414" y="6458"/>
            <a:ext cx="9127210" cy="2554545"/>
          </a:xfrm>
          <a:prstGeom prst="rect">
            <a:avLst/>
          </a:prstGeom>
        </p:spPr>
        <p:txBody>
          <a:bodyPr wrap="square">
            <a:spAutoFit/>
          </a:bodyPr>
          <a:lstStyle/>
          <a:p>
            <a:r>
              <a:rPr lang="en-US" b="1" i="1" dirty="0">
                <a:solidFill>
                  <a:srgbClr val="666666"/>
                </a:solidFill>
                <a:effectLst/>
                <a:latin typeface="Lilly"/>
              </a:rPr>
              <a:t>The choroid coat</a:t>
            </a:r>
            <a:r>
              <a:rPr lang="en-US" b="0" i="0" dirty="0">
                <a:effectLst/>
                <a:latin typeface="Lilly"/>
              </a:rPr>
              <a:t> is a highly-vascularized layer of connective tissue that surrounds the eye. The choroid coat </a:t>
            </a:r>
            <a:r>
              <a:rPr lang="en-US" b="1" i="0" u="sng" dirty="0">
                <a:effectLst/>
                <a:latin typeface="Lilly"/>
              </a:rPr>
              <a:t>lies between the retina and the sclera</a:t>
            </a:r>
            <a:r>
              <a:rPr lang="en-US" b="0" i="0" dirty="0">
                <a:effectLst/>
                <a:latin typeface="Lilly"/>
              </a:rPr>
              <a:t>. The function of the choroid coat is to provide oxygen and </a:t>
            </a:r>
            <a:r>
              <a:rPr lang="en-US" b="0" i="0" dirty="0">
                <a:solidFill>
                  <a:srgbClr val="222222"/>
                </a:solidFill>
                <a:effectLst/>
                <a:latin typeface="Lilly"/>
              </a:rPr>
              <a:t>nourishment to the retina.</a:t>
            </a:r>
            <a:endParaRPr lang="en-US" dirty="0"/>
          </a:p>
        </p:txBody>
      </p:sp>
    </p:spTree>
    <p:extLst>
      <p:ext uri="{BB962C8B-B14F-4D97-AF65-F5344CB8AC3E}">
        <p14:creationId xmlns:p14="http://schemas.microsoft.com/office/powerpoint/2010/main" val="619217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AB2E7-E89C-458C-B2E0-CA29B19AFD93}"/>
              </a:ext>
            </a:extLst>
          </p:cNvPr>
          <p:cNvSpPr>
            <a:spLocks noGrp="1"/>
          </p:cNvSpPr>
          <p:nvPr>
            <p:ph type="title"/>
          </p:nvPr>
        </p:nvSpPr>
        <p:spPr/>
        <p:txBody>
          <a:bodyPr/>
          <a:lstStyle/>
          <a:p>
            <a:r>
              <a:rPr lang="en-US" b="0" i="0" dirty="0">
                <a:solidFill>
                  <a:srgbClr val="3B3B3B"/>
                </a:solidFill>
                <a:effectLst/>
                <a:latin typeface="Lilly"/>
              </a:rPr>
              <a:t>The Retina</a:t>
            </a:r>
            <a:endParaRPr lang="en-US" dirty="0"/>
          </a:p>
        </p:txBody>
      </p:sp>
      <p:sp>
        <p:nvSpPr>
          <p:cNvPr id="3" name="Rectangle 2">
            <a:extLst>
              <a:ext uri="{FF2B5EF4-FFF2-40B4-BE49-F238E27FC236}">
                <a16:creationId xmlns:a16="http://schemas.microsoft.com/office/drawing/2014/main" id="{46B6D33B-F8E6-4890-871E-E531FDDCAACF}"/>
              </a:ext>
            </a:extLst>
          </p:cNvPr>
          <p:cNvSpPr/>
          <p:nvPr/>
        </p:nvSpPr>
        <p:spPr>
          <a:xfrm>
            <a:off x="457200" y="1752600"/>
            <a:ext cx="8077200" cy="4031873"/>
          </a:xfrm>
          <a:prstGeom prst="rect">
            <a:avLst/>
          </a:prstGeom>
        </p:spPr>
        <p:txBody>
          <a:bodyPr wrap="square">
            <a:spAutoFit/>
          </a:bodyPr>
          <a:lstStyle/>
          <a:p>
            <a:r>
              <a:rPr lang="en-US" b="0" i="0" dirty="0">
                <a:solidFill>
                  <a:srgbClr val="222222"/>
                </a:solidFill>
                <a:effectLst/>
                <a:latin typeface="Lilly"/>
              </a:rPr>
              <a:t>    The word '</a:t>
            </a:r>
            <a:r>
              <a:rPr lang="en-US" b="0" i="1" dirty="0">
                <a:solidFill>
                  <a:srgbClr val="222222"/>
                </a:solidFill>
                <a:effectLst/>
                <a:latin typeface="Lilly"/>
              </a:rPr>
              <a:t>retina' </a:t>
            </a:r>
            <a:r>
              <a:rPr lang="en-US" b="0" i="0" dirty="0">
                <a:solidFill>
                  <a:srgbClr val="222222"/>
                </a:solidFill>
                <a:effectLst/>
                <a:latin typeface="Lilly"/>
              </a:rPr>
              <a:t>comes from the Latin word for 'net’. </a:t>
            </a:r>
          </a:p>
          <a:p>
            <a:r>
              <a:rPr lang="en-US" b="0" i="0" dirty="0">
                <a:solidFill>
                  <a:srgbClr val="222222"/>
                </a:solidFill>
                <a:effectLst/>
                <a:latin typeface="Lilly"/>
              </a:rPr>
              <a:t>The retina is the innermost layer located at the back of the eye. </a:t>
            </a:r>
          </a:p>
          <a:p>
            <a:r>
              <a:rPr lang="en-US" b="0" i="0" dirty="0">
                <a:solidFill>
                  <a:srgbClr val="222222"/>
                </a:solidFill>
                <a:effectLst/>
                <a:latin typeface="Lilly"/>
              </a:rPr>
              <a:t>The function of the retina is hold the photoreceptors. </a:t>
            </a:r>
          </a:p>
          <a:p>
            <a:r>
              <a:rPr lang="en-US" dirty="0">
                <a:solidFill>
                  <a:srgbClr val="222222"/>
                </a:solidFill>
                <a:latin typeface="Lilly"/>
              </a:rPr>
              <a:t>The photoreceptors contain pigments that change shape when light hits them. </a:t>
            </a:r>
          </a:p>
        </p:txBody>
      </p:sp>
    </p:spTree>
    <p:extLst>
      <p:ext uri="{BB962C8B-B14F-4D97-AF65-F5344CB8AC3E}">
        <p14:creationId xmlns:p14="http://schemas.microsoft.com/office/powerpoint/2010/main" val="3120148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14DFED6A-C251-47A5-8FAD-663DCBABFE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2761" y="551195"/>
            <a:ext cx="6896746" cy="4736209"/>
          </a:xfrm>
          <a:prstGeom prst="rect">
            <a:avLst/>
          </a:prstGeom>
        </p:spPr>
      </p:pic>
      <p:sp>
        <p:nvSpPr>
          <p:cNvPr id="3" name="Rectangle 2">
            <a:extLst>
              <a:ext uri="{FF2B5EF4-FFF2-40B4-BE49-F238E27FC236}">
                <a16:creationId xmlns:a16="http://schemas.microsoft.com/office/drawing/2014/main" id="{A85E04DD-1C55-408E-B0FA-2DD6CAE377E0}"/>
              </a:ext>
            </a:extLst>
          </p:cNvPr>
          <p:cNvSpPr/>
          <p:nvPr/>
        </p:nvSpPr>
        <p:spPr>
          <a:xfrm>
            <a:off x="457200" y="4997932"/>
            <a:ext cx="8447868" cy="1569660"/>
          </a:xfrm>
          <a:prstGeom prst="rect">
            <a:avLst/>
          </a:prstGeom>
        </p:spPr>
        <p:txBody>
          <a:bodyPr wrap="square">
            <a:spAutoFit/>
          </a:bodyPr>
          <a:lstStyle/>
          <a:p>
            <a:r>
              <a:rPr lang="en-US" b="0" i="0" dirty="0">
                <a:solidFill>
                  <a:srgbClr val="222222"/>
                </a:solidFill>
                <a:effectLst/>
                <a:latin typeface="Lilly"/>
              </a:rPr>
              <a:t>Photoreceptors convert visual information into action potentials (nerve impulses) that will travel to the brain via the </a:t>
            </a:r>
            <a:r>
              <a:rPr lang="en-US" b="1" i="0" dirty="0">
                <a:solidFill>
                  <a:srgbClr val="222222"/>
                </a:solidFill>
                <a:effectLst/>
                <a:latin typeface="Lilly"/>
              </a:rPr>
              <a:t>optic nerve</a:t>
            </a:r>
            <a:r>
              <a:rPr lang="en-US" b="0" i="0" dirty="0">
                <a:solidFill>
                  <a:srgbClr val="222222"/>
                </a:solidFill>
                <a:effectLst/>
                <a:latin typeface="Lilly"/>
              </a:rPr>
              <a:t>. </a:t>
            </a:r>
          </a:p>
        </p:txBody>
      </p:sp>
      <p:sp>
        <p:nvSpPr>
          <p:cNvPr id="7" name="Rectangle 6">
            <a:extLst>
              <a:ext uri="{FF2B5EF4-FFF2-40B4-BE49-F238E27FC236}">
                <a16:creationId xmlns:a16="http://schemas.microsoft.com/office/drawing/2014/main" id="{2FEB6D1A-9FBD-42A1-B400-BC10876BF848}"/>
              </a:ext>
            </a:extLst>
          </p:cNvPr>
          <p:cNvSpPr/>
          <p:nvPr/>
        </p:nvSpPr>
        <p:spPr>
          <a:xfrm>
            <a:off x="-62639" y="0"/>
            <a:ext cx="9487546" cy="584775"/>
          </a:xfrm>
          <a:prstGeom prst="rect">
            <a:avLst/>
          </a:prstGeom>
        </p:spPr>
        <p:txBody>
          <a:bodyPr wrap="square">
            <a:spAutoFit/>
          </a:bodyPr>
          <a:lstStyle/>
          <a:p>
            <a:r>
              <a:rPr lang="en-US" b="0" i="0" dirty="0">
                <a:solidFill>
                  <a:srgbClr val="222222"/>
                </a:solidFill>
                <a:effectLst/>
                <a:latin typeface="Lilly"/>
              </a:rPr>
              <a:t>There are two types of photoreceptors; rods and cones. </a:t>
            </a:r>
            <a:endParaRPr lang="en-US" dirty="0"/>
          </a:p>
        </p:txBody>
      </p:sp>
    </p:spTree>
    <p:extLst>
      <p:ext uri="{BB962C8B-B14F-4D97-AF65-F5344CB8AC3E}">
        <p14:creationId xmlns:p14="http://schemas.microsoft.com/office/powerpoint/2010/main" val="3130327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E84C-5B48-4394-A493-C105B7D9010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56F624A2-BDBE-4D8C-850E-97556BBDF327}"/>
              </a:ext>
            </a:extLst>
          </p:cNvPr>
          <p:cNvSpPr/>
          <p:nvPr/>
        </p:nvSpPr>
        <p:spPr>
          <a:xfrm>
            <a:off x="457199" y="274638"/>
            <a:ext cx="8229600" cy="3046988"/>
          </a:xfrm>
          <a:prstGeom prst="rect">
            <a:avLst/>
          </a:prstGeom>
        </p:spPr>
        <p:txBody>
          <a:bodyPr wrap="square">
            <a:spAutoFit/>
          </a:bodyPr>
          <a:lstStyle/>
          <a:p>
            <a:r>
              <a:rPr lang="en-US" b="0" i="0" dirty="0">
                <a:solidFill>
                  <a:srgbClr val="222222"/>
                </a:solidFill>
                <a:effectLst/>
                <a:latin typeface="Lilly"/>
              </a:rPr>
              <a:t>Rods are photo receptors that respond to levels of light (shades of black and white) and do not process any color information.</a:t>
            </a:r>
          </a:p>
          <a:p>
            <a:r>
              <a:rPr lang="en-US" b="0" i="0" dirty="0">
                <a:solidFill>
                  <a:srgbClr val="222222"/>
                </a:solidFill>
                <a:effectLst/>
                <a:latin typeface="Lilly"/>
              </a:rPr>
              <a:t> The rods make up the major portion of your peripheral vision and are very useful in low-light situations, such as driving at night. </a:t>
            </a:r>
            <a:endParaRPr lang="en-US" dirty="0"/>
          </a:p>
        </p:txBody>
      </p:sp>
      <p:pic>
        <p:nvPicPr>
          <p:cNvPr id="5" name="Picture 4">
            <a:extLst>
              <a:ext uri="{FF2B5EF4-FFF2-40B4-BE49-F238E27FC236}">
                <a16:creationId xmlns:a16="http://schemas.microsoft.com/office/drawing/2014/main" id="{B1DEED07-4E93-445D-B4EF-C75935F3375D}"/>
              </a:ext>
            </a:extLst>
          </p:cNvPr>
          <p:cNvPicPr>
            <a:picLocks noChangeAspect="1"/>
          </p:cNvPicPr>
          <p:nvPr/>
        </p:nvPicPr>
        <p:blipFill>
          <a:blip r:embed="rId2"/>
          <a:stretch>
            <a:fillRect/>
          </a:stretch>
        </p:blipFill>
        <p:spPr>
          <a:xfrm>
            <a:off x="1610176" y="3429000"/>
            <a:ext cx="5923647" cy="3046988"/>
          </a:xfrm>
          <a:prstGeom prst="rect">
            <a:avLst/>
          </a:prstGeom>
        </p:spPr>
      </p:pic>
    </p:spTree>
    <p:extLst>
      <p:ext uri="{BB962C8B-B14F-4D97-AF65-F5344CB8AC3E}">
        <p14:creationId xmlns:p14="http://schemas.microsoft.com/office/powerpoint/2010/main" val="99853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Picture">
            <a:extLst>
              <a:ext uri="{FF2B5EF4-FFF2-40B4-BE49-F238E27FC236}">
                <a16:creationId xmlns:a16="http://schemas.microsoft.com/office/drawing/2014/main" id="{4253BA0E-3FA0-4E66-BD4B-AE07DB2E2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006" y="1503658"/>
            <a:ext cx="7011988" cy="5258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3F1796-AD7C-4183-9CB2-CF9496E52BC4}"/>
              </a:ext>
            </a:extLst>
          </p:cNvPr>
          <p:cNvSpPr>
            <a:spLocks noGrp="1"/>
          </p:cNvSpPr>
          <p:nvPr>
            <p:ph type="title"/>
          </p:nvPr>
        </p:nvSpPr>
        <p:spPr>
          <a:xfrm>
            <a:off x="0" y="0"/>
            <a:ext cx="9001125" cy="1676400"/>
          </a:xfrm>
          <a:solidFill>
            <a:schemeClr val="accent5">
              <a:lumMod val="90000"/>
            </a:schemeClr>
          </a:solidFill>
        </p:spPr>
        <p:txBody>
          <a:bodyPr/>
          <a:lstStyle/>
          <a:p>
            <a:r>
              <a:rPr lang="en-US" sz="2800" b="1" i="1" dirty="0">
                <a:solidFill>
                  <a:srgbClr val="626262"/>
                </a:solidFill>
                <a:latin typeface="Lilly"/>
              </a:rPr>
              <a:t>The iris</a:t>
            </a:r>
            <a:r>
              <a:rPr lang="en-US" sz="2800" b="1" dirty="0">
                <a:solidFill>
                  <a:srgbClr val="626262"/>
                </a:solidFill>
                <a:latin typeface="Lilly"/>
              </a:rPr>
              <a:t>  is the colored portion of your eye. The iris acts as a diaphragm which becomes larger or smaller in order to adjust the amount of light going through the pupil. </a:t>
            </a:r>
            <a:r>
              <a:rPr lang="en-US" sz="2800" b="1" dirty="0">
                <a:latin typeface="Lilly"/>
              </a:rPr>
              <a:t>​</a:t>
            </a:r>
            <a:endParaRPr lang="en-US" sz="2800" b="1" dirty="0"/>
          </a:p>
        </p:txBody>
      </p:sp>
    </p:spTree>
    <p:extLst>
      <p:ext uri="{BB962C8B-B14F-4D97-AF65-F5344CB8AC3E}">
        <p14:creationId xmlns:p14="http://schemas.microsoft.com/office/powerpoint/2010/main" val="127487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500"/>
                                  </p:stCondLst>
                                  <p:childTnLst>
                                    <p:animClr clrSpc="rgb" dir="cw">
                                      <p:cBhvr override="childStyle">
                                        <p:cTn id="6" dur="3250" fill="hold"/>
                                        <p:tgtEl>
                                          <p:spTgt spid="2"/>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005B-3948-4A9E-A9D1-E831575AC34E}"/>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E48E78A4-6BB1-4F8E-BE4D-D6B4892E6E2B}"/>
              </a:ext>
            </a:extLst>
          </p:cNvPr>
          <p:cNvSpPr/>
          <p:nvPr/>
        </p:nvSpPr>
        <p:spPr>
          <a:xfrm>
            <a:off x="609600" y="243641"/>
            <a:ext cx="7924800" cy="2062103"/>
          </a:xfrm>
          <a:prstGeom prst="rect">
            <a:avLst/>
          </a:prstGeom>
        </p:spPr>
        <p:txBody>
          <a:bodyPr wrap="square">
            <a:spAutoFit/>
          </a:bodyPr>
          <a:lstStyle/>
          <a:p>
            <a:r>
              <a:rPr lang="en-US" b="0" i="0" dirty="0">
                <a:solidFill>
                  <a:srgbClr val="222222"/>
                </a:solidFill>
                <a:effectLst/>
                <a:latin typeface="Lilly"/>
              </a:rPr>
              <a:t>Your cones, however are able to process color information. </a:t>
            </a:r>
          </a:p>
          <a:p>
            <a:r>
              <a:rPr lang="en-US" b="0" i="0" dirty="0">
                <a:solidFill>
                  <a:srgbClr val="222222"/>
                </a:solidFill>
                <a:effectLst/>
                <a:latin typeface="Lilly"/>
              </a:rPr>
              <a:t>Cones dominate the central portion of your vision which focuses on the </a:t>
            </a:r>
            <a:r>
              <a:rPr lang="en-US" b="1" i="0" dirty="0">
                <a:solidFill>
                  <a:srgbClr val="222222"/>
                </a:solidFill>
                <a:effectLst/>
                <a:latin typeface="Lilly"/>
              </a:rPr>
              <a:t>fovea</a:t>
            </a:r>
            <a:r>
              <a:rPr lang="en-US" b="0" i="0" dirty="0">
                <a:solidFill>
                  <a:srgbClr val="222222"/>
                </a:solidFill>
                <a:effectLst/>
                <a:latin typeface="Lilly"/>
              </a:rPr>
              <a:t>. </a:t>
            </a:r>
            <a:endParaRPr lang="en-US" dirty="0"/>
          </a:p>
        </p:txBody>
      </p:sp>
      <p:sp>
        <p:nvSpPr>
          <p:cNvPr id="4" name="AutoShape 2" descr="Related image">
            <a:extLst>
              <a:ext uri="{FF2B5EF4-FFF2-40B4-BE49-F238E27FC236}">
                <a16:creationId xmlns:a16="http://schemas.microsoft.com/office/drawing/2014/main" id="{1C98B1F5-73AC-44D0-82A1-3D30B2851E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3A1090F-F2CF-4FA6-A4AA-AD202CC0D954}"/>
              </a:ext>
            </a:extLst>
          </p:cNvPr>
          <p:cNvPicPr>
            <a:picLocks noChangeAspect="1"/>
          </p:cNvPicPr>
          <p:nvPr/>
        </p:nvPicPr>
        <p:blipFill>
          <a:blip r:embed="rId2"/>
          <a:stretch>
            <a:fillRect/>
          </a:stretch>
        </p:blipFill>
        <p:spPr>
          <a:xfrm>
            <a:off x="637813" y="2875372"/>
            <a:ext cx="7915960" cy="3748028"/>
          </a:xfrm>
          <a:prstGeom prst="rect">
            <a:avLst/>
          </a:prstGeom>
        </p:spPr>
      </p:pic>
    </p:spTree>
    <p:extLst>
      <p:ext uri="{BB962C8B-B14F-4D97-AF65-F5344CB8AC3E}">
        <p14:creationId xmlns:p14="http://schemas.microsoft.com/office/powerpoint/2010/main" val="23456905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393B-78F2-4054-9A82-0ACF731277D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561191D0-AAAD-47DA-99A3-771174BF9C9E}"/>
              </a:ext>
            </a:extLst>
          </p:cNvPr>
          <p:cNvSpPr/>
          <p:nvPr/>
        </p:nvSpPr>
        <p:spPr>
          <a:xfrm>
            <a:off x="74908" y="511977"/>
            <a:ext cx="2343150" cy="6001643"/>
          </a:xfrm>
          <a:prstGeom prst="rect">
            <a:avLst/>
          </a:prstGeom>
        </p:spPr>
        <p:txBody>
          <a:bodyPr wrap="square">
            <a:spAutoFit/>
          </a:bodyPr>
          <a:lstStyle/>
          <a:p>
            <a:r>
              <a:rPr lang="en-US" sz="2400" b="1" i="0" dirty="0">
                <a:solidFill>
                  <a:srgbClr val="222222"/>
                </a:solidFill>
                <a:effectLst/>
                <a:latin typeface="Lilly"/>
              </a:rPr>
              <a:t>You have 3 types of cones, each specializing in either the RED, GREEN or BLUE, electromagnetic waves of the visible spectrum. -The combination of stimulation of these 3 cone types are able to give you all of the colors you see!</a:t>
            </a:r>
            <a:endParaRPr lang="en-US" sz="2400" b="1" dirty="0"/>
          </a:p>
        </p:txBody>
      </p:sp>
      <p:pic>
        <p:nvPicPr>
          <p:cNvPr id="5" name="Picture 4" descr="A close up of a map&#10;&#10;Description generated with high confidence">
            <a:extLst>
              <a:ext uri="{FF2B5EF4-FFF2-40B4-BE49-F238E27FC236}">
                <a16:creationId xmlns:a16="http://schemas.microsoft.com/office/drawing/2014/main" id="{9E5E8471-1724-490F-877C-A433C8299A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54916" y="838200"/>
            <a:ext cx="6349047" cy="5540987"/>
          </a:xfrm>
          <a:prstGeom prst="rect">
            <a:avLst/>
          </a:prstGeom>
        </p:spPr>
      </p:pic>
    </p:spTree>
    <p:extLst>
      <p:ext uri="{BB962C8B-B14F-4D97-AF65-F5344CB8AC3E}">
        <p14:creationId xmlns:p14="http://schemas.microsoft.com/office/powerpoint/2010/main" val="2625454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AD46-CF99-48AB-9E16-B20F6BB3EB69}"/>
              </a:ext>
            </a:extLst>
          </p:cNvPr>
          <p:cNvSpPr>
            <a:spLocks noGrp="1"/>
          </p:cNvSpPr>
          <p:nvPr>
            <p:ph type="title"/>
          </p:nvPr>
        </p:nvSpPr>
        <p:spPr>
          <a:xfrm>
            <a:off x="457200" y="762000"/>
            <a:ext cx="8229600" cy="1143000"/>
          </a:xfrm>
        </p:spPr>
        <p:txBody>
          <a:bodyPr/>
          <a:lstStyle/>
          <a:p>
            <a:r>
              <a:rPr lang="en-US" dirty="0"/>
              <a:t>Layers of the Retina</a:t>
            </a:r>
            <a:br>
              <a:rPr lang="en-US" dirty="0"/>
            </a:br>
            <a:r>
              <a:rPr lang="en-US" sz="3600" dirty="0"/>
              <a:t>photoreceptors, bipolar cells and ganglion cells</a:t>
            </a:r>
            <a:endParaRPr lang="en-US" dirty="0"/>
          </a:p>
        </p:txBody>
      </p:sp>
      <p:pic>
        <p:nvPicPr>
          <p:cNvPr id="4" name="Picture 3">
            <a:extLst>
              <a:ext uri="{FF2B5EF4-FFF2-40B4-BE49-F238E27FC236}">
                <a16:creationId xmlns:a16="http://schemas.microsoft.com/office/drawing/2014/main" id="{7B22B5E2-E3C2-4667-BE71-8ACA98329971}"/>
              </a:ext>
            </a:extLst>
          </p:cNvPr>
          <p:cNvPicPr>
            <a:picLocks noChangeAspect="1"/>
          </p:cNvPicPr>
          <p:nvPr/>
        </p:nvPicPr>
        <p:blipFill>
          <a:blip r:embed="rId2"/>
          <a:stretch>
            <a:fillRect/>
          </a:stretch>
        </p:blipFill>
        <p:spPr>
          <a:xfrm>
            <a:off x="901506" y="2525712"/>
            <a:ext cx="7595723" cy="4057650"/>
          </a:xfrm>
          <a:prstGeom prst="rect">
            <a:avLst/>
          </a:prstGeom>
        </p:spPr>
      </p:pic>
    </p:spTree>
    <p:extLst>
      <p:ext uri="{BB962C8B-B14F-4D97-AF65-F5344CB8AC3E}">
        <p14:creationId xmlns:p14="http://schemas.microsoft.com/office/powerpoint/2010/main" val="12159184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01E1-D758-4BF1-9253-A26834EBFD4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46ECC9E-68BD-4DD1-8289-F668DC3AC0E0}"/>
              </a:ext>
            </a:extLst>
          </p:cNvPr>
          <p:cNvSpPr/>
          <p:nvPr/>
        </p:nvSpPr>
        <p:spPr>
          <a:xfrm>
            <a:off x="0" y="5013702"/>
            <a:ext cx="9000801" cy="1569660"/>
          </a:xfrm>
          <a:prstGeom prst="rect">
            <a:avLst/>
          </a:prstGeom>
        </p:spPr>
        <p:txBody>
          <a:bodyPr wrap="square">
            <a:spAutoFit/>
          </a:bodyPr>
          <a:lstStyle/>
          <a:p>
            <a:pPr marL="457200" indent="-457200">
              <a:buFont typeface="Arial" panose="020B0604020202020204" pitchFamily="34" charset="0"/>
              <a:buChar char="•"/>
            </a:pPr>
            <a:r>
              <a:rPr lang="en-US" b="0" i="0" dirty="0">
                <a:solidFill>
                  <a:srgbClr val="222222"/>
                </a:solidFill>
                <a:effectLst/>
                <a:latin typeface="Lilly"/>
              </a:rPr>
              <a:t>The optic nerve is made up of axons of the ganglion cells that make up the last layer of the retina. </a:t>
            </a:r>
          </a:p>
        </p:txBody>
      </p:sp>
      <p:pic>
        <p:nvPicPr>
          <p:cNvPr id="5" name="Picture 4">
            <a:extLst>
              <a:ext uri="{FF2B5EF4-FFF2-40B4-BE49-F238E27FC236}">
                <a16:creationId xmlns:a16="http://schemas.microsoft.com/office/drawing/2014/main" id="{FCD4291C-84F0-4073-BF6A-7DBC1F6C0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74638"/>
            <a:ext cx="6858000" cy="3857625"/>
          </a:xfrm>
          <a:prstGeom prst="rect">
            <a:avLst/>
          </a:prstGeom>
        </p:spPr>
      </p:pic>
    </p:spTree>
    <p:extLst>
      <p:ext uri="{BB962C8B-B14F-4D97-AF65-F5344CB8AC3E}">
        <p14:creationId xmlns:p14="http://schemas.microsoft.com/office/powerpoint/2010/main" val="3713475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D0F3-3901-4481-8E23-91035914957C}"/>
              </a:ext>
            </a:extLst>
          </p:cNvPr>
          <p:cNvSpPr>
            <a:spLocks noGrp="1"/>
          </p:cNvSpPr>
          <p:nvPr>
            <p:ph type="title"/>
          </p:nvPr>
        </p:nvSpPr>
        <p:spPr>
          <a:xfrm>
            <a:off x="457200" y="274638"/>
            <a:ext cx="3962400" cy="1143000"/>
          </a:xfrm>
        </p:spPr>
        <p:txBody>
          <a:bodyPr/>
          <a:lstStyle/>
          <a:p>
            <a:r>
              <a:rPr lang="en-US" b="0" i="0" dirty="0">
                <a:solidFill>
                  <a:srgbClr val="3B3B3B"/>
                </a:solidFill>
                <a:effectLst/>
                <a:latin typeface="Lilly"/>
              </a:rPr>
              <a:t>The Optic Nerve</a:t>
            </a:r>
            <a:br>
              <a:rPr lang="en-US" b="0" i="0" dirty="0">
                <a:solidFill>
                  <a:srgbClr val="3B3B3B"/>
                </a:solidFill>
                <a:effectLst/>
                <a:latin typeface="Lilly"/>
              </a:rPr>
            </a:br>
            <a:endParaRPr lang="en-US" dirty="0"/>
          </a:p>
        </p:txBody>
      </p:sp>
      <p:sp>
        <p:nvSpPr>
          <p:cNvPr id="3" name="Rectangle 2">
            <a:extLst>
              <a:ext uri="{FF2B5EF4-FFF2-40B4-BE49-F238E27FC236}">
                <a16:creationId xmlns:a16="http://schemas.microsoft.com/office/drawing/2014/main" id="{4FC99A1C-958A-4193-8989-CFFDD6B34024}"/>
              </a:ext>
            </a:extLst>
          </p:cNvPr>
          <p:cNvSpPr/>
          <p:nvPr/>
        </p:nvSpPr>
        <p:spPr>
          <a:xfrm>
            <a:off x="0" y="2209934"/>
            <a:ext cx="9144000" cy="4524315"/>
          </a:xfrm>
          <a:prstGeom prst="rect">
            <a:avLst/>
          </a:prstGeom>
        </p:spPr>
        <p:txBody>
          <a:bodyPr wrap="square">
            <a:spAutoFit/>
          </a:bodyPr>
          <a:lstStyle/>
          <a:p>
            <a:pPr marL="457200" indent="-457200">
              <a:buFont typeface="Arial" panose="020B0604020202020204" pitchFamily="34" charset="0"/>
              <a:buChar char="•"/>
            </a:pPr>
            <a:r>
              <a:rPr lang="en-US" b="0" i="0" dirty="0">
                <a:solidFill>
                  <a:srgbClr val="666666"/>
                </a:solidFill>
                <a:effectLst/>
                <a:latin typeface="Lilly"/>
              </a:rPr>
              <a:t>    The visual information is gathered by the photoreceptors (the sensory cells of the retina), and processed and sent through the layers of the retina. The outermost part of the retina is made up of ganglion cells. </a:t>
            </a:r>
          </a:p>
          <a:p>
            <a:pPr marL="457200" indent="-457200">
              <a:buFont typeface="Arial" panose="020B0604020202020204" pitchFamily="34" charset="0"/>
              <a:buChar char="•"/>
            </a:pPr>
            <a:r>
              <a:rPr lang="en-US" b="0" i="0" dirty="0">
                <a:solidFill>
                  <a:srgbClr val="666666"/>
                </a:solidFill>
                <a:effectLst/>
                <a:latin typeface="Lilly"/>
              </a:rPr>
              <a:t>The axons of the ganglion cells make up the optic nerve. </a:t>
            </a:r>
          </a:p>
          <a:p>
            <a:pPr marL="457200" indent="-457200">
              <a:buFont typeface="Arial" panose="020B0604020202020204" pitchFamily="34" charset="0"/>
              <a:buChar char="•"/>
            </a:pPr>
            <a:r>
              <a:rPr lang="en-US" b="0" i="0" dirty="0">
                <a:solidFill>
                  <a:srgbClr val="666666"/>
                </a:solidFill>
                <a:effectLst/>
                <a:latin typeface="Lilly"/>
              </a:rPr>
              <a:t>The optic nerve functions to send the visual sensory information from the retina to the brain. </a:t>
            </a:r>
          </a:p>
        </p:txBody>
      </p:sp>
      <p:pic>
        <p:nvPicPr>
          <p:cNvPr id="4" name="Picture 3">
            <a:extLst>
              <a:ext uri="{FF2B5EF4-FFF2-40B4-BE49-F238E27FC236}">
                <a16:creationId xmlns:a16="http://schemas.microsoft.com/office/drawing/2014/main" id="{41BA48E1-7EC3-4B0C-9EA3-7D578326D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037" y="0"/>
            <a:ext cx="3962400" cy="2228850"/>
          </a:xfrm>
          <a:prstGeom prst="rect">
            <a:avLst/>
          </a:prstGeom>
        </p:spPr>
      </p:pic>
    </p:spTree>
    <p:extLst>
      <p:ext uri="{BB962C8B-B14F-4D97-AF65-F5344CB8AC3E}">
        <p14:creationId xmlns:p14="http://schemas.microsoft.com/office/powerpoint/2010/main" val="3089380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5B84BD-5F7D-4575-B3B4-8B129BB3DA50}"/>
              </a:ext>
            </a:extLst>
          </p:cNvPr>
          <p:cNvSpPr/>
          <p:nvPr/>
        </p:nvSpPr>
        <p:spPr>
          <a:xfrm>
            <a:off x="342242" y="-9867"/>
            <a:ext cx="8459516" cy="2062103"/>
          </a:xfrm>
          <a:prstGeom prst="rect">
            <a:avLst/>
          </a:prstGeom>
        </p:spPr>
        <p:txBody>
          <a:bodyPr wrap="square">
            <a:spAutoFit/>
          </a:bodyPr>
          <a:lstStyle/>
          <a:p>
            <a:pPr marL="457200" indent="-457200">
              <a:buFont typeface="Arial" panose="020B0604020202020204" pitchFamily="34" charset="0"/>
              <a:buChar char="•"/>
            </a:pPr>
            <a:r>
              <a:rPr lang="en-US" b="0" i="0" dirty="0">
                <a:solidFill>
                  <a:srgbClr val="222222"/>
                </a:solidFill>
                <a:effectLst/>
                <a:latin typeface="Lilly"/>
              </a:rPr>
              <a:t>The point at which the optic nerve leaves the eye (globe) it forms the </a:t>
            </a:r>
            <a:r>
              <a:rPr lang="en-US" b="1" i="0" dirty="0">
                <a:solidFill>
                  <a:srgbClr val="222222"/>
                </a:solidFill>
                <a:effectLst/>
                <a:latin typeface="Lilly"/>
              </a:rPr>
              <a:t>optic disc.</a:t>
            </a:r>
          </a:p>
          <a:p>
            <a:pPr marL="457200" indent="-457200">
              <a:buFont typeface="Arial" panose="020B0604020202020204" pitchFamily="34" charset="0"/>
              <a:buChar char="•"/>
            </a:pPr>
            <a:r>
              <a:rPr lang="en-US" b="1" dirty="0">
                <a:solidFill>
                  <a:srgbClr val="222222"/>
                </a:solidFill>
                <a:latin typeface="Lilly"/>
              </a:rPr>
              <a:t>The optic disc is devoid of photoceptor so it forms our </a:t>
            </a:r>
            <a:r>
              <a:rPr lang="en-US" b="0" i="1" dirty="0">
                <a:solidFill>
                  <a:srgbClr val="222222"/>
                </a:solidFill>
                <a:effectLst/>
                <a:latin typeface="Lilly"/>
              </a:rPr>
              <a:t>blind spot.</a:t>
            </a:r>
            <a:endParaRPr lang="en-US" b="0" i="0" dirty="0">
              <a:solidFill>
                <a:srgbClr val="666666"/>
              </a:solidFill>
              <a:effectLst/>
              <a:latin typeface="Lilly"/>
            </a:endParaRPr>
          </a:p>
        </p:txBody>
      </p:sp>
      <p:pic>
        <p:nvPicPr>
          <p:cNvPr id="97282" name="Picture 2" descr="Picture">
            <a:extLst>
              <a:ext uri="{FF2B5EF4-FFF2-40B4-BE49-F238E27FC236}">
                <a16:creationId xmlns:a16="http://schemas.microsoft.com/office/drawing/2014/main" id="{A932DBB7-8ECB-4400-8C91-97A730662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531" y="2052236"/>
            <a:ext cx="6110938" cy="466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927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FA8E-DC70-457F-87E7-86C69CC9DA1A}"/>
              </a:ext>
            </a:extLst>
          </p:cNvPr>
          <p:cNvSpPr>
            <a:spLocks noGrp="1"/>
          </p:cNvSpPr>
          <p:nvPr>
            <p:ph type="title"/>
          </p:nvPr>
        </p:nvSpPr>
        <p:spPr/>
        <p:txBody>
          <a:bodyPr/>
          <a:lstStyle/>
          <a:p>
            <a:r>
              <a:rPr lang="en-US" b="0" i="0" dirty="0">
                <a:solidFill>
                  <a:srgbClr val="3B3B3B"/>
                </a:solidFill>
                <a:effectLst/>
                <a:latin typeface="Lilly"/>
              </a:rPr>
              <a:t>The Optic Disk</a:t>
            </a:r>
            <a:endParaRPr lang="en-US" dirty="0"/>
          </a:p>
        </p:txBody>
      </p:sp>
      <p:sp>
        <p:nvSpPr>
          <p:cNvPr id="3" name="Rectangle 2">
            <a:extLst>
              <a:ext uri="{FF2B5EF4-FFF2-40B4-BE49-F238E27FC236}">
                <a16:creationId xmlns:a16="http://schemas.microsoft.com/office/drawing/2014/main" id="{90664630-7C7A-49A8-8588-4294A729D11B}"/>
              </a:ext>
            </a:extLst>
          </p:cNvPr>
          <p:cNvSpPr/>
          <p:nvPr/>
        </p:nvSpPr>
        <p:spPr>
          <a:xfrm>
            <a:off x="571500" y="1981200"/>
            <a:ext cx="8001000" cy="4524315"/>
          </a:xfrm>
          <a:prstGeom prst="rect">
            <a:avLst/>
          </a:prstGeom>
        </p:spPr>
        <p:txBody>
          <a:bodyPr wrap="square">
            <a:spAutoFit/>
          </a:bodyPr>
          <a:lstStyle/>
          <a:p>
            <a:pPr marL="457200" indent="-457200">
              <a:buFont typeface="Arial" panose="020B0604020202020204" pitchFamily="34" charset="0"/>
              <a:buChar char="•"/>
            </a:pPr>
            <a:r>
              <a:rPr lang="en-US" b="0" i="0" dirty="0">
                <a:solidFill>
                  <a:srgbClr val="666666"/>
                </a:solidFill>
                <a:effectLst/>
                <a:latin typeface="Lilly"/>
              </a:rPr>
              <a:t>   The point at which the axons of the ganglion cells leave the eye to form the optic nerve, is called the Optic Disc. </a:t>
            </a:r>
          </a:p>
          <a:p>
            <a:pPr marL="457200" indent="-457200">
              <a:buFont typeface="Arial" panose="020B0604020202020204" pitchFamily="34" charset="0"/>
              <a:buChar char="•"/>
            </a:pPr>
            <a:r>
              <a:rPr lang="en-US" b="0" i="0" dirty="0">
                <a:solidFill>
                  <a:srgbClr val="666666"/>
                </a:solidFill>
                <a:effectLst/>
                <a:latin typeface="Lilly"/>
              </a:rPr>
              <a:t>The Optic Disc is essentially a pathway from the eye to the brain. </a:t>
            </a:r>
          </a:p>
          <a:p>
            <a:pPr marL="457200" indent="-457200">
              <a:buFont typeface="Arial" panose="020B0604020202020204" pitchFamily="34" charset="0"/>
              <a:buChar char="•"/>
            </a:pPr>
            <a:r>
              <a:rPr lang="en-US" b="0" i="0" dirty="0">
                <a:solidFill>
                  <a:srgbClr val="666666"/>
                </a:solidFill>
                <a:effectLst/>
                <a:latin typeface="Lilly"/>
              </a:rPr>
              <a:t>This pathway is devoid of photoreceptors and creates a small "blind spot" in our visual field that we are normally completely unaware of!</a:t>
            </a:r>
          </a:p>
        </p:txBody>
      </p:sp>
    </p:spTree>
    <p:extLst>
      <p:ext uri="{BB962C8B-B14F-4D97-AF65-F5344CB8AC3E}">
        <p14:creationId xmlns:p14="http://schemas.microsoft.com/office/powerpoint/2010/main" val="31815870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0CAC-3DBB-4722-80F4-CA0470709B1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E85A4A8-1535-43BD-A6CE-4D9B05B5BF50}"/>
              </a:ext>
            </a:extLst>
          </p:cNvPr>
          <p:cNvSpPr/>
          <p:nvPr/>
        </p:nvSpPr>
        <p:spPr>
          <a:xfrm>
            <a:off x="65222" y="274638"/>
            <a:ext cx="2373178" cy="6555641"/>
          </a:xfrm>
          <a:prstGeom prst="rect">
            <a:avLst/>
          </a:prstGeom>
        </p:spPr>
        <p:txBody>
          <a:bodyPr wrap="square">
            <a:spAutoFit/>
          </a:bodyPr>
          <a:lstStyle/>
          <a:p>
            <a:r>
              <a:rPr lang="en-US" sz="2800" b="0" i="0" dirty="0">
                <a:solidFill>
                  <a:srgbClr val="666666"/>
                </a:solidFill>
                <a:effectLst/>
                <a:latin typeface="Lilly"/>
              </a:rPr>
              <a:t>The center of your field of vision is the most clear. This is due to a part of the retina called the Fovea Centralis (which lies within a slightly larger region called the Macula Lutea)</a:t>
            </a:r>
          </a:p>
        </p:txBody>
      </p:sp>
      <p:pic>
        <p:nvPicPr>
          <p:cNvPr id="101380" name="Picture 4" descr="Image result">
            <a:extLst>
              <a:ext uri="{FF2B5EF4-FFF2-40B4-BE49-F238E27FC236}">
                <a16:creationId xmlns:a16="http://schemas.microsoft.com/office/drawing/2014/main" id="{8917EB2A-E578-4F27-8364-AB010D93A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778" y="-1679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3467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0CAC-3DBB-4722-80F4-CA0470709B15}"/>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3E85A4A8-1535-43BD-A6CE-4D9B05B5BF50}"/>
              </a:ext>
            </a:extLst>
          </p:cNvPr>
          <p:cNvSpPr/>
          <p:nvPr/>
        </p:nvSpPr>
        <p:spPr>
          <a:xfrm>
            <a:off x="65222" y="274638"/>
            <a:ext cx="1915978" cy="5693866"/>
          </a:xfrm>
          <a:prstGeom prst="rect">
            <a:avLst/>
          </a:prstGeom>
        </p:spPr>
        <p:txBody>
          <a:bodyPr wrap="square">
            <a:spAutoFit/>
          </a:bodyPr>
          <a:lstStyle/>
          <a:p>
            <a:r>
              <a:rPr lang="en-US" sz="2800" b="0" i="0" dirty="0">
                <a:solidFill>
                  <a:srgbClr val="666666"/>
                </a:solidFill>
                <a:effectLst/>
                <a:latin typeface="Lilly"/>
              </a:rPr>
              <a:t>The Fovea Centralis has the highest concentration of cones (cells that code for colored vision) than anywhere else in the retina. </a:t>
            </a:r>
            <a:endParaRPr lang="en-US" sz="2800" dirty="0"/>
          </a:p>
        </p:txBody>
      </p:sp>
      <p:pic>
        <p:nvPicPr>
          <p:cNvPr id="101380" name="Picture 4" descr="Image result">
            <a:extLst>
              <a:ext uri="{FF2B5EF4-FFF2-40B4-BE49-F238E27FC236}">
                <a16:creationId xmlns:a16="http://schemas.microsoft.com/office/drawing/2014/main" id="{8917EB2A-E578-4F27-8364-AB010D93A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778" y="-1679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553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B2B7-ABBA-4AD1-8EFE-1675DF5D37DC}"/>
              </a:ext>
            </a:extLst>
          </p:cNvPr>
          <p:cNvSpPr>
            <a:spLocks noGrp="1"/>
          </p:cNvSpPr>
          <p:nvPr>
            <p:ph type="title"/>
          </p:nvPr>
        </p:nvSpPr>
        <p:spPr/>
        <p:txBody>
          <a:bodyPr/>
          <a:lstStyle/>
          <a:p>
            <a:endParaRPr lang="en-US"/>
          </a:p>
        </p:txBody>
      </p:sp>
      <p:pic>
        <p:nvPicPr>
          <p:cNvPr id="3" name="Picture 3" descr="Picture">
            <a:extLst>
              <a:ext uri="{FF2B5EF4-FFF2-40B4-BE49-F238E27FC236}">
                <a16:creationId xmlns:a16="http://schemas.microsoft.com/office/drawing/2014/main" id="{6BBC92BA-A27F-44C4-A6F5-91490639A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icture">
            <a:extLst>
              <a:ext uri="{FF2B5EF4-FFF2-40B4-BE49-F238E27FC236}">
                <a16:creationId xmlns:a16="http://schemas.microsoft.com/office/drawing/2014/main" id="{9AA39C38-D862-4BD4-A22D-1CB0385E899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7566" y="381000"/>
            <a:ext cx="1831383" cy="1831383"/>
          </a:xfrm>
          <a:prstGeom prst="rect">
            <a:avLst/>
          </a:prstGeom>
          <a:noFill/>
          <a:extLst>
            <a:ext uri="{909E8E84-426E-40DD-AFC4-6F175D3DCCD1}">
              <a14:hiddenFill xmlns:a14="http://schemas.microsoft.com/office/drawing/2010/main">
                <a:solidFill>
                  <a:srgbClr val="FFFFFF"/>
                </a:solidFill>
              </a14:hiddenFill>
            </a:ext>
          </a:extLst>
        </p:spPr>
      </p:pic>
      <p:pic>
        <p:nvPicPr>
          <p:cNvPr id="79874" name="Picture 2" descr="Picture">
            <a:extLst>
              <a:ext uri="{FF2B5EF4-FFF2-40B4-BE49-F238E27FC236}">
                <a16:creationId xmlns:a16="http://schemas.microsoft.com/office/drawing/2014/main" id="{3977925E-C422-4ABE-B1A0-DE948EF49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7" y="2312287"/>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persons face&#10;&#10;Description generated with high confidence">
            <a:extLst>
              <a:ext uri="{FF2B5EF4-FFF2-40B4-BE49-F238E27FC236}">
                <a16:creationId xmlns:a16="http://schemas.microsoft.com/office/drawing/2014/main" id="{68ECBD01-40F9-4F2C-8999-3C1C33B7160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90900" y="4582558"/>
            <a:ext cx="2362200" cy="1640886"/>
          </a:xfrm>
          <a:prstGeom prst="rect">
            <a:avLst/>
          </a:prstGeom>
        </p:spPr>
      </p:pic>
      <p:pic>
        <p:nvPicPr>
          <p:cNvPr id="79876" name="Picture 4" descr="Picture">
            <a:extLst>
              <a:ext uri="{FF2B5EF4-FFF2-40B4-BE49-F238E27FC236}">
                <a16:creationId xmlns:a16="http://schemas.microsoft.com/office/drawing/2014/main" id="{3D8494DE-8132-4970-AFF3-605A46F770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8629" y="801010"/>
            <a:ext cx="3520341" cy="264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750"/>
                            </p:stCondLst>
                            <p:childTnLst>
                              <p:par>
                                <p:cTn id="9" presetID="6" presetClass="entr" presetSubtype="16"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5500"/>
                            </p:stCondLst>
                            <p:childTnLst>
                              <p:par>
                                <p:cTn id="13" presetID="6" presetClass="entr" presetSubtype="16" fill="hold" nodeType="afterEffect">
                                  <p:stCondLst>
                                    <p:cond delay="750"/>
                                  </p:stCondLst>
                                  <p:childTnLst>
                                    <p:set>
                                      <p:cBhvr>
                                        <p:cTn id="14" dur="1" fill="hold">
                                          <p:stCondLst>
                                            <p:cond delay="0"/>
                                          </p:stCondLst>
                                        </p:cTn>
                                        <p:tgtEl>
                                          <p:spTgt spid="79874"/>
                                        </p:tgtEl>
                                        <p:attrNameLst>
                                          <p:attrName>style.visibility</p:attrName>
                                        </p:attrNameLst>
                                      </p:cBhvr>
                                      <p:to>
                                        <p:strVal val="visible"/>
                                      </p:to>
                                    </p:set>
                                    <p:animEffect transition="in" filter="circle(in)">
                                      <p:cBhvr>
                                        <p:cTn id="15" dur="2000"/>
                                        <p:tgtEl>
                                          <p:spTgt spid="79874"/>
                                        </p:tgtEl>
                                      </p:cBhvr>
                                    </p:animEffect>
                                  </p:childTnLst>
                                </p:cTn>
                              </p:par>
                            </p:childTnLst>
                          </p:cTn>
                        </p:par>
                        <p:par>
                          <p:cTn id="16" fill="hold">
                            <p:stCondLst>
                              <p:cond delay="8250"/>
                            </p:stCondLst>
                            <p:childTnLst>
                              <p:par>
                                <p:cTn id="17" presetID="6" presetClass="entr" presetSubtype="16" fill="hold" nodeType="after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par>
                          <p:cTn id="20" fill="hold">
                            <p:stCondLst>
                              <p:cond delay="11000"/>
                            </p:stCondLst>
                            <p:childTnLst>
                              <p:par>
                                <p:cTn id="21" presetID="6" presetClass="entr" presetSubtype="16" fill="hold" nodeType="afterEffect">
                                  <p:stCondLst>
                                    <p:cond delay="750"/>
                                  </p:stCondLst>
                                  <p:childTnLst>
                                    <p:set>
                                      <p:cBhvr>
                                        <p:cTn id="22" dur="1" fill="hold">
                                          <p:stCondLst>
                                            <p:cond delay="0"/>
                                          </p:stCondLst>
                                        </p:cTn>
                                        <p:tgtEl>
                                          <p:spTgt spid="79876"/>
                                        </p:tgtEl>
                                        <p:attrNameLst>
                                          <p:attrName>style.visibility</p:attrName>
                                        </p:attrNameLst>
                                      </p:cBhvr>
                                      <p:to>
                                        <p:strVal val="visible"/>
                                      </p:to>
                                    </p:set>
                                    <p:animEffect transition="in" filter="circle(in)">
                                      <p:cBhvr>
                                        <p:cTn id="23" dur="2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1478</TotalTime>
  <Words>1093</Words>
  <Application>Microsoft Office PowerPoint</Application>
  <PresentationFormat>On-screen Show (4:3)</PresentationFormat>
  <Paragraphs>199</Paragraphs>
  <Slides>88</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WP MathA</vt:lpstr>
      <vt:lpstr>Default Design</vt:lpstr>
      <vt:lpstr>The Eye</vt:lpstr>
      <vt:lpstr>External Anatomy of the Human Eye </vt:lpstr>
      <vt:lpstr>PowerPoint Presentation</vt:lpstr>
      <vt:lpstr> The pupil </vt:lpstr>
      <vt:lpstr>PowerPoint Presentation</vt:lpstr>
      <vt:lpstr>Pupil</vt:lpstr>
      <vt:lpstr>PowerPoint Presentation</vt:lpstr>
      <vt:lpstr>The iris  is the colored portion of your eye. The iris acts as a diaphragm which becomes larger or smaller in order to adjust the amount of light going through the pupil. ​</vt:lpstr>
      <vt:lpstr>PowerPoint Presentation</vt:lpstr>
      <vt:lpstr>Lacrimal apparatus – functions in forming and draining tears.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LENS </vt:lpstr>
      <vt:lpstr>Convex?</vt:lpstr>
      <vt:lpstr>THE LENS </vt:lpstr>
      <vt:lpstr>THE LENS </vt:lpstr>
      <vt:lpstr>PowerPoint Presentation</vt:lpstr>
      <vt:lpstr>Accommodation</vt:lpstr>
      <vt:lpstr>PowerPoint Presentation</vt:lpstr>
      <vt:lpstr>More Convex Lens = </vt:lpstr>
      <vt:lpstr>PowerPoint Presentation</vt:lpstr>
      <vt:lpstr>PowerPoint Presentation</vt:lpstr>
      <vt:lpstr>Can You Identify These Structures?</vt:lpstr>
      <vt:lpstr>Crash Course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Muscles of the Eye</vt:lpstr>
      <vt:lpstr>Medial and Lateral Rectus</vt:lpstr>
      <vt:lpstr>superior and inferior rectus muscles</vt:lpstr>
      <vt:lpstr>superior and inferior oblique muscles</vt:lpstr>
      <vt:lpstr>PowerPoint Presentation</vt:lpstr>
      <vt:lpstr>PowerPoint Presentation</vt:lpstr>
      <vt:lpstr>PowerPoint Presentation</vt:lpstr>
      <vt:lpstr>PowerPoint Presentation</vt:lpstr>
      <vt:lpstr>PowerPoint Presentation</vt:lpstr>
      <vt:lpstr>PowerPoint Presentation</vt:lpstr>
      <vt:lpstr>Refractive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Retina</vt:lpstr>
      <vt:lpstr>PowerPoint Presentation</vt:lpstr>
      <vt:lpstr>The Retina</vt:lpstr>
      <vt:lpstr>PowerPoint Presentation</vt:lpstr>
      <vt:lpstr>PowerPoint Presentation</vt:lpstr>
      <vt:lpstr>PowerPoint Presentation</vt:lpstr>
      <vt:lpstr>PowerPoint Presentation</vt:lpstr>
      <vt:lpstr>Layers of the Retina photoreceptors, bipolar cells and ganglion cells</vt:lpstr>
      <vt:lpstr>PowerPoint Presentation</vt:lpstr>
      <vt:lpstr>The Optic Nerve </vt:lpstr>
      <vt:lpstr>PowerPoint Presentation</vt:lpstr>
      <vt:lpstr>The Optic Disk</vt:lpstr>
      <vt:lpstr>PowerPoint Presentation</vt:lpstr>
      <vt:lpstr>PowerPoint Presentation</vt:lpstr>
    </vt:vector>
  </TitlesOfParts>
  <Company> ASU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Anatomy and Physiology I</dc:title>
  <dc:creator> </dc:creator>
  <cp:lastModifiedBy>Cynthia Anderson</cp:lastModifiedBy>
  <cp:revision>56</cp:revision>
  <dcterms:created xsi:type="dcterms:W3CDTF">2004-01-10T03:26:50Z</dcterms:created>
  <dcterms:modified xsi:type="dcterms:W3CDTF">2018-04-27T17:18:47Z</dcterms:modified>
</cp:coreProperties>
</file>