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6" r:id="rId3"/>
    <p:sldId id="265" r:id="rId4"/>
    <p:sldId id="258" r:id="rId5"/>
    <p:sldId id="259" r:id="rId6"/>
    <p:sldId id="260" r:id="rId7"/>
    <p:sldId id="261" r:id="rId8"/>
    <p:sldId id="262" r:id="rId9"/>
    <p:sldId id="286" r:id="rId10"/>
    <p:sldId id="287" r:id="rId11"/>
    <p:sldId id="285" r:id="rId12"/>
    <p:sldId id="283" r:id="rId13"/>
    <p:sldId id="264" r:id="rId14"/>
    <p:sldId id="263" r:id="rId15"/>
    <p:sldId id="267" r:id="rId16"/>
    <p:sldId id="268" r:id="rId17"/>
    <p:sldId id="270" r:id="rId18"/>
    <p:sldId id="269" r:id="rId19"/>
    <p:sldId id="273" r:id="rId20"/>
    <p:sldId id="271" r:id="rId21"/>
    <p:sldId id="272" r:id="rId22"/>
    <p:sldId id="274" r:id="rId23"/>
    <p:sldId id="277" r:id="rId24"/>
    <p:sldId id="275" r:id="rId25"/>
    <p:sldId id="276" r:id="rId26"/>
    <p:sldId id="278" r:id="rId27"/>
    <p:sldId id="279" r:id="rId28"/>
    <p:sldId id="280" r:id="rId29"/>
    <p:sldId id="281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0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svg"/><Relationship Id="rId1" Type="http://schemas.openxmlformats.org/officeDocument/2006/relationships/image" Target="../media/image21.png"/><Relationship Id="rId4" Type="http://schemas.openxmlformats.org/officeDocument/2006/relationships/image" Target="../media/image24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03D6D42-C969-4E14-9037-7003DDB13D7A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BE91F544-CF7A-4AF7-B4B1-3DF608D766CD}">
      <dgm:prSet/>
      <dgm:spPr/>
      <dgm:t>
        <a:bodyPr/>
        <a:lstStyle/>
        <a:p>
          <a:r>
            <a:rPr lang="en-US" dirty="0"/>
            <a:t>Measures how much a chemical substance absorbs light. </a:t>
          </a:r>
        </a:p>
      </dgm:t>
    </dgm:pt>
    <dgm:pt modelId="{D7C8BC18-49D1-4AA5-9F7E-D50285318346}" type="parTrans" cxnId="{F2034236-6877-48A2-9A0A-578E2144317E}">
      <dgm:prSet/>
      <dgm:spPr/>
      <dgm:t>
        <a:bodyPr/>
        <a:lstStyle/>
        <a:p>
          <a:endParaRPr lang="en-US"/>
        </a:p>
      </dgm:t>
    </dgm:pt>
    <dgm:pt modelId="{B5B550CE-E31B-4974-ADCD-007FC9B2967C}" type="sibTrans" cxnId="{F2034236-6877-48A2-9A0A-578E2144317E}">
      <dgm:prSet/>
      <dgm:spPr/>
      <dgm:t>
        <a:bodyPr/>
        <a:lstStyle/>
        <a:p>
          <a:endParaRPr lang="en-US"/>
        </a:p>
      </dgm:t>
    </dgm:pt>
    <dgm:pt modelId="{0E2AF43A-502D-4C17-935A-BE55114FC84F}">
      <dgm:prSet/>
      <dgm:spPr/>
      <dgm:t>
        <a:bodyPr/>
        <a:lstStyle/>
        <a:p>
          <a:r>
            <a:rPr lang="en-US" dirty="0"/>
            <a:t>Each compound absorbs light over a certain range of wavelength. </a:t>
          </a:r>
        </a:p>
      </dgm:t>
    </dgm:pt>
    <dgm:pt modelId="{666D1CEE-5057-4B22-9164-B5A9C974D273}" type="parTrans" cxnId="{16CB775C-28D7-43DF-A6B2-90BD5E21CBF4}">
      <dgm:prSet/>
      <dgm:spPr/>
      <dgm:t>
        <a:bodyPr/>
        <a:lstStyle/>
        <a:p>
          <a:endParaRPr lang="en-US"/>
        </a:p>
      </dgm:t>
    </dgm:pt>
    <dgm:pt modelId="{00DBD387-8926-43CB-9F02-6A110F2F4B6D}" type="sibTrans" cxnId="{16CB775C-28D7-43DF-A6B2-90BD5E21CBF4}">
      <dgm:prSet/>
      <dgm:spPr/>
      <dgm:t>
        <a:bodyPr/>
        <a:lstStyle/>
        <a:p>
          <a:endParaRPr lang="en-US"/>
        </a:p>
      </dgm:t>
    </dgm:pt>
    <dgm:pt modelId="{053C11E0-04D0-4B71-9C53-7F93E7186D12}">
      <dgm:prSet/>
      <dgm:spPr/>
      <dgm:t>
        <a:bodyPr/>
        <a:lstStyle/>
        <a:p>
          <a:r>
            <a:rPr lang="en-US" dirty="0"/>
            <a:t>This measurement can also be used to measure the amount of a known chemical substance. </a:t>
          </a:r>
        </a:p>
      </dgm:t>
    </dgm:pt>
    <dgm:pt modelId="{00530D74-3016-45D6-9B43-2E045B0BC3B9}" type="parTrans" cxnId="{0B7ED243-2913-4219-8539-8B1546FCB0B4}">
      <dgm:prSet/>
      <dgm:spPr/>
      <dgm:t>
        <a:bodyPr/>
        <a:lstStyle/>
        <a:p>
          <a:endParaRPr lang="en-US"/>
        </a:p>
      </dgm:t>
    </dgm:pt>
    <dgm:pt modelId="{A8399304-19F7-45C2-98C5-5DDDEAE17D1C}" type="sibTrans" cxnId="{0B7ED243-2913-4219-8539-8B1546FCB0B4}">
      <dgm:prSet/>
      <dgm:spPr/>
      <dgm:t>
        <a:bodyPr/>
        <a:lstStyle/>
        <a:p>
          <a:endParaRPr lang="en-US"/>
        </a:p>
      </dgm:t>
    </dgm:pt>
    <dgm:pt modelId="{C54DE0EE-0DF4-493E-8DAA-8B50F4BA7CD5}" type="pres">
      <dgm:prSet presAssocID="{403D6D42-C969-4E14-9037-7003DDB13D7A}" presName="root" presStyleCnt="0">
        <dgm:presLayoutVars>
          <dgm:dir/>
          <dgm:resizeHandles val="exact"/>
        </dgm:presLayoutVars>
      </dgm:prSet>
      <dgm:spPr/>
    </dgm:pt>
    <dgm:pt modelId="{AAF177AE-53D8-4296-B6F3-1E67A844BDC1}" type="pres">
      <dgm:prSet presAssocID="{BE91F544-CF7A-4AF7-B4B1-3DF608D766CD}" presName="compNode" presStyleCnt="0"/>
      <dgm:spPr/>
    </dgm:pt>
    <dgm:pt modelId="{448C26AA-53A9-44CA-B454-4AC6C86A01F8}" type="pres">
      <dgm:prSet presAssocID="{BE91F544-CF7A-4AF7-B4B1-3DF608D766CD}" presName="bgRect" presStyleLbl="bgShp" presStyleIdx="0" presStyleCnt="3"/>
      <dgm:spPr/>
    </dgm:pt>
    <dgm:pt modelId="{5E7BE408-5745-40CE-B789-9D297D4857A8}" type="pres">
      <dgm:prSet presAssocID="{BE91F544-CF7A-4AF7-B4B1-3DF608D766CD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eaker"/>
        </a:ext>
      </dgm:extLst>
    </dgm:pt>
    <dgm:pt modelId="{F8109F66-3175-4A9A-AE63-14A3CC3EABD3}" type="pres">
      <dgm:prSet presAssocID="{BE91F544-CF7A-4AF7-B4B1-3DF608D766CD}" presName="spaceRect" presStyleCnt="0"/>
      <dgm:spPr/>
    </dgm:pt>
    <dgm:pt modelId="{A35B99F5-02BC-436E-970B-CA9D3003458E}" type="pres">
      <dgm:prSet presAssocID="{BE91F544-CF7A-4AF7-B4B1-3DF608D766CD}" presName="parTx" presStyleLbl="revTx" presStyleIdx="0" presStyleCnt="3">
        <dgm:presLayoutVars>
          <dgm:chMax val="0"/>
          <dgm:chPref val="0"/>
        </dgm:presLayoutVars>
      </dgm:prSet>
      <dgm:spPr/>
    </dgm:pt>
    <dgm:pt modelId="{086C8953-34A5-4220-8C63-ACDB0DFC0FFA}" type="pres">
      <dgm:prSet presAssocID="{B5B550CE-E31B-4974-ADCD-007FC9B2967C}" presName="sibTrans" presStyleCnt="0"/>
      <dgm:spPr/>
    </dgm:pt>
    <dgm:pt modelId="{D596C3D1-B024-4D8C-9946-CB945E6DF189}" type="pres">
      <dgm:prSet presAssocID="{0E2AF43A-502D-4C17-935A-BE55114FC84F}" presName="compNode" presStyleCnt="0"/>
      <dgm:spPr/>
    </dgm:pt>
    <dgm:pt modelId="{730F7398-A998-467D-BEA2-7C8C989EA3F1}" type="pres">
      <dgm:prSet presAssocID="{0E2AF43A-502D-4C17-935A-BE55114FC84F}" presName="bgRect" presStyleLbl="bgShp" presStyleIdx="1" presStyleCnt="3"/>
      <dgm:spPr/>
    </dgm:pt>
    <dgm:pt modelId="{88070A12-35C2-4F7A-B8CB-B468C429C492}" type="pres">
      <dgm:prSet presAssocID="{0E2AF43A-502D-4C17-935A-BE55114FC84F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un"/>
        </a:ext>
      </dgm:extLst>
    </dgm:pt>
    <dgm:pt modelId="{27B33D6D-3B80-4B3E-AE83-421F8AAD2B16}" type="pres">
      <dgm:prSet presAssocID="{0E2AF43A-502D-4C17-935A-BE55114FC84F}" presName="spaceRect" presStyleCnt="0"/>
      <dgm:spPr/>
    </dgm:pt>
    <dgm:pt modelId="{4BF9EFCE-5429-4ED8-BA1E-33483FB9C429}" type="pres">
      <dgm:prSet presAssocID="{0E2AF43A-502D-4C17-935A-BE55114FC84F}" presName="parTx" presStyleLbl="revTx" presStyleIdx="1" presStyleCnt="3">
        <dgm:presLayoutVars>
          <dgm:chMax val="0"/>
          <dgm:chPref val="0"/>
        </dgm:presLayoutVars>
      </dgm:prSet>
      <dgm:spPr/>
    </dgm:pt>
    <dgm:pt modelId="{C038DB2C-00A8-4BBD-8237-1F048003E739}" type="pres">
      <dgm:prSet presAssocID="{00DBD387-8926-43CB-9F02-6A110F2F4B6D}" presName="sibTrans" presStyleCnt="0"/>
      <dgm:spPr/>
    </dgm:pt>
    <dgm:pt modelId="{C0380C6F-F5C5-48AA-A0E0-F567567BEBB0}" type="pres">
      <dgm:prSet presAssocID="{053C11E0-04D0-4B71-9C53-7F93E7186D12}" presName="compNode" presStyleCnt="0"/>
      <dgm:spPr/>
    </dgm:pt>
    <dgm:pt modelId="{644EB09F-9D80-4677-92C3-14E04C328BD0}" type="pres">
      <dgm:prSet presAssocID="{053C11E0-04D0-4B71-9C53-7F93E7186D12}" presName="bgRect" presStyleLbl="bgShp" presStyleIdx="2" presStyleCnt="3"/>
      <dgm:spPr/>
    </dgm:pt>
    <dgm:pt modelId="{FF287E5D-7110-41C3-8C76-5073AC93F5CD}" type="pres">
      <dgm:prSet presAssocID="{053C11E0-04D0-4B71-9C53-7F93E7186D12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ientist"/>
        </a:ext>
      </dgm:extLst>
    </dgm:pt>
    <dgm:pt modelId="{100C0A4E-6299-4206-A15A-CCB37B7C2148}" type="pres">
      <dgm:prSet presAssocID="{053C11E0-04D0-4B71-9C53-7F93E7186D12}" presName="spaceRect" presStyleCnt="0"/>
      <dgm:spPr/>
    </dgm:pt>
    <dgm:pt modelId="{19C8F358-70EC-42E6-B8C3-FB0B9EF45E1D}" type="pres">
      <dgm:prSet presAssocID="{053C11E0-04D0-4B71-9C53-7F93E7186D12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F2034236-6877-48A2-9A0A-578E2144317E}" srcId="{403D6D42-C969-4E14-9037-7003DDB13D7A}" destId="{BE91F544-CF7A-4AF7-B4B1-3DF608D766CD}" srcOrd="0" destOrd="0" parTransId="{D7C8BC18-49D1-4AA5-9F7E-D50285318346}" sibTransId="{B5B550CE-E31B-4974-ADCD-007FC9B2967C}"/>
    <dgm:cxn modelId="{16CB775C-28D7-43DF-A6B2-90BD5E21CBF4}" srcId="{403D6D42-C969-4E14-9037-7003DDB13D7A}" destId="{0E2AF43A-502D-4C17-935A-BE55114FC84F}" srcOrd="1" destOrd="0" parTransId="{666D1CEE-5057-4B22-9164-B5A9C974D273}" sibTransId="{00DBD387-8926-43CB-9F02-6A110F2F4B6D}"/>
    <dgm:cxn modelId="{0B7ED243-2913-4219-8539-8B1546FCB0B4}" srcId="{403D6D42-C969-4E14-9037-7003DDB13D7A}" destId="{053C11E0-04D0-4B71-9C53-7F93E7186D12}" srcOrd="2" destOrd="0" parTransId="{00530D74-3016-45D6-9B43-2E045B0BC3B9}" sibTransId="{A8399304-19F7-45C2-98C5-5DDDEAE17D1C}"/>
    <dgm:cxn modelId="{D4B57F6C-0B11-4F84-814B-4B19DF8563F7}" type="presOf" srcId="{0E2AF43A-502D-4C17-935A-BE55114FC84F}" destId="{4BF9EFCE-5429-4ED8-BA1E-33483FB9C429}" srcOrd="0" destOrd="0" presId="urn:microsoft.com/office/officeart/2018/2/layout/IconVerticalSolidList"/>
    <dgm:cxn modelId="{CFFC5F73-ECD6-404A-95D8-861567E64476}" type="presOf" srcId="{BE91F544-CF7A-4AF7-B4B1-3DF608D766CD}" destId="{A35B99F5-02BC-436E-970B-CA9D3003458E}" srcOrd="0" destOrd="0" presId="urn:microsoft.com/office/officeart/2018/2/layout/IconVerticalSolidList"/>
    <dgm:cxn modelId="{18308C74-ED38-4E5A-A86A-EDE5D03E6D39}" type="presOf" srcId="{053C11E0-04D0-4B71-9C53-7F93E7186D12}" destId="{19C8F358-70EC-42E6-B8C3-FB0B9EF45E1D}" srcOrd="0" destOrd="0" presId="urn:microsoft.com/office/officeart/2018/2/layout/IconVerticalSolidList"/>
    <dgm:cxn modelId="{C04B758E-0E30-4605-8CEE-8DD1A015CD4B}" type="presOf" srcId="{403D6D42-C969-4E14-9037-7003DDB13D7A}" destId="{C54DE0EE-0DF4-493E-8DAA-8B50F4BA7CD5}" srcOrd="0" destOrd="0" presId="urn:microsoft.com/office/officeart/2018/2/layout/IconVerticalSolidList"/>
    <dgm:cxn modelId="{46D09B62-E90B-4205-BD4A-25972EC18293}" type="presParOf" srcId="{C54DE0EE-0DF4-493E-8DAA-8B50F4BA7CD5}" destId="{AAF177AE-53D8-4296-B6F3-1E67A844BDC1}" srcOrd="0" destOrd="0" presId="urn:microsoft.com/office/officeart/2018/2/layout/IconVerticalSolidList"/>
    <dgm:cxn modelId="{C1579962-48BC-4570-AC76-25B046745631}" type="presParOf" srcId="{AAF177AE-53D8-4296-B6F3-1E67A844BDC1}" destId="{448C26AA-53A9-44CA-B454-4AC6C86A01F8}" srcOrd="0" destOrd="0" presId="urn:microsoft.com/office/officeart/2018/2/layout/IconVerticalSolidList"/>
    <dgm:cxn modelId="{BEA05C6F-B378-46FB-8020-C64C0FACE707}" type="presParOf" srcId="{AAF177AE-53D8-4296-B6F3-1E67A844BDC1}" destId="{5E7BE408-5745-40CE-B789-9D297D4857A8}" srcOrd="1" destOrd="0" presId="urn:microsoft.com/office/officeart/2018/2/layout/IconVerticalSolidList"/>
    <dgm:cxn modelId="{A9A4BC5B-A1BF-4717-9909-9423189D8599}" type="presParOf" srcId="{AAF177AE-53D8-4296-B6F3-1E67A844BDC1}" destId="{F8109F66-3175-4A9A-AE63-14A3CC3EABD3}" srcOrd="2" destOrd="0" presId="urn:microsoft.com/office/officeart/2018/2/layout/IconVerticalSolidList"/>
    <dgm:cxn modelId="{73FD1CD1-442D-4DE1-97FA-2F485586CE6D}" type="presParOf" srcId="{AAF177AE-53D8-4296-B6F3-1E67A844BDC1}" destId="{A35B99F5-02BC-436E-970B-CA9D3003458E}" srcOrd="3" destOrd="0" presId="urn:microsoft.com/office/officeart/2018/2/layout/IconVerticalSolidList"/>
    <dgm:cxn modelId="{4F6F9E79-83EB-4FE7-ABC4-E8AD018F6EDB}" type="presParOf" srcId="{C54DE0EE-0DF4-493E-8DAA-8B50F4BA7CD5}" destId="{086C8953-34A5-4220-8C63-ACDB0DFC0FFA}" srcOrd="1" destOrd="0" presId="urn:microsoft.com/office/officeart/2018/2/layout/IconVerticalSolidList"/>
    <dgm:cxn modelId="{ED71A804-F462-4544-8B41-7659473BFD13}" type="presParOf" srcId="{C54DE0EE-0DF4-493E-8DAA-8B50F4BA7CD5}" destId="{D596C3D1-B024-4D8C-9946-CB945E6DF189}" srcOrd="2" destOrd="0" presId="urn:microsoft.com/office/officeart/2018/2/layout/IconVerticalSolidList"/>
    <dgm:cxn modelId="{997887C5-7E01-4C49-9E16-4C70280986FF}" type="presParOf" srcId="{D596C3D1-B024-4D8C-9946-CB945E6DF189}" destId="{730F7398-A998-467D-BEA2-7C8C989EA3F1}" srcOrd="0" destOrd="0" presId="urn:microsoft.com/office/officeart/2018/2/layout/IconVerticalSolidList"/>
    <dgm:cxn modelId="{5211C056-6716-4C07-A9C8-CFEBED22F03A}" type="presParOf" srcId="{D596C3D1-B024-4D8C-9946-CB945E6DF189}" destId="{88070A12-35C2-4F7A-B8CB-B468C429C492}" srcOrd="1" destOrd="0" presId="urn:microsoft.com/office/officeart/2018/2/layout/IconVerticalSolidList"/>
    <dgm:cxn modelId="{7B678D2E-E3F9-437B-BA4E-63D3DA22B798}" type="presParOf" srcId="{D596C3D1-B024-4D8C-9946-CB945E6DF189}" destId="{27B33D6D-3B80-4B3E-AE83-421F8AAD2B16}" srcOrd="2" destOrd="0" presId="urn:microsoft.com/office/officeart/2018/2/layout/IconVerticalSolidList"/>
    <dgm:cxn modelId="{5514CC24-D448-4EED-9111-BAB9EC3BCBF0}" type="presParOf" srcId="{D596C3D1-B024-4D8C-9946-CB945E6DF189}" destId="{4BF9EFCE-5429-4ED8-BA1E-33483FB9C429}" srcOrd="3" destOrd="0" presId="urn:microsoft.com/office/officeart/2018/2/layout/IconVerticalSolidList"/>
    <dgm:cxn modelId="{D71C9E6A-54B9-4B35-A984-9C77FA124EF2}" type="presParOf" srcId="{C54DE0EE-0DF4-493E-8DAA-8B50F4BA7CD5}" destId="{C038DB2C-00A8-4BBD-8237-1F048003E739}" srcOrd="3" destOrd="0" presId="urn:microsoft.com/office/officeart/2018/2/layout/IconVerticalSolidList"/>
    <dgm:cxn modelId="{A3EEED39-751C-41CC-8379-8060BA2A1B6B}" type="presParOf" srcId="{C54DE0EE-0DF4-493E-8DAA-8B50F4BA7CD5}" destId="{C0380C6F-F5C5-48AA-A0E0-F567567BEBB0}" srcOrd="4" destOrd="0" presId="urn:microsoft.com/office/officeart/2018/2/layout/IconVerticalSolidList"/>
    <dgm:cxn modelId="{ABADD5F3-52D8-45FB-ABE5-4845822B398E}" type="presParOf" srcId="{C0380C6F-F5C5-48AA-A0E0-F567567BEBB0}" destId="{644EB09F-9D80-4677-92C3-14E04C328BD0}" srcOrd="0" destOrd="0" presId="urn:microsoft.com/office/officeart/2018/2/layout/IconVerticalSolidList"/>
    <dgm:cxn modelId="{1789DFA4-B0ED-4F65-9337-69CC55F08AB8}" type="presParOf" srcId="{C0380C6F-F5C5-48AA-A0E0-F567567BEBB0}" destId="{FF287E5D-7110-41C3-8C76-5073AC93F5CD}" srcOrd="1" destOrd="0" presId="urn:microsoft.com/office/officeart/2018/2/layout/IconVerticalSolidList"/>
    <dgm:cxn modelId="{1FAA50B3-1A68-4541-905A-F69BE1F2D338}" type="presParOf" srcId="{C0380C6F-F5C5-48AA-A0E0-F567567BEBB0}" destId="{100C0A4E-6299-4206-A15A-CCB37B7C2148}" srcOrd="2" destOrd="0" presId="urn:microsoft.com/office/officeart/2018/2/layout/IconVerticalSolidList"/>
    <dgm:cxn modelId="{949AA6E2-7E4B-4DEA-933F-F443F1C5DA1D}" type="presParOf" srcId="{C0380C6F-F5C5-48AA-A0E0-F567567BEBB0}" destId="{19C8F358-70EC-42E6-B8C3-FB0B9EF45E1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5F31B1-9AD2-4DD3-B8DA-A108B613ECB7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4654DF80-E344-429B-8A29-A77305915A5B}">
      <dgm:prSet custT="1"/>
      <dgm:spPr/>
      <dgm:t>
        <a:bodyPr/>
        <a:lstStyle/>
        <a:p>
          <a:r>
            <a:rPr lang="en-US" sz="2400" b="1" dirty="0"/>
            <a:t>1. </a:t>
          </a:r>
          <a:r>
            <a:rPr lang="en-US" sz="2400" dirty="0"/>
            <a:t> Prepare a scatter plot of the data on graph paper.</a:t>
          </a:r>
        </a:p>
      </dgm:t>
    </dgm:pt>
    <dgm:pt modelId="{2B018389-0164-430D-AE5B-5597BBDBAC70}" type="parTrans" cxnId="{CBB68CEA-0EFA-479E-AEBF-087DD855183F}">
      <dgm:prSet/>
      <dgm:spPr/>
      <dgm:t>
        <a:bodyPr/>
        <a:lstStyle/>
        <a:p>
          <a:endParaRPr lang="en-US" sz="2800"/>
        </a:p>
      </dgm:t>
    </dgm:pt>
    <dgm:pt modelId="{93DC064F-B40A-4DC3-91B3-003D08871760}" type="sibTrans" cxnId="{CBB68CEA-0EFA-479E-AEBF-087DD855183F}">
      <dgm:prSet/>
      <dgm:spPr/>
      <dgm:t>
        <a:bodyPr/>
        <a:lstStyle/>
        <a:p>
          <a:endParaRPr lang="en-US" sz="2800"/>
        </a:p>
      </dgm:t>
    </dgm:pt>
    <dgm:pt modelId="{3B6145F0-8DBB-4963-B648-86F4D7E9E93A}">
      <dgm:prSet custT="1"/>
      <dgm:spPr/>
      <dgm:t>
        <a:bodyPr/>
        <a:lstStyle/>
        <a:p>
          <a:r>
            <a:rPr lang="en-US" sz="2400" b="1" dirty="0"/>
            <a:t>2. </a:t>
          </a:r>
          <a:r>
            <a:rPr lang="en-US" sz="2400" dirty="0"/>
            <a:t> Draw a straight line on the graph so that each of the plotted points are as close to the line as possible.</a:t>
          </a:r>
          <a:br>
            <a:rPr lang="en-US" sz="2400" dirty="0"/>
          </a:br>
          <a:br>
            <a:rPr lang="en-US" sz="2400" dirty="0"/>
          </a:br>
          <a:br>
            <a:rPr lang="en-US" sz="2400" dirty="0"/>
          </a:br>
          <a:endParaRPr lang="en-US" sz="2400" dirty="0"/>
        </a:p>
      </dgm:t>
    </dgm:pt>
    <dgm:pt modelId="{8B9DD4A1-9E3C-40D4-83F8-F20AA930DA0F}" type="parTrans" cxnId="{6545980D-84F4-4D35-AE94-1721633BC1C5}">
      <dgm:prSet/>
      <dgm:spPr/>
      <dgm:t>
        <a:bodyPr/>
        <a:lstStyle/>
        <a:p>
          <a:endParaRPr lang="en-US" sz="2800"/>
        </a:p>
      </dgm:t>
    </dgm:pt>
    <dgm:pt modelId="{7989EC21-565E-49AE-A036-20AA856023D9}" type="sibTrans" cxnId="{6545980D-84F4-4D35-AE94-1721633BC1C5}">
      <dgm:prSet/>
      <dgm:spPr/>
      <dgm:t>
        <a:bodyPr/>
        <a:lstStyle/>
        <a:p>
          <a:endParaRPr lang="en-US" sz="2800"/>
        </a:p>
      </dgm:t>
    </dgm:pt>
    <dgm:pt modelId="{6729B274-624F-4F3D-BF10-345CE20B817C}" type="pres">
      <dgm:prSet presAssocID="{7D5F31B1-9AD2-4DD3-B8DA-A108B613ECB7}" presName="root" presStyleCnt="0">
        <dgm:presLayoutVars>
          <dgm:dir/>
          <dgm:resizeHandles val="exact"/>
        </dgm:presLayoutVars>
      </dgm:prSet>
      <dgm:spPr/>
    </dgm:pt>
    <dgm:pt modelId="{50ED95E8-0C8A-40FF-A7F1-B61B1E1026A3}" type="pres">
      <dgm:prSet presAssocID="{4654DF80-E344-429B-8A29-A77305915A5B}" presName="compNode" presStyleCnt="0"/>
      <dgm:spPr/>
    </dgm:pt>
    <dgm:pt modelId="{61CB8F26-E8FE-4736-947B-54A5779902A0}" type="pres">
      <dgm:prSet presAssocID="{4654DF80-E344-429B-8A29-A77305915A5B}" presName="bgRect" presStyleLbl="bgShp" presStyleIdx="0" presStyleCnt="2"/>
      <dgm:spPr/>
    </dgm:pt>
    <dgm:pt modelId="{6198FA52-3A18-4219-B043-51759DF94F0C}" type="pres">
      <dgm:prSet presAssocID="{4654DF80-E344-429B-8A29-A77305915A5B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tatistics"/>
        </a:ext>
      </dgm:extLst>
    </dgm:pt>
    <dgm:pt modelId="{06E5388E-1AFC-4F3F-BB6F-B405005EC37F}" type="pres">
      <dgm:prSet presAssocID="{4654DF80-E344-429B-8A29-A77305915A5B}" presName="spaceRect" presStyleCnt="0"/>
      <dgm:spPr/>
    </dgm:pt>
    <dgm:pt modelId="{ED63410D-5806-42D7-9D45-1C91E760E436}" type="pres">
      <dgm:prSet presAssocID="{4654DF80-E344-429B-8A29-A77305915A5B}" presName="parTx" presStyleLbl="revTx" presStyleIdx="0" presStyleCnt="2">
        <dgm:presLayoutVars>
          <dgm:chMax val="0"/>
          <dgm:chPref val="0"/>
        </dgm:presLayoutVars>
      </dgm:prSet>
      <dgm:spPr/>
    </dgm:pt>
    <dgm:pt modelId="{648BE9D5-A28F-4376-A8EA-D2060E4F9D3F}" type="pres">
      <dgm:prSet presAssocID="{93DC064F-B40A-4DC3-91B3-003D08871760}" presName="sibTrans" presStyleCnt="0"/>
      <dgm:spPr/>
    </dgm:pt>
    <dgm:pt modelId="{C7CD8339-4BC6-4F8E-BBEE-DA2CEF6350A3}" type="pres">
      <dgm:prSet presAssocID="{3B6145F0-8DBB-4963-B648-86F4D7E9E93A}" presName="compNode" presStyleCnt="0"/>
      <dgm:spPr/>
    </dgm:pt>
    <dgm:pt modelId="{048D3F00-F2A0-4ED5-8624-463E472CF5D9}" type="pres">
      <dgm:prSet presAssocID="{3B6145F0-8DBB-4963-B648-86F4D7E9E93A}" presName="bgRect" presStyleLbl="bgShp" presStyleIdx="1" presStyleCnt="2"/>
      <dgm:spPr/>
    </dgm:pt>
    <dgm:pt modelId="{8A92F9EF-B8D6-4591-9956-BA06E2209E2D}" type="pres">
      <dgm:prSet presAssocID="{3B6145F0-8DBB-4963-B648-86F4D7E9E93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rrow: U-turn with tail"/>
        </a:ext>
      </dgm:extLst>
    </dgm:pt>
    <dgm:pt modelId="{65D2DA90-ADDA-40CB-AF98-B56F3994BDAB}" type="pres">
      <dgm:prSet presAssocID="{3B6145F0-8DBB-4963-B648-86F4D7E9E93A}" presName="spaceRect" presStyleCnt="0"/>
      <dgm:spPr/>
    </dgm:pt>
    <dgm:pt modelId="{04AC9562-71AE-4B0D-94C4-EA8BCA424A62}" type="pres">
      <dgm:prSet presAssocID="{3B6145F0-8DBB-4963-B648-86F4D7E9E93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6545980D-84F4-4D35-AE94-1721633BC1C5}" srcId="{7D5F31B1-9AD2-4DD3-B8DA-A108B613ECB7}" destId="{3B6145F0-8DBB-4963-B648-86F4D7E9E93A}" srcOrd="1" destOrd="0" parTransId="{8B9DD4A1-9E3C-40D4-83F8-F20AA930DA0F}" sibTransId="{7989EC21-565E-49AE-A036-20AA856023D9}"/>
    <dgm:cxn modelId="{6E359A85-B2D2-4D35-AC3C-64D5C65A0E8D}" type="presOf" srcId="{7D5F31B1-9AD2-4DD3-B8DA-A108B613ECB7}" destId="{6729B274-624F-4F3D-BF10-345CE20B817C}" srcOrd="0" destOrd="0" presId="urn:microsoft.com/office/officeart/2018/2/layout/IconVerticalSolidList"/>
    <dgm:cxn modelId="{8181E387-230E-4489-BF0B-02043DE937D8}" type="presOf" srcId="{4654DF80-E344-429B-8A29-A77305915A5B}" destId="{ED63410D-5806-42D7-9D45-1C91E760E436}" srcOrd="0" destOrd="0" presId="urn:microsoft.com/office/officeart/2018/2/layout/IconVerticalSolidList"/>
    <dgm:cxn modelId="{09C067E7-CFC4-4C80-8639-0713DFF1CD94}" type="presOf" srcId="{3B6145F0-8DBB-4963-B648-86F4D7E9E93A}" destId="{04AC9562-71AE-4B0D-94C4-EA8BCA424A62}" srcOrd="0" destOrd="0" presId="urn:microsoft.com/office/officeart/2018/2/layout/IconVerticalSolidList"/>
    <dgm:cxn modelId="{CBB68CEA-0EFA-479E-AEBF-087DD855183F}" srcId="{7D5F31B1-9AD2-4DD3-B8DA-A108B613ECB7}" destId="{4654DF80-E344-429B-8A29-A77305915A5B}" srcOrd="0" destOrd="0" parTransId="{2B018389-0164-430D-AE5B-5597BBDBAC70}" sibTransId="{93DC064F-B40A-4DC3-91B3-003D08871760}"/>
    <dgm:cxn modelId="{BEF82BC8-A8E8-4C3C-A771-223C60A32D0F}" type="presParOf" srcId="{6729B274-624F-4F3D-BF10-345CE20B817C}" destId="{50ED95E8-0C8A-40FF-A7F1-B61B1E1026A3}" srcOrd="0" destOrd="0" presId="urn:microsoft.com/office/officeart/2018/2/layout/IconVerticalSolidList"/>
    <dgm:cxn modelId="{A039312C-47D9-4D7A-AD36-6F51FFAC3C92}" type="presParOf" srcId="{50ED95E8-0C8A-40FF-A7F1-B61B1E1026A3}" destId="{61CB8F26-E8FE-4736-947B-54A5779902A0}" srcOrd="0" destOrd="0" presId="urn:microsoft.com/office/officeart/2018/2/layout/IconVerticalSolidList"/>
    <dgm:cxn modelId="{9F3E6774-48BB-41E9-9652-87FA2F68196F}" type="presParOf" srcId="{50ED95E8-0C8A-40FF-A7F1-B61B1E1026A3}" destId="{6198FA52-3A18-4219-B043-51759DF94F0C}" srcOrd="1" destOrd="0" presId="urn:microsoft.com/office/officeart/2018/2/layout/IconVerticalSolidList"/>
    <dgm:cxn modelId="{CCC91AB9-E1BA-4593-A36F-052A2B525898}" type="presParOf" srcId="{50ED95E8-0C8A-40FF-A7F1-B61B1E1026A3}" destId="{06E5388E-1AFC-4F3F-BB6F-B405005EC37F}" srcOrd="2" destOrd="0" presId="urn:microsoft.com/office/officeart/2018/2/layout/IconVerticalSolidList"/>
    <dgm:cxn modelId="{3BF03C78-9FBA-4E69-96F3-B1E11B70B23C}" type="presParOf" srcId="{50ED95E8-0C8A-40FF-A7F1-B61B1E1026A3}" destId="{ED63410D-5806-42D7-9D45-1C91E760E436}" srcOrd="3" destOrd="0" presId="urn:microsoft.com/office/officeart/2018/2/layout/IconVerticalSolidList"/>
    <dgm:cxn modelId="{81AA7D4A-0B0B-4BEB-80FB-4207AC3FD222}" type="presParOf" srcId="{6729B274-624F-4F3D-BF10-345CE20B817C}" destId="{648BE9D5-A28F-4376-A8EA-D2060E4F9D3F}" srcOrd="1" destOrd="0" presId="urn:microsoft.com/office/officeart/2018/2/layout/IconVerticalSolidList"/>
    <dgm:cxn modelId="{076D41C6-F464-4A88-B31E-F1097193BC2F}" type="presParOf" srcId="{6729B274-624F-4F3D-BF10-345CE20B817C}" destId="{C7CD8339-4BC6-4F8E-BBEE-DA2CEF6350A3}" srcOrd="2" destOrd="0" presId="urn:microsoft.com/office/officeart/2018/2/layout/IconVerticalSolidList"/>
    <dgm:cxn modelId="{8E7E4713-2668-4178-AA89-1C83E0E26ACF}" type="presParOf" srcId="{C7CD8339-4BC6-4F8E-BBEE-DA2CEF6350A3}" destId="{048D3F00-F2A0-4ED5-8624-463E472CF5D9}" srcOrd="0" destOrd="0" presId="urn:microsoft.com/office/officeart/2018/2/layout/IconVerticalSolidList"/>
    <dgm:cxn modelId="{38D733F0-0745-424E-B022-977DD7815474}" type="presParOf" srcId="{C7CD8339-4BC6-4F8E-BBEE-DA2CEF6350A3}" destId="{8A92F9EF-B8D6-4591-9956-BA06E2209E2D}" srcOrd="1" destOrd="0" presId="urn:microsoft.com/office/officeart/2018/2/layout/IconVerticalSolidList"/>
    <dgm:cxn modelId="{3CF6E44F-D558-40CF-9A03-F5A2538A331F}" type="presParOf" srcId="{C7CD8339-4BC6-4F8E-BBEE-DA2CEF6350A3}" destId="{65D2DA90-ADDA-40CB-AF98-B56F3994BDAB}" srcOrd="2" destOrd="0" presId="urn:microsoft.com/office/officeart/2018/2/layout/IconVerticalSolidList"/>
    <dgm:cxn modelId="{BFA5CAEF-D525-429C-AC64-974A4B18B142}" type="presParOf" srcId="{C7CD8339-4BC6-4F8E-BBEE-DA2CEF6350A3}" destId="{04AC9562-71AE-4B0D-94C4-EA8BCA424A6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8C26AA-53A9-44CA-B454-4AC6C86A01F8}">
      <dsp:nvSpPr>
        <dsp:cNvPr id="0" name=""/>
        <dsp:cNvSpPr/>
      </dsp:nvSpPr>
      <dsp:spPr>
        <a:xfrm>
          <a:off x="0" y="689"/>
          <a:ext cx="6797675" cy="161386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7BE408-5745-40CE-B789-9D297D4857A8}">
      <dsp:nvSpPr>
        <dsp:cNvPr id="0" name=""/>
        <dsp:cNvSpPr/>
      </dsp:nvSpPr>
      <dsp:spPr>
        <a:xfrm>
          <a:off x="488194" y="363809"/>
          <a:ext cx="887626" cy="887626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35B99F5-02BC-436E-970B-CA9D3003458E}">
      <dsp:nvSpPr>
        <dsp:cNvPr id="0" name=""/>
        <dsp:cNvSpPr/>
      </dsp:nvSpPr>
      <dsp:spPr>
        <a:xfrm>
          <a:off x="1864015" y="689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Measures how much a chemical substance absorbs light. </a:t>
          </a:r>
        </a:p>
      </dsp:txBody>
      <dsp:txXfrm>
        <a:off x="1864015" y="689"/>
        <a:ext cx="4933659" cy="1613866"/>
      </dsp:txXfrm>
    </dsp:sp>
    <dsp:sp modelId="{730F7398-A998-467D-BEA2-7C8C989EA3F1}">
      <dsp:nvSpPr>
        <dsp:cNvPr id="0" name=""/>
        <dsp:cNvSpPr/>
      </dsp:nvSpPr>
      <dsp:spPr>
        <a:xfrm>
          <a:off x="0" y="2018022"/>
          <a:ext cx="6797675" cy="161386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070A12-35C2-4F7A-B8CB-B468C429C492}">
      <dsp:nvSpPr>
        <dsp:cNvPr id="0" name=""/>
        <dsp:cNvSpPr/>
      </dsp:nvSpPr>
      <dsp:spPr>
        <a:xfrm>
          <a:off x="488194" y="2381142"/>
          <a:ext cx="887626" cy="887626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F9EFCE-5429-4ED8-BA1E-33483FB9C429}">
      <dsp:nvSpPr>
        <dsp:cNvPr id="0" name=""/>
        <dsp:cNvSpPr/>
      </dsp:nvSpPr>
      <dsp:spPr>
        <a:xfrm>
          <a:off x="1864015" y="2018022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Each compound absorbs light over a certain range of wavelength. </a:t>
          </a:r>
        </a:p>
      </dsp:txBody>
      <dsp:txXfrm>
        <a:off x="1864015" y="2018022"/>
        <a:ext cx="4933659" cy="1613866"/>
      </dsp:txXfrm>
    </dsp:sp>
    <dsp:sp modelId="{644EB09F-9D80-4677-92C3-14E04C328BD0}">
      <dsp:nvSpPr>
        <dsp:cNvPr id="0" name=""/>
        <dsp:cNvSpPr/>
      </dsp:nvSpPr>
      <dsp:spPr>
        <a:xfrm>
          <a:off x="0" y="4035355"/>
          <a:ext cx="6797675" cy="161386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287E5D-7110-41C3-8C76-5073AC93F5CD}">
      <dsp:nvSpPr>
        <dsp:cNvPr id="0" name=""/>
        <dsp:cNvSpPr/>
      </dsp:nvSpPr>
      <dsp:spPr>
        <a:xfrm>
          <a:off x="488194" y="4398475"/>
          <a:ext cx="887626" cy="887626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C8F358-70EC-42E6-B8C3-FB0B9EF45E1D}">
      <dsp:nvSpPr>
        <dsp:cNvPr id="0" name=""/>
        <dsp:cNvSpPr/>
      </dsp:nvSpPr>
      <dsp:spPr>
        <a:xfrm>
          <a:off x="1864015" y="4035355"/>
          <a:ext cx="4933659" cy="1613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0801" tIns="170801" rIns="170801" bIns="170801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This measurement can also be used to measure the amount of a known chemical substance. </a:t>
          </a:r>
        </a:p>
      </dsp:txBody>
      <dsp:txXfrm>
        <a:off x="1864015" y="4035355"/>
        <a:ext cx="4933659" cy="16138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B8F26-E8FE-4736-947B-54A5779902A0}">
      <dsp:nvSpPr>
        <dsp:cNvPr id="0" name=""/>
        <dsp:cNvSpPr/>
      </dsp:nvSpPr>
      <dsp:spPr>
        <a:xfrm>
          <a:off x="0" y="1035"/>
          <a:ext cx="6797675" cy="189348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198FA52-3A18-4219-B043-51759DF94F0C}">
      <dsp:nvSpPr>
        <dsp:cNvPr id="0" name=""/>
        <dsp:cNvSpPr/>
      </dsp:nvSpPr>
      <dsp:spPr>
        <a:xfrm>
          <a:off x="572779" y="427070"/>
          <a:ext cx="1041418" cy="104141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63410D-5806-42D7-9D45-1C91E760E436}">
      <dsp:nvSpPr>
        <dsp:cNvPr id="0" name=""/>
        <dsp:cNvSpPr/>
      </dsp:nvSpPr>
      <dsp:spPr>
        <a:xfrm>
          <a:off x="2186978" y="1035"/>
          <a:ext cx="4011240" cy="248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17" tIns="263017" rIns="263017" bIns="2630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1. </a:t>
          </a:r>
          <a:r>
            <a:rPr lang="en-US" sz="2400" kern="1200" dirty="0"/>
            <a:t> Prepare a scatter plot of the data on graph paper.</a:t>
          </a:r>
        </a:p>
      </dsp:txBody>
      <dsp:txXfrm>
        <a:off x="2186978" y="1035"/>
        <a:ext cx="4011240" cy="2485202"/>
      </dsp:txXfrm>
    </dsp:sp>
    <dsp:sp modelId="{048D3F00-F2A0-4ED5-8624-463E472CF5D9}">
      <dsp:nvSpPr>
        <dsp:cNvPr id="0" name=""/>
        <dsp:cNvSpPr/>
      </dsp:nvSpPr>
      <dsp:spPr>
        <a:xfrm>
          <a:off x="0" y="2817598"/>
          <a:ext cx="6797675" cy="1893487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92F9EF-B8D6-4591-9956-BA06E2209E2D}">
      <dsp:nvSpPr>
        <dsp:cNvPr id="0" name=""/>
        <dsp:cNvSpPr/>
      </dsp:nvSpPr>
      <dsp:spPr>
        <a:xfrm>
          <a:off x="572779" y="3243633"/>
          <a:ext cx="1041418" cy="104141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AC9562-71AE-4B0D-94C4-EA8BCA424A62}">
      <dsp:nvSpPr>
        <dsp:cNvPr id="0" name=""/>
        <dsp:cNvSpPr/>
      </dsp:nvSpPr>
      <dsp:spPr>
        <a:xfrm>
          <a:off x="2186978" y="2817598"/>
          <a:ext cx="4011240" cy="248520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3017" tIns="263017" rIns="263017" bIns="263017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b="1" kern="1200" dirty="0"/>
            <a:t>2. </a:t>
          </a:r>
          <a:r>
            <a:rPr lang="en-US" sz="2400" kern="1200" dirty="0"/>
            <a:t> Draw a straight line on the graph so that each of the plotted points are as close to the line as possible.</a:t>
          </a:r>
          <a:br>
            <a:rPr lang="en-US" sz="2400" kern="1200" dirty="0"/>
          </a:br>
          <a:br>
            <a:rPr lang="en-US" sz="2400" kern="1200" dirty="0"/>
          </a:br>
          <a:br>
            <a:rPr lang="en-US" sz="2400" kern="1200" dirty="0"/>
          </a:br>
          <a:endParaRPr lang="en-US" sz="2400" kern="1200" dirty="0"/>
        </a:p>
      </dsp:txBody>
      <dsp:txXfrm>
        <a:off x="2186978" y="2817598"/>
        <a:ext cx="4011240" cy="248520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17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43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218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8600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6417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8054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44154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7054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85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4447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326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6/19/2019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143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0" r:id="rId2"/>
    <p:sldLayoutId id="2147483669" r:id="rId3"/>
    <p:sldLayoutId id="2147483668" r:id="rId4"/>
    <p:sldLayoutId id="2147483667" r:id="rId5"/>
    <p:sldLayoutId id="2147483666" r:id="rId6"/>
    <p:sldLayoutId id="2147483665" r:id="rId7"/>
    <p:sldLayoutId id="2147483664" r:id="rId8"/>
    <p:sldLayoutId id="2147483663" r:id="rId9"/>
    <p:sldLayoutId id="2147483662" r:id="rId10"/>
    <p:sldLayoutId id="214748366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19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sv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16.PNG"/><Relationship Id="rId4" Type="http://schemas.openxmlformats.org/officeDocument/2006/relationships/image" Target="../media/image4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>
            <a:extLst>
              <a:ext uri="{FF2B5EF4-FFF2-40B4-BE49-F238E27FC236}">
                <a16:creationId xmlns:a16="http://schemas.microsoft.com/office/drawing/2014/main" id="{A2AB97E7-7964-4F42-A267-E8B3ABBCDE8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-1" y="10"/>
            <a:ext cx="12191999" cy="6857990"/>
          </a:xfrm>
          <a:prstGeom prst="rect">
            <a:avLst/>
          </a:prstGeom>
        </p:spPr>
      </p:pic>
      <p:sp>
        <p:nvSpPr>
          <p:cNvPr id="14" name="Rectangle 8">
            <a:extLst>
              <a:ext uri="{FF2B5EF4-FFF2-40B4-BE49-F238E27FC236}">
                <a16:creationId xmlns:a16="http://schemas.microsoft.com/office/drawing/2014/main" id="{7319A1DD-F557-4EC6-8A8C-F7617B4CD6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118982"/>
            <a:ext cx="7537704" cy="2462668"/>
          </a:xfrm>
          <a:prstGeom prst="rect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F66884-9F3D-4B9B-AB8D-B41E05706B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5791" y="3331444"/>
            <a:ext cx="6470692" cy="1229306"/>
          </a:xfrm>
        </p:spPr>
        <p:txBody>
          <a:bodyPr>
            <a:normAutofit/>
          </a:bodyPr>
          <a:lstStyle/>
          <a:p>
            <a:r>
              <a:rPr lang="en-US" sz="5400" dirty="0">
                <a:solidFill>
                  <a:schemeClr val="tx1"/>
                </a:solidFill>
              </a:rPr>
              <a:t>Spectroscopy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ACCEF1-2809-469D-B737-7E14EE5158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35791" y="4735799"/>
            <a:ext cx="6470693" cy="605256"/>
          </a:xfrm>
        </p:spPr>
        <p:txBody>
          <a:bodyPr>
            <a:normAutofit/>
          </a:bodyPr>
          <a:lstStyle/>
          <a:p>
            <a:r>
              <a:rPr lang="en-US" dirty="0"/>
              <a:t>Physiology - Chemistry lab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72429" y="4641183"/>
            <a:ext cx="6309360" cy="0"/>
          </a:xfrm>
          <a:prstGeom prst="line">
            <a:avLst/>
          </a:prstGeom>
          <a:ln w="19050">
            <a:solidFill>
              <a:schemeClr val="accent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C390A367-0330-4E03-9D5F-40308A7975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71945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EA10D-618A-42B6-812D-0C231771D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777" y="3058655"/>
            <a:ext cx="5665470" cy="1450757"/>
          </a:xfrm>
        </p:spPr>
        <p:txBody>
          <a:bodyPr>
            <a:normAutofit fontScale="90000"/>
          </a:bodyPr>
          <a:lstStyle/>
          <a:p>
            <a:br>
              <a:rPr lang="en-US" b="1" dirty="0"/>
            </a:br>
            <a:r>
              <a:rPr lang="en-US" b="1" dirty="0"/>
              <a:t>Label 3 cuvettes (B, U, S) as you are waiting.</a:t>
            </a:r>
          </a:p>
        </p:txBody>
      </p:sp>
      <p:pic>
        <p:nvPicPr>
          <p:cNvPr id="18" name="Picture 17" descr="A close up of a logo&#10;&#10;Description automatically generated">
            <a:extLst>
              <a:ext uri="{FF2B5EF4-FFF2-40B4-BE49-F238E27FC236}">
                <a16:creationId xmlns:a16="http://schemas.microsoft.com/office/drawing/2014/main" id="{4398FD76-9A19-4E11-BA55-273244C547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86" y="2108201"/>
            <a:ext cx="1076475" cy="3705742"/>
          </a:xfrm>
          <a:prstGeom prst="rect">
            <a:avLst/>
          </a:prstGeom>
        </p:spPr>
      </p:pic>
      <p:pic>
        <p:nvPicPr>
          <p:cNvPr id="19" name="Picture 18" descr="A close up of a logo&#10;&#10;Description automatically generated">
            <a:extLst>
              <a:ext uri="{FF2B5EF4-FFF2-40B4-BE49-F238E27FC236}">
                <a16:creationId xmlns:a16="http://schemas.microsoft.com/office/drawing/2014/main" id="{3B274C4C-6A9D-45B6-9449-F41A8000C4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4198" y="2108201"/>
            <a:ext cx="1076475" cy="3705742"/>
          </a:xfrm>
          <a:prstGeom prst="rect">
            <a:avLst/>
          </a:prstGeom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B8F8B19C-A482-49C0-A419-1951B97A23B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7139" y="1877137"/>
            <a:ext cx="1076475" cy="3705742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7181D57-C73E-43EF-A14C-5DFA881C9DA3}"/>
              </a:ext>
            </a:extLst>
          </p:cNvPr>
          <p:cNvSpPr/>
          <p:nvPr/>
        </p:nvSpPr>
        <p:spPr>
          <a:xfrm>
            <a:off x="7500026" y="3255720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34C0413-AB60-413B-9C0D-5C8544BB04E1}"/>
              </a:ext>
            </a:extLst>
          </p:cNvPr>
          <p:cNvSpPr/>
          <p:nvPr/>
        </p:nvSpPr>
        <p:spPr>
          <a:xfrm>
            <a:off x="8768962" y="3499407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93BF1AD-8683-457F-B12F-8D9A0DA90B30}"/>
              </a:ext>
            </a:extLst>
          </p:cNvPr>
          <p:cNvSpPr/>
          <p:nvPr/>
        </p:nvSpPr>
        <p:spPr>
          <a:xfrm>
            <a:off x="10047131" y="305658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5953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489DA61-7F36-45BE-98E9-0D40C1DC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35" y="630202"/>
            <a:ext cx="2509111" cy="55758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B79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7F1F2-3690-404F-844F-17045967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NEXT STEPS…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AE04-8E81-4FE4-9008-4332AAD0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802" y="2505069"/>
            <a:ext cx="5778919" cy="3383902"/>
          </a:xfrm>
        </p:spPr>
        <p:txBody>
          <a:bodyPr>
            <a:normAutofit lnSpcReduction="10000"/>
          </a:bodyPr>
          <a:lstStyle/>
          <a:p>
            <a:r>
              <a:rPr lang="en-US" sz="2800" dirty="0"/>
              <a:t>After the incubation period, pour the contents of each test tube into the APPROPRIATE cuvette.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Measure the absorbance of the standards and unknown solutions.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Don’t forget to mix the solutions before measuring the absorbance. 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1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28">
            <a:extLst>
              <a:ext uri="{FF2B5EF4-FFF2-40B4-BE49-F238E27FC236}">
                <a16:creationId xmlns:a16="http://schemas.microsoft.com/office/drawing/2014/main" id="{08CB54FC-0B2A-4107-9A70-958B90B7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7F1F2-3690-404F-844F-17045967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11685" y="634946"/>
            <a:ext cx="5127171" cy="1450757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dirty="0"/>
              <a:t>Measure the absorbance</a:t>
            </a:r>
          </a:p>
        </p:txBody>
      </p:sp>
      <p:pic>
        <p:nvPicPr>
          <p:cNvPr id="16" name="Picture 2" descr="Picture">
            <a:extLst>
              <a:ext uri="{FF2B5EF4-FFF2-40B4-BE49-F238E27FC236}">
                <a16:creationId xmlns:a16="http://schemas.microsoft.com/office/drawing/2014/main" id="{5B28A37A-BA4E-416E-84F1-A6639DC30AD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-1" b="11211"/>
          <a:stretch/>
        </p:blipFill>
        <p:spPr bwMode="auto">
          <a:xfrm>
            <a:off x="643192" y="1106488"/>
            <a:ext cx="5115347" cy="4324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0" name="Straight Connector 30">
            <a:extLst>
              <a:ext uri="{FF2B5EF4-FFF2-40B4-BE49-F238E27FC236}">
                <a16:creationId xmlns:a16="http://schemas.microsoft.com/office/drawing/2014/main" id="{7855A9B5-1710-4B19-B0F1-CDFDD4ED5B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14044" y="2246569"/>
            <a:ext cx="4572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FE31448-D0DC-4392-A62E-902DDC27B9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1684" y="2407436"/>
            <a:ext cx="5127172" cy="3461658"/>
          </a:xfrm>
        </p:spPr>
        <p:txBody>
          <a:bodyPr vert="horz" lIns="0" tIns="45720" rIns="0" bIns="45720" rtlCol="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1600" dirty="0"/>
              <a:t>ix. Set the wavelength of the spectrophotometer to 500nm.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x. Blank the spectrophotometer. 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Don’t forget to mix the solution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before you measure the absorbance.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xi. Measure the absorbance of the standard and unknown</a:t>
            </a:r>
          </a:p>
          <a:p>
            <a:pPr>
              <a:lnSpc>
                <a:spcPct val="90000"/>
              </a:lnSpc>
            </a:pPr>
            <a:r>
              <a:rPr lang="en-US" sz="1600" dirty="0"/>
              <a:t>solutions. </a:t>
            </a:r>
          </a:p>
          <a:p>
            <a:pPr>
              <a:lnSpc>
                <a:spcPct val="90000"/>
              </a:lnSpc>
            </a:pPr>
            <a:r>
              <a:rPr lang="en-US" sz="1600" b="1" u="sng" dirty="0"/>
              <a:t>Don’t forget to mix the solutions before measuring the</a:t>
            </a:r>
          </a:p>
          <a:p>
            <a:pPr>
              <a:lnSpc>
                <a:spcPct val="90000"/>
              </a:lnSpc>
            </a:pPr>
            <a:r>
              <a:rPr lang="en-US" sz="1600" b="1" u="sng" dirty="0"/>
              <a:t>absorbance.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5712F7E8-BFD5-4B85-A173-57790DA12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992499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D7B7E2DD-2764-48FE-9F8D-FD93C1D144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845" y="643467"/>
            <a:ext cx="10688309" cy="5050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96251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3CC2-6991-4133-902C-4FF9B649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Albumin Concentration of an Unknown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C671-3EFB-4A1F-98BE-B5E70B32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108201"/>
            <a:ext cx="10688955" cy="3760891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i="1" dirty="0"/>
              <a:t>Obtain 7 fresh test tubes and LABEL: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B for blank (DI water)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U for unknown albumin solution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2 for 2g/dl albumin standard 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4 for 4g/dl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6 for 6g/dl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8 for 8g/dl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10 for 10g/dl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25" name="Picture 24" descr="A close up of a logo&#10;&#10;Description automatically generated">
            <a:extLst>
              <a:ext uri="{FF2B5EF4-FFF2-40B4-BE49-F238E27FC236}">
                <a16:creationId xmlns:a16="http://schemas.microsoft.com/office/drawing/2014/main" id="{D172A63D-6AC4-46EA-95DE-A4FB072640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911" y="2276692"/>
            <a:ext cx="1076475" cy="3705742"/>
          </a:xfrm>
          <a:prstGeom prst="rect">
            <a:avLst/>
          </a:prstGeom>
        </p:spPr>
      </p:pic>
      <p:pic>
        <p:nvPicPr>
          <p:cNvPr id="26" name="Picture 25" descr="A close up of a logo&#10;&#10;Description automatically generated">
            <a:extLst>
              <a:ext uri="{FF2B5EF4-FFF2-40B4-BE49-F238E27FC236}">
                <a16:creationId xmlns:a16="http://schemas.microsoft.com/office/drawing/2014/main" id="{AF0CE0DA-D225-4708-BB1E-B39F7C6BF0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181" y="2402530"/>
            <a:ext cx="1076475" cy="3705742"/>
          </a:xfrm>
          <a:prstGeom prst="rect">
            <a:avLst/>
          </a:prstGeom>
        </p:spPr>
      </p:pic>
      <p:pic>
        <p:nvPicPr>
          <p:cNvPr id="27" name="Picture 26" descr="A close up of a logo&#10;&#10;Description automatically generated">
            <a:extLst>
              <a:ext uri="{FF2B5EF4-FFF2-40B4-BE49-F238E27FC236}">
                <a16:creationId xmlns:a16="http://schemas.microsoft.com/office/drawing/2014/main" id="{5A873301-181E-49A9-A871-DA640C1BAD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8037" y="2108201"/>
            <a:ext cx="1076475" cy="3705742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83D0A9F5-54E5-40FE-B40F-B50AEB68B8E2}"/>
              </a:ext>
            </a:extLst>
          </p:cNvPr>
          <p:cNvSpPr/>
          <p:nvPr/>
        </p:nvSpPr>
        <p:spPr>
          <a:xfrm>
            <a:off x="4971651" y="3424211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B2FCFC9E-C77A-43AF-8BD1-E5752F76508E}"/>
              </a:ext>
            </a:extLst>
          </p:cNvPr>
          <p:cNvSpPr/>
          <p:nvPr/>
        </p:nvSpPr>
        <p:spPr>
          <a:xfrm>
            <a:off x="5814945" y="3793736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9CB44AB-D6D4-48D2-891E-CC6FEA33E499}"/>
              </a:ext>
            </a:extLst>
          </p:cNvPr>
          <p:cNvSpPr/>
          <p:nvPr/>
        </p:nvSpPr>
        <p:spPr>
          <a:xfrm>
            <a:off x="6650014" y="328764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2</a:t>
            </a:r>
          </a:p>
        </p:txBody>
      </p:sp>
      <p:pic>
        <p:nvPicPr>
          <p:cNvPr id="34" name="Picture 33" descr="A close up of a logo&#10;&#10;Description automatically generated">
            <a:extLst>
              <a:ext uri="{FF2B5EF4-FFF2-40B4-BE49-F238E27FC236}">
                <a16:creationId xmlns:a16="http://schemas.microsoft.com/office/drawing/2014/main" id="{6D478EEA-3B2D-4092-A620-B16E162A0D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6580" y="2697924"/>
            <a:ext cx="1076475" cy="3705742"/>
          </a:xfrm>
          <a:prstGeom prst="rect">
            <a:avLst/>
          </a:prstGeom>
        </p:spPr>
      </p:pic>
      <p:pic>
        <p:nvPicPr>
          <p:cNvPr id="35" name="Picture 34" descr="A close up of a logo&#10;&#10;Description automatically generated">
            <a:extLst>
              <a:ext uri="{FF2B5EF4-FFF2-40B4-BE49-F238E27FC236}">
                <a16:creationId xmlns:a16="http://schemas.microsoft.com/office/drawing/2014/main" id="{FA35BD5B-540E-4382-81D0-B065F8DC5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0589" y="2358108"/>
            <a:ext cx="1076475" cy="3705742"/>
          </a:xfrm>
          <a:prstGeom prst="rect">
            <a:avLst/>
          </a:prstGeom>
        </p:spPr>
      </p:pic>
      <p:pic>
        <p:nvPicPr>
          <p:cNvPr id="36" name="Picture 35" descr="A close up of a logo&#10;&#10;Description automatically generated">
            <a:extLst>
              <a:ext uri="{FF2B5EF4-FFF2-40B4-BE49-F238E27FC236}">
                <a16:creationId xmlns:a16="http://schemas.microsoft.com/office/drawing/2014/main" id="{BE5AD8CC-4AFD-4E79-8DB8-309A0C1FA75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1632" y="2171466"/>
            <a:ext cx="1076475" cy="3705742"/>
          </a:xfrm>
          <a:prstGeom prst="rect">
            <a:avLst/>
          </a:prstGeom>
        </p:spPr>
      </p:pic>
      <p:sp>
        <p:nvSpPr>
          <p:cNvPr id="37" name="Rectangle 36">
            <a:extLst>
              <a:ext uri="{FF2B5EF4-FFF2-40B4-BE49-F238E27FC236}">
                <a16:creationId xmlns:a16="http://schemas.microsoft.com/office/drawing/2014/main" id="{83D7B05A-1F6A-49F3-9C29-4D8E7587C7EA}"/>
              </a:ext>
            </a:extLst>
          </p:cNvPr>
          <p:cNvSpPr/>
          <p:nvPr/>
        </p:nvSpPr>
        <p:spPr>
          <a:xfrm>
            <a:off x="7447251" y="3845443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436E3B26-6309-4FB1-B6A5-1D42EF510C3E}"/>
              </a:ext>
            </a:extLst>
          </p:cNvPr>
          <p:cNvSpPr/>
          <p:nvPr/>
        </p:nvSpPr>
        <p:spPr>
          <a:xfrm>
            <a:off x="8436537" y="3749314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BDD8C6C5-3DDF-47C5-8255-C84B5CFBFA41}"/>
              </a:ext>
            </a:extLst>
          </p:cNvPr>
          <p:cNvSpPr/>
          <p:nvPr/>
        </p:nvSpPr>
        <p:spPr>
          <a:xfrm>
            <a:off x="9361204" y="3350914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8</a:t>
            </a:r>
          </a:p>
        </p:txBody>
      </p:sp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D07B4326-E9DC-4DBE-B120-56A4ECCABB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205" y="2551158"/>
            <a:ext cx="1076475" cy="3705742"/>
          </a:xfrm>
          <a:prstGeom prst="rect">
            <a:avLst/>
          </a:prstGeom>
        </p:spPr>
      </p:pic>
      <p:sp>
        <p:nvSpPr>
          <p:cNvPr id="44" name="Rectangle 43">
            <a:extLst>
              <a:ext uri="{FF2B5EF4-FFF2-40B4-BE49-F238E27FC236}">
                <a16:creationId xmlns:a16="http://schemas.microsoft.com/office/drawing/2014/main" id="{F0DA43E7-A0EA-4821-8C6F-CD493A5A49BE}"/>
              </a:ext>
            </a:extLst>
          </p:cNvPr>
          <p:cNvSpPr/>
          <p:nvPr/>
        </p:nvSpPr>
        <p:spPr>
          <a:xfrm>
            <a:off x="10269429" y="3730606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745774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3CC2-6991-4133-902C-4FF9B649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C671-3EFB-4A1F-98BE-B5E70B32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10306" y="401195"/>
            <a:ext cx="5521800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Add 5mL of Biuret reagent to each tube using a graduated cylinder.</a:t>
            </a:r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7EB2796-8B8F-4536-AEF6-E4A46FB7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9417" y="2450132"/>
            <a:ext cx="1076475" cy="370574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033F2B-CB94-4B05-9401-6D78F0867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4687" y="2575970"/>
            <a:ext cx="1076475" cy="37057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2ADC4B1-8D69-4D12-8FF4-C38C7E53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43" y="2281641"/>
            <a:ext cx="1076475" cy="37057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A419F-7202-41A8-B474-8C694B023549}"/>
              </a:ext>
            </a:extLst>
          </p:cNvPr>
          <p:cNvSpPr/>
          <p:nvPr/>
        </p:nvSpPr>
        <p:spPr>
          <a:xfrm>
            <a:off x="5496157" y="3597651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30B54-AFC1-422A-B514-BD761F65D32D}"/>
              </a:ext>
            </a:extLst>
          </p:cNvPr>
          <p:cNvSpPr/>
          <p:nvPr/>
        </p:nvSpPr>
        <p:spPr>
          <a:xfrm>
            <a:off x="6339451" y="3967176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6FDC90-FFE6-46B4-AE6F-5AB0B75402FB}"/>
              </a:ext>
            </a:extLst>
          </p:cNvPr>
          <p:cNvSpPr/>
          <p:nvPr/>
        </p:nvSpPr>
        <p:spPr>
          <a:xfrm>
            <a:off x="7174520" y="346108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2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FACF807D-5E87-4F50-B5BC-6E51031670A2}"/>
              </a:ext>
            </a:extLst>
          </p:cNvPr>
          <p:cNvSpPr/>
          <p:nvPr/>
        </p:nvSpPr>
        <p:spPr>
          <a:xfrm>
            <a:off x="5468435" y="4764668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F9A4809E-FD0E-44A9-8E3A-960B0C94F6D1}"/>
              </a:ext>
            </a:extLst>
          </p:cNvPr>
          <p:cNvSpPr/>
          <p:nvPr/>
        </p:nvSpPr>
        <p:spPr>
          <a:xfrm>
            <a:off x="6269853" y="4917303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80B4BB-320A-49E3-818A-BCDFFBC6B2B9}"/>
              </a:ext>
            </a:extLst>
          </p:cNvPr>
          <p:cNvSpPr/>
          <p:nvPr/>
        </p:nvSpPr>
        <p:spPr>
          <a:xfrm>
            <a:off x="7095585" y="465888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67DB011-4FAC-4C04-A041-86356573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86" y="2871364"/>
            <a:ext cx="1076475" cy="370574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3028F6D-6B02-462E-909D-34754C65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095" y="2531548"/>
            <a:ext cx="1076475" cy="370574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187FCC9-CF59-48C4-A5B4-0F70DC94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138" y="2344906"/>
            <a:ext cx="1076475" cy="3705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86C565-FE60-4EE1-B4FD-D85CC698178A}"/>
              </a:ext>
            </a:extLst>
          </p:cNvPr>
          <p:cNvSpPr/>
          <p:nvPr/>
        </p:nvSpPr>
        <p:spPr>
          <a:xfrm>
            <a:off x="7971757" y="4018883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D94EF3-97C3-4EA8-8836-C26CB47085E4}"/>
              </a:ext>
            </a:extLst>
          </p:cNvPr>
          <p:cNvSpPr/>
          <p:nvPr/>
        </p:nvSpPr>
        <p:spPr>
          <a:xfrm>
            <a:off x="8961043" y="3922754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631F1-187B-4020-9D50-3B13C6AC9328}"/>
              </a:ext>
            </a:extLst>
          </p:cNvPr>
          <p:cNvSpPr/>
          <p:nvPr/>
        </p:nvSpPr>
        <p:spPr>
          <a:xfrm>
            <a:off x="9885710" y="3524354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8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A848A399-CE52-4C81-9DF7-A827D8D93967}"/>
              </a:ext>
            </a:extLst>
          </p:cNvPr>
          <p:cNvSpPr/>
          <p:nvPr/>
        </p:nvSpPr>
        <p:spPr>
          <a:xfrm>
            <a:off x="7980104" y="518590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29EBDC34-7B33-4EEC-AFB2-1BC4FC3348D0}"/>
              </a:ext>
            </a:extLst>
          </p:cNvPr>
          <p:cNvSpPr/>
          <p:nvPr/>
        </p:nvSpPr>
        <p:spPr>
          <a:xfrm>
            <a:off x="8900261" y="4872881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94C457EC-1401-46A2-B30F-2B02A164676B}"/>
              </a:ext>
            </a:extLst>
          </p:cNvPr>
          <p:cNvSpPr/>
          <p:nvPr/>
        </p:nvSpPr>
        <p:spPr>
          <a:xfrm>
            <a:off x="9809180" y="4722149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A94FF9FE-49A4-4EBD-AD3E-36056E2B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711" y="2724598"/>
            <a:ext cx="1076475" cy="3705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1541AF-4123-4FF2-A095-1FDA9969E479}"/>
              </a:ext>
            </a:extLst>
          </p:cNvPr>
          <p:cNvSpPr/>
          <p:nvPr/>
        </p:nvSpPr>
        <p:spPr>
          <a:xfrm>
            <a:off x="10793935" y="3904046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10</a:t>
            </a: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E00D654C-8901-4862-9BF7-8D3430CAFF3E}"/>
              </a:ext>
            </a:extLst>
          </p:cNvPr>
          <p:cNvSpPr/>
          <p:nvPr/>
        </p:nvSpPr>
        <p:spPr>
          <a:xfrm>
            <a:off x="10796753" y="5101841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 descr="A picture containing device&#10;&#10;Description automatically generated">
            <a:extLst>
              <a:ext uri="{FF2B5EF4-FFF2-40B4-BE49-F238E27FC236}">
                <a16:creationId xmlns:a16="http://schemas.microsoft.com/office/drawing/2014/main" id="{DABE5049-56A4-44C6-9946-09AC7B47CB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6720" y="181722"/>
            <a:ext cx="1652032" cy="6248618"/>
          </a:xfrm>
          <a:prstGeom prst="rect">
            <a:avLst/>
          </a:prstGeom>
        </p:spPr>
      </p:pic>
      <p:sp>
        <p:nvSpPr>
          <p:cNvPr id="28" name="Rectangle: Rounded Corners 11">
            <a:extLst>
              <a:ext uri="{FF2B5EF4-FFF2-40B4-BE49-F238E27FC236}">
                <a16:creationId xmlns:a16="http://schemas.microsoft.com/office/drawing/2014/main" id="{07E11D67-4E25-42C9-917C-C1BED49C663B}"/>
              </a:ext>
            </a:extLst>
          </p:cNvPr>
          <p:cNvSpPr/>
          <p:nvPr/>
        </p:nvSpPr>
        <p:spPr>
          <a:xfrm>
            <a:off x="2133146" y="4154162"/>
            <a:ext cx="493465" cy="1526281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65" h="1482253">
                <a:moveTo>
                  <a:pt x="0" y="16905"/>
                </a:moveTo>
                <a:cubicBezTo>
                  <a:pt x="0" y="-22381"/>
                  <a:pt x="146148" y="98721"/>
                  <a:pt x="185434" y="98721"/>
                </a:cubicBezTo>
                <a:cubicBezTo>
                  <a:pt x="299325" y="98721"/>
                  <a:pt x="165565" y="98446"/>
                  <a:pt x="279456" y="98446"/>
                </a:cubicBezTo>
                <a:cubicBezTo>
                  <a:pt x="318742" y="98446"/>
                  <a:pt x="493465" y="-31906"/>
                  <a:pt x="493465" y="7380"/>
                </a:cubicBezTo>
                <a:lnTo>
                  <a:pt x="493465" y="1411119"/>
                </a:lnTo>
                <a:cubicBezTo>
                  <a:pt x="493465" y="1450405"/>
                  <a:pt x="461617" y="1482253"/>
                  <a:pt x="422331" y="1482253"/>
                </a:cubicBezTo>
                <a:lnTo>
                  <a:pt x="80659" y="1482253"/>
                </a:lnTo>
                <a:cubicBezTo>
                  <a:pt x="41373" y="1482253"/>
                  <a:pt x="9525" y="1450405"/>
                  <a:pt x="9525" y="1411119"/>
                </a:cubicBezTo>
                <a:lnTo>
                  <a:pt x="0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F85AB415-0ACA-4714-A0C5-BCD32D8E58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56" y="2740710"/>
            <a:ext cx="2043176" cy="3437119"/>
          </a:xfrm>
          <a:prstGeom prst="rect">
            <a:avLst/>
          </a:prstGeom>
        </p:spPr>
      </p:pic>
      <p:sp>
        <p:nvSpPr>
          <p:cNvPr id="30" name="Speech Bubble: Oval 29">
            <a:extLst>
              <a:ext uri="{FF2B5EF4-FFF2-40B4-BE49-F238E27FC236}">
                <a16:creationId xmlns:a16="http://schemas.microsoft.com/office/drawing/2014/main" id="{2C2EF025-12F4-4CF6-97F0-3C33897E6647}"/>
              </a:ext>
            </a:extLst>
          </p:cNvPr>
          <p:cNvSpPr/>
          <p:nvPr/>
        </p:nvSpPr>
        <p:spPr>
          <a:xfrm>
            <a:off x="3380942" y="509212"/>
            <a:ext cx="2510379" cy="18889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Measure using the bottom of the meniscus!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8036AB04-F771-4D56-A005-6E412CD87ABE}"/>
              </a:ext>
            </a:extLst>
          </p:cNvPr>
          <p:cNvCxnSpPr>
            <a:cxnSpLocks/>
          </p:cNvCxnSpPr>
          <p:nvPr/>
        </p:nvCxnSpPr>
        <p:spPr>
          <a:xfrm>
            <a:off x="3148456" y="4197777"/>
            <a:ext cx="1992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B23A1243-5107-43C5-B529-70447BBF7746}"/>
              </a:ext>
            </a:extLst>
          </p:cNvPr>
          <p:cNvSpPr/>
          <p:nvPr/>
        </p:nvSpPr>
        <p:spPr>
          <a:xfrm>
            <a:off x="4279206" y="4274604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meniscus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16354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3B3CC2-6991-4133-902C-4FF9B649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Add 50ul of the indicated solutions below, using a pipette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C671-3EFB-4A1F-98BE-B5E70B32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108201"/>
            <a:ext cx="10688955" cy="3760891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B for blank (DI water)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U for unknown albumin solution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2 for 2g/dl albumin standard 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4 for 4g/dl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6 for 6g/dl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8 for 8g/dl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10 for 10g/dl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7EB2796-8B8F-4536-AEF6-E4A46FB784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92" y="2871364"/>
            <a:ext cx="1076475" cy="370574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033F2B-CB94-4B05-9401-6D78F08676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2" y="2512705"/>
            <a:ext cx="1076475" cy="37057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2ADC4B1-8D69-4D12-8FF4-C38C7E53B3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43" y="2281641"/>
            <a:ext cx="1076475" cy="37057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A419F-7202-41A8-B474-8C694B023549}"/>
              </a:ext>
            </a:extLst>
          </p:cNvPr>
          <p:cNvSpPr/>
          <p:nvPr/>
        </p:nvSpPr>
        <p:spPr>
          <a:xfrm>
            <a:off x="4623232" y="4018883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30B54-AFC1-422A-B514-BD761F65D32D}"/>
              </a:ext>
            </a:extLst>
          </p:cNvPr>
          <p:cNvSpPr/>
          <p:nvPr/>
        </p:nvSpPr>
        <p:spPr>
          <a:xfrm>
            <a:off x="5904366" y="390391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6FDC90-FFE6-46B4-AE6F-5AB0B75402FB}"/>
              </a:ext>
            </a:extLst>
          </p:cNvPr>
          <p:cNvSpPr/>
          <p:nvPr/>
        </p:nvSpPr>
        <p:spPr>
          <a:xfrm>
            <a:off x="7174520" y="346108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2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FACF807D-5E87-4F50-B5BC-6E51031670A2}"/>
              </a:ext>
            </a:extLst>
          </p:cNvPr>
          <p:cNvSpPr/>
          <p:nvPr/>
        </p:nvSpPr>
        <p:spPr>
          <a:xfrm>
            <a:off x="4595510" y="518590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F9A4809E-FD0E-44A9-8E3A-960B0C94F6D1}"/>
              </a:ext>
            </a:extLst>
          </p:cNvPr>
          <p:cNvSpPr/>
          <p:nvPr/>
        </p:nvSpPr>
        <p:spPr>
          <a:xfrm>
            <a:off x="5834768" y="4854038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80B4BB-320A-49E3-818A-BCDFFBC6B2B9}"/>
              </a:ext>
            </a:extLst>
          </p:cNvPr>
          <p:cNvSpPr/>
          <p:nvPr/>
        </p:nvSpPr>
        <p:spPr>
          <a:xfrm>
            <a:off x="7095585" y="465888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67DB011-4FAC-4C04-A041-8635657333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86" y="2871364"/>
            <a:ext cx="1076475" cy="370574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3028F6D-6B02-462E-909D-34754C65D2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6" y="2512705"/>
            <a:ext cx="1076475" cy="370574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187FCC9-CF59-48C4-A5B4-0F70DC944C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37" y="2281641"/>
            <a:ext cx="1076475" cy="3705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86C565-FE60-4EE1-B4FD-D85CC698178A}"/>
              </a:ext>
            </a:extLst>
          </p:cNvPr>
          <p:cNvSpPr/>
          <p:nvPr/>
        </p:nvSpPr>
        <p:spPr>
          <a:xfrm>
            <a:off x="7971757" y="4018883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D94EF3-97C3-4EA8-8836-C26CB47085E4}"/>
              </a:ext>
            </a:extLst>
          </p:cNvPr>
          <p:cNvSpPr/>
          <p:nvPr/>
        </p:nvSpPr>
        <p:spPr>
          <a:xfrm>
            <a:off x="9280144" y="390391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631F1-187B-4020-9D50-3B13C6AC9328}"/>
              </a:ext>
            </a:extLst>
          </p:cNvPr>
          <p:cNvSpPr/>
          <p:nvPr/>
        </p:nvSpPr>
        <p:spPr>
          <a:xfrm>
            <a:off x="10556709" y="3461089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8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A848A399-CE52-4C81-9DF7-A827D8D93967}"/>
              </a:ext>
            </a:extLst>
          </p:cNvPr>
          <p:cNvSpPr/>
          <p:nvPr/>
        </p:nvSpPr>
        <p:spPr>
          <a:xfrm>
            <a:off x="7980104" y="518590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29EBDC34-7B33-4EEC-AFB2-1BC4FC3348D0}"/>
              </a:ext>
            </a:extLst>
          </p:cNvPr>
          <p:cNvSpPr/>
          <p:nvPr/>
        </p:nvSpPr>
        <p:spPr>
          <a:xfrm>
            <a:off x="9219362" y="4854038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94C457EC-1401-46A2-B30F-2B02A164676B}"/>
              </a:ext>
            </a:extLst>
          </p:cNvPr>
          <p:cNvSpPr/>
          <p:nvPr/>
        </p:nvSpPr>
        <p:spPr>
          <a:xfrm>
            <a:off x="10480179" y="465888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A94FF9FE-49A4-4EBD-AD3E-36056E2B6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83" y="2707631"/>
            <a:ext cx="1076475" cy="3705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1541AF-4123-4FF2-A095-1FDA9969E479}"/>
              </a:ext>
            </a:extLst>
          </p:cNvPr>
          <p:cNvSpPr/>
          <p:nvPr/>
        </p:nvSpPr>
        <p:spPr>
          <a:xfrm>
            <a:off x="11314607" y="3887079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10</a:t>
            </a: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E00D654C-8901-4862-9BF7-8D3430CAFF3E}"/>
              </a:ext>
            </a:extLst>
          </p:cNvPr>
          <p:cNvSpPr/>
          <p:nvPr/>
        </p:nvSpPr>
        <p:spPr>
          <a:xfrm>
            <a:off x="11317425" y="508487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702DF62-9ECB-4869-ABBC-D69BBE8A863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5" b="93010" l="3798" r="54667">
                        <a14:foregroundMark x1="3838" y1="54182" x2="3838" y2="54182"/>
                        <a14:foregroundMark x1="36000" y1="5333" x2="36000" y2="5333"/>
                        <a14:foregroundMark x1="38020" y1="1535" x2="38020" y2="1535"/>
                        <a14:foregroundMark x1="44687" y1="40606" x2="44687" y2="40606"/>
                        <a14:foregroundMark x1="44687" y1="40606" x2="44687" y2="35758"/>
                        <a14:foregroundMark x1="42667" y1="15313" x2="45576" y2="16646"/>
                        <a14:foregroundMark x1="45131" y1="93010" x2="45131" y2="93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49"/>
          <a:stretch/>
        </p:blipFill>
        <p:spPr>
          <a:xfrm rot="20454532">
            <a:off x="2241163" y="-1527310"/>
            <a:ext cx="2606686" cy="42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419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9167E-6 3.7037E-6 L 0.00286 0.2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04892BCE-BFAB-4101-9321-8E340FA40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302" y="2888103"/>
            <a:ext cx="13737946" cy="638796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C3B3CC2-6991-4133-902C-4FF9B649C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Incubate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B4C671-3EFB-4A1F-98BE-B5E70B329C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6725" y="2108201"/>
            <a:ext cx="3811949" cy="3760891"/>
          </a:xfrm>
          <a:solidFill>
            <a:schemeClr val="bg1">
              <a:alpha val="78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i="1" dirty="0"/>
              <a:t>Incubate 10 min and label 7 cuvettes as follows: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B for blank (DI water)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U for unknown albumin solution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2 for 2g/dl albumin standard 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4 for 4g/dl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6 for 6g/dl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8 for 8g/dl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r>
              <a:rPr lang="en-US" i="1" dirty="0"/>
              <a:t>10 for 10g/dl albumin standard</a:t>
            </a:r>
            <a:endParaRPr lang="en-US" dirty="0"/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</p:txBody>
      </p:sp>
      <p:pic>
        <p:nvPicPr>
          <p:cNvPr id="4" name="Picture 3" descr="A close up of a logo&#10;&#10;Description automatically generated">
            <a:extLst>
              <a:ext uri="{FF2B5EF4-FFF2-40B4-BE49-F238E27FC236}">
                <a16:creationId xmlns:a16="http://schemas.microsoft.com/office/drawing/2014/main" id="{07EB2796-8B8F-4536-AEF6-E4A46FB784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492" y="2871364"/>
            <a:ext cx="1076475" cy="3705742"/>
          </a:xfrm>
          <a:prstGeom prst="rect">
            <a:avLst/>
          </a:prstGeom>
        </p:spPr>
      </p:pic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6C033F2B-CB94-4B05-9401-6D78F08676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602" y="2512705"/>
            <a:ext cx="1076475" cy="37057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C2ADC4B1-8D69-4D12-8FF4-C38C7E53B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543" y="2281641"/>
            <a:ext cx="1076475" cy="37057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80A419F-7202-41A8-B474-8C694B023549}"/>
              </a:ext>
            </a:extLst>
          </p:cNvPr>
          <p:cNvSpPr/>
          <p:nvPr/>
        </p:nvSpPr>
        <p:spPr>
          <a:xfrm>
            <a:off x="4623232" y="4018883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1430B54-AFC1-422A-B514-BD761F65D32D}"/>
              </a:ext>
            </a:extLst>
          </p:cNvPr>
          <p:cNvSpPr/>
          <p:nvPr/>
        </p:nvSpPr>
        <p:spPr>
          <a:xfrm>
            <a:off x="5904366" y="3903911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86FDC90-FFE6-46B4-AE6F-5AB0B75402FB}"/>
              </a:ext>
            </a:extLst>
          </p:cNvPr>
          <p:cNvSpPr/>
          <p:nvPr/>
        </p:nvSpPr>
        <p:spPr>
          <a:xfrm>
            <a:off x="7174520" y="3461089"/>
            <a:ext cx="5325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2</a:t>
            </a:r>
          </a:p>
        </p:txBody>
      </p:sp>
      <p:sp>
        <p:nvSpPr>
          <p:cNvPr id="10" name="Rectangle: Rounded Corners 11">
            <a:extLst>
              <a:ext uri="{FF2B5EF4-FFF2-40B4-BE49-F238E27FC236}">
                <a16:creationId xmlns:a16="http://schemas.microsoft.com/office/drawing/2014/main" id="{FACF807D-5E87-4F50-B5BC-6E51031670A2}"/>
              </a:ext>
            </a:extLst>
          </p:cNvPr>
          <p:cNvSpPr/>
          <p:nvPr/>
        </p:nvSpPr>
        <p:spPr>
          <a:xfrm>
            <a:off x="4595510" y="518590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1">
            <a:extLst>
              <a:ext uri="{FF2B5EF4-FFF2-40B4-BE49-F238E27FC236}">
                <a16:creationId xmlns:a16="http://schemas.microsoft.com/office/drawing/2014/main" id="{F9A4809E-FD0E-44A9-8E3A-960B0C94F6D1}"/>
              </a:ext>
            </a:extLst>
          </p:cNvPr>
          <p:cNvSpPr/>
          <p:nvPr/>
        </p:nvSpPr>
        <p:spPr>
          <a:xfrm>
            <a:off x="5834768" y="4854038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D80B4BB-320A-49E3-818A-BCDFFBC6B2B9}"/>
              </a:ext>
            </a:extLst>
          </p:cNvPr>
          <p:cNvSpPr/>
          <p:nvPr/>
        </p:nvSpPr>
        <p:spPr>
          <a:xfrm>
            <a:off x="7095585" y="465888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D67DB011-4FAC-4C04-A041-86356573338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086" y="2871364"/>
            <a:ext cx="1076475" cy="3705742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03028F6D-6B02-462E-909D-34754C65D22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4196" y="2512705"/>
            <a:ext cx="1076475" cy="3705742"/>
          </a:xfrm>
          <a:prstGeom prst="rect">
            <a:avLst/>
          </a:prstGeom>
        </p:spPr>
      </p:pic>
      <p:pic>
        <p:nvPicPr>
          <p:cNvPr id="15" name="Picture 14" descr="A close up of a logo&#10;&#10;Description automatically generated">
            <a:extLst>
              <a:ext uri="{FF2B5EF4-FFF2-40B4-BE49-F238E27FC236}">
                <a16:creationId xmlns:a16="http://schemas.microsoft.com/office/drawing/2014/main" id="{9187FCC9-CF59-48C4-A5B4-0F70DC944C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7137" y="2281641"/>
            <a:ext cx="1076475" cy="3705742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8786C565-FE60-4EE1-B4FD-D85CC698178A}"/>
              </a:ext>
            </a:extLst>
          </p:cNvPr>
          <p:cNvSpPr/>
          <p:nvPr/>
        </p:nvSpPr>
        <p:spPr>
          <a:xfrm>
            <a:off x="7971757" y="4018883"/>
            <a:ext cx="5950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4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ED94EF3-97C3-4EA8-8836-C26CB47085E4}"/>
              </a:ext>
            </a:extLst>
          </p:cNvPr>
          <p:cNvSpPr/>
          <p:nvPr/>
        </p:nvSpPr>
        <p:spPr>
          <a:xfrm>
            <a:off x="9280144" y="3903911"/>
            <a:ext cx="564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6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99631F1-187B-4020-9D50-3B13C6AC9328}"/>
              </a:ext>
            </a:extLst>
          </p:cNvPr>
          <p:cNvSpPr/>
          <p:nvPr/>
        </p:nvSpPr>
        <p:spPr>
          <a:xfrm>
            <a:off x="10556709" y="3461089"/>
            <a:ext cx="53732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8</a:t>
            </a:r>
          </a:p>
        </p:txBody>
      </p:sp>
      <p:sp>
        <p:nvSpPr>
          <p:cNvPr id="19" name="Rectangle: Rounded Corners 11">
            <a:extLst>
              <a:ext uri="{FF2B5EF4-FFF2-40B4-BE49-F238E27FC236}">
                <a16:creationId xmlns:a16="http://schemas.microsoft.com/office/drawing/2014/main" id="{A848A399-CE52-4C81-9DF7-A827D8D93967}"/>
              </a:ext>
            </a:extLst>
          </p:cNvPr>
          <p:cNvSpPr/>
          <p:nvPr/>
        </p:nvSpPr>
        <p:spPr>
          <a:xfrm>
            <a:off x="7980104" y="518590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: Rounded Corners 11">
            <a:extLst>
              <a:ext uri="{FF2B5EF4-FFF2-40B4-BE49-F238E27FC236}">
                <a16:creationId xmlns:a16="http://schemas.microsoft.com/office/drawing/2014/main" id="{29EBDC34-7B33-4EEC-AFB2-1BC4FC3348D0}"/>
              </a:ext>
            </a:extLst>
          </p:cNvPr>
          <p:cNvSpPr/>
          <p:nvPr/>
        </p:nvSpPr>
        <p:spPr>
          <a:xfrm>
            <a:off x="9219362" y="4854038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: Rounded Corners 11">
            <a:extLst>
              <a:ext uri="{FF2B5EF4-FFF2-40B4-BE49-F238E27FC236}">
                <a16:creationId xmlns:a16="http://schemas.microsoft.com/office/drawing/2014/main" id="{94C457EC-1401-46A2-B30F-2B02A164676B}"/>
              </a:ext>
            </a:extLst>
          </p:cNvPr>
          <p:cNvSpPr/>
          <p:nvPr/>
        </p:nvSpPr>
        <p:spPr>
          <a:xfrm>
            <a:off x="10480179" y="465888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logo&#10;&#10;Description automatically generated">
            <a:extLst>
              <a:ext uri="{FF2B5EF4-FFF2-40B4-BE49-F238E27FC236}">
                <a16:creationId xmlns:a16="http://schemas.microsoft.com/office/drawing/2014/main" id="{A94FF9FE-49A4-4EBD-AD3E-36056E2B6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383" y="2707631"/>
            <a:ext cx="1076475" cy="370574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CE1541AF-4123-4FF2-A095-1FDA9969E479}"/>
              </a:ext>
            </a:extLst>
          </p:cNvPr>
          <p:cNvSpPr/>
          <p:nvPr/>
        </p:nvSpPr>
        <p:spPr>
          <a:xfrm>
            <a:off x="11314607" y="3887079"/>
            <a:ext cx="6960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10</a:t>
            </a:r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E00D654C-8901-4862-9BF7-8D3430CAFF3E}"/>
              </a:ext>
            </a:extLst>
          </p:cNvPr>
          <p:cNvSpPr/>
          <p:nvPr/>
        </p:nvSpPr>
        <p:spPr>
          <a:xfrm>
            <a:off x="11317425" y="508487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71231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9BA134F-37B6-498A-B46D-040B86E5D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489DA61-7F36-45BE-98E9-0D40C1DC99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335" y="630202"/>
            <a:ext cx="2509111" cy="5575804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2BFE3F30-11E0-4842-8523-7222538C82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4644106" y="0"/>
            <a:ext cx="7547879" cy="6858000"/>
          </a:xfrm>
          <a:prstGeom prst="rect">
            <a:avLst/>
          </a:prstGeom>
          <a:solidFill>
            <a:srgbClr val="B7956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17F1F2-3690-404F-844F-170459676E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5801" y="516835"/>
            <a:ext cx="5778919" cy="1666501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rgbClr val="FFFFFF"/>
                </a:solidFill>
              </a:rPr>
              <a:t>NEXT STEPS…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7E7D319-545A-41CD-95DF-4DE4FA8A46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15892" y="2344202"/>
            <a:ext cx="557784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E8AE04-8E81-4FE4-9008-4332AAD04D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15802" y="2505069"/>
            <a:ext cx="5778919" cy="3383902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Transfer the solutions into the proper cuvettes</a:t>
            </a:r>
          </a:p>
          <a:p>
            <a:r>
              <a:rPr lang="en-US" sz="2800" dirty="0">
                <a:solidFill>
                  <a:srgbClr val="FFFFFF"/>
                </a:solidFill>
              </a:rPr>
              <a:t>Measure the absorbance of the standards and unknown solutions. </a:t>
            </a:r>
          </a:p>
          <a:p>
            <a:r>
              <a:rPr lang="en-US" sz="2800" dirty="0">
                <a:solidFill>
                  <a:srgbClr val="FFFFFF"/>
                </a:solidFill>
              </a:rPr>
              <a:t>Don’t forget to mix the solutions before measuring the absorbance. </a:t>
            </a:r>
          </a:p>
          <a:p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238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0E58038-8ACE-4AD9-B404-25C603550D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0032E8D-700E-45D9-8434-3A94324797F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alphaModFix amt="4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1FFB6AA-0973-4DAB-9E94-6A4C0BE1B3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b="1" dirty="0"/>
              <a:t>Concentration = Absorbance / Slope</a:t>
            </a:r>
            <a:endParaRPr lang="en-US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38A34772-9011-42B5-AA63-FD6DEC92EE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93532" y="1910746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6ABF7-DBBE-44CE-AE0C-21B771A41C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10058400" cy="3760891"/>
          </a:xfrm>
          <a:solidFill>
            <a:schemeClr val="bg1">
              <a:alpha val="62000"/>
            </a:schemeClr>
          </a:solidFill>
        </p:spPr>
        <p:txBody>
          <a:bodyPr>
            <a:normAutofit lnSpcReduction="10000"/>
          </a:bodyPr>
          <a:lstStyle/>
          <a:p>
            <a:r>
              <a:rPr lang="en-US" sz="3200" i="1" dirty="0"/>
              <a:t>From the slope of the best-fit line together with the absorbance, you can now calculate the concentration for that solution (i.e. </a:t>
            </a:r>
            <a:r>
              <a:rPr lang="en-US" sz="3200" b="1" i="1" dirty="0"/>
              <a:t>Concentration = Absorbance / Slope</a:t>
            </a:r>
            <a:r>
              <a:rPr lang="en-US" sz="3200" i="1" dirty="0"/>
              <a:t>)</a:t>
            </a:r>
          </a:p>
          <a:p>
            <a:endParaRPr lang="en-US" sz="3200" i="1" dirty="0"/>
          </a:p>
          <a:p>
            <a:r>
              <a:rPr lang="en-US" sz="3200" dirty="0"/>
              <a:t>EXAMPLE: To find the concentration for your UNKNOWN solution that has an absorbance of 0.975, you will first need to find the slope of the BEST-FIT line. </a:t>
            </a:r>
          </a:p>
          <a:p>
            <a:endParaRPr lang="en-US" sz="3200" i="1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BCDE19-2810-4337-9C49-8589C42176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061020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3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032" name="Straight Connector 13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033" name="Rectangle 13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4" name="Rectangle 14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6251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1DD792-993B-400E-A6C9-744E11F9DE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5869" y="640080"/>
            <a:ext cx="3659246" cy="28626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400">
                <a:solidFill>
                  <a:srgbClr val="FFFFFF"/>
                </a:solidFill>
              </a:rPr>
              <a:t>SPECTROSCOPY</a:t>
            </a:r>
          </a:p>
        </p:txBody>
      </p:sp>
      <p:cxnSp>
        <p:nvCxnSpPr>
          <p:cNvPr id="1035" name="Straight Connector 14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6" name="Picture 2" descr="Picture">
            <a:extLst>
              <a:ext uri="{FF2B5EF4-FFF2-40B4-BE49-F238E27FC236}">
                <a16:creationId xmlns:a16="http://schemas.microsoft.com/office/drawing/2014/main" id="{547789D1-1AD1-479D-9CF4-15D53B20A69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39" r="-1" b="11211"/>
          <a:stretch/>
        </p:blipFill>
        <p:spPr bwMode="auto">
          <a:xfrm>
            <a:off x="5282335" y="775988"/>
            <a:ext cx="6275667" cy="5306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CEFC764-5C3E-4A06-954E-22FDDCAD6CC0}"/>
              </a:ext>
            </a:extLst>
          </p:cNvPr>
          <p:cNvSpPr/>
          <p:nvPr/>
        </p:nvSpPr>
        <p:spPr>
          <a:xfrm>
            <a:off x="180837" y="3832082"/>
            <a:ext cx="4267200" cy="2862322"/>
          </a:xfrm>
          <a:prstGeom prst="rect">
            <a:avLst/>
          </a:prstGeom>
          <a:solidFill>
            <a:schemeClr val="bg1">
              <a:alpha val="8000"/>
            </a:schemeClr>
          </a:solidFill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Roboto"/>
              </a:rPr>
              <a:t>A spectrophotometer is an instrument that measures the amount of photons (the intensity of light) absorbed after it passes through sample solution.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FFFFFF"/>
                </a:solidFill>
                <a:effectLst/>
                <a:latin typeface="Roboto"/>
              </a:rPr>
              <a:t>With the spectrophotometer, the amount of a known chemical substance (concentrations) can also be determined by measuring the intensity of light detected.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084416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1EEF53-622D-48A2-9039-3F73FDC44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 fontScale="90000"/>
          </a:bodyPr>
          <a:lstStyle/>
          <a:p>
            <a:r>
              <a:rPr lang="en-US"/>
              <a:t>11. Create a standard curve and determine the albumin concentration of the unknown. 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3EBAB4-94F4-4B81-A671-1E608F267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987431"/>
            <a:ext cx="10058400" cy="3760891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D12FF9F-89E4-44F0-96F1-C9124DE7C1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29303"/>
            <a:ext cx="12192000" cy="4757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7746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461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3CBC0386-B41F-4F87-A270-9CF1BF8394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320" y="88484"/>
            <a:ext cx="11519022" cy="6681031"/>
          </a:xfrm>
          <a:prstGeom prst="rect">
            <a:avLst/>
          </a:prstGeom>
        </p:spPr>
      </p:pic>
      <p:pic>
        <p:nvPicPr>
          <p:cNvPr id="16" name="Content Placeholder 3">
            <a:extLst>
              <a:ext uri="{FF2B5EF4-FFF2-40B4-BE49-F238E27FC236}">
                <a16:creationId xmlns:a16="http://schemas.microsoft.com/office/drawing/2014/main" id="{5F22AB84-A889-4765-AB11-0C428372A7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489" y="697614"/>
            <a:ext cx="11348685" cy="612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5145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46F00D7-01FD-45F2-91A8-AC9E1E93D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endParaRPr lang="en-US" sz="3600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D7B6B75-A9A7-483E-9687-4EC506E90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88718143"/>
              </p:ext>
            </p:extLst>
          </p:nvPr>
        </p:nvGraphicFramePr>
        <p:xfrm>
          <a:off x="4741863" y="639763"/>
          <a:ext cx="6797675" cy="53038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46842F7F-865D-4F61-81E5-76175E74321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8478" t="44297" r="33717" b="1834"/>
          <a:stretch/>
        </p:blipFill>
        <p:spPr>
          <a:xfrm>
            <a:off x="364104" y="1223862"/>
            <a:ext cx="4032231" cy="2179393"/>
          </a:xfrm>
          <a:prstGeom prst="rect">
            <a:avLst/>
          </a:prstGeom>
          <a:ln w="1270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2426379-D1D6-47F5-A390-688E5268DC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3798665"/>
            <a:ext cx="4520891" cy="2439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6216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Content Placeholder 3">
            <a:extLst>
              <a:ext uri="{FF2B5EF4-FFF2-40B4-BE49-F238E27FC236}">
                <a16:creationId xmlns:a16="http://schemas.microsoft.com/office/drawing/2014/main" id="{78A0FCFD-002F-42BF-9007-F786D516D4F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7500" y="155279"/>
            <a:ext cx="11348685" cy="6128290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FDD4E63-E5CB-4C41-930E-E57A21CC6C04}"/>
              </a:ext>
            </a:extLst>
          </p:cNvPr>
          <p:cNvSpPr/>
          <p:nvPr/>
        </p:nvSpPr>
        <p:spPr>
          <a:xfrm>
            <a:off x="4648322" y="1866899"/>
            <a:ext cx="6797675" cy="866775"/>
          </a:xfrm>
          <a:prstGeom prst="roundRect">
            <a:avLst>
              <a:gd name="adj" fmla="val 10000"/>
            </a:avLst>
          </a:prstGeom>
        </p:spPr>
        <p:style>
          <a:lnRef idx="0">
            <a:schemeClr val="lt1">
              <a:alpha val="0"/>
              <a:hueOff val="0"/>
              <a:satOff val="0"/>
              <a:lumOff val="0"/>
              <a:alphaOff val="0"/>
            </a:schemeClr>
          </a:lnRef>
          <a:fillRef idx="1">
            <a:schemeClr val="accent3">
              <a:hueOff val="0"/>
              <a:satOff val="0"/>
              <a:lumOff val="0"/>
              <a:alphaOff val="0"/>
            </a:schemeClr>
          </a:fillRef>
          <a:effectRef idx="0">
            <a:schemeClr val="accent3">
              <a:hueOff val="0"/>
              <a:satOff val="0"/>
              <a:lumOff val="0"/>
              <a:alphaOff val="0"/>
            </a:schemeClr>
          </a:effectRef>
          <a:fontRef idx="minor"/>
        </p:style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81A6B7F-C0E2-4571-957A-CC18C1115EDA}"/>
              </a:ext>
            </a:extLst>
          </p:cNvPr>
          <p:cNvSpPr/>
          <p:nvPr/>
        </p:nvSpPr>
        <p:spPr>
          <a:xfrm>
            <a:off x="4999159" y="199580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b="1" dirty="0"/>
              <a:t>2. </a:t>
            </a:r>
            <a:r>
              <a:rPr lang="en-US" dirty="0"/>
              <a:t> Draw a straight line on the graph so that each of the plotted points are as close to the line as possible</a:t>
            </a:r>
          </a:p>
        </p:txBody>
      </p:sp>
    </p:spTree>
    <p:extLst>
      <p:ext uri="{BB962C8B-B14F-4D97-AF65-F5344CB8AC3E}">
        <p14:creationId xmlns:p14="http://schemas.microsoft.com/office/powerpoint/2010/main" val="21515077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3E4E8-A1C5-47B1-A6FB-A600CDC6B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0"/>
            <a:ext cx="4733925" cy="1826117"/>
          </a:xfr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en-US" b="1" u="sng" dirty="0"/>
              <a:t>Calculate the Slope 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011ED-3007-4990-BE76-8B9B24BC57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025" y="2026139"/>
            <a:ext cx="3883025" cy="3760891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/>
              <a:t>3.</a:t>
            </a:r>
            <a:r>
              <a:rPr lang="en-US" dirty="0"/>
              <a:t>  Find ANY two points that you think will be on the "best-fit" line to calculate the slope.</a:t>
            </a:r>
          </a:p>
          <a:p>
            <a:r>
              <a:rPr lang="en-US" dirty="0"/>
              <a:t>Record the X,Y coordinates for these two points on the line. </a:t>
            </a:r>
          </a:p>
          <a:p>
            <a:r>
              <a:rPr lang="en-US" dirty="0"/>
              <a:t> FOR EXAMPLE: Let’s say these 2 points were located on your best-fit line.  (X</a:t>
            </a:r>
            <a:r>
              <a:rPr lang="en-US" baseline="-25000" dirty="0"/>
              <a:t>1,</a:t>
            </a:r>
            <a:r>
              <a:rPr lang="en-US" dirty="0"/>
              <a:t> Y</a:t>
            </a:r>
            <a:r>
              <a:rPr lang="en-US" baseline="-25000" dirty="0"/>
              <a:t>1</a:t>
            </a:r>
            <a:r>
              <a:rPr lang="en-US" dirty="0"/>
              <a:t>) = </a:t>
            </a:r>
            <a:r>
              <a:rPr lang="en-US" baseline="-25000" dirty="0"/>
              <a:t>.</a:t>
            </a:r>
            <a:r>
              <a:rPr lang="en-US" dirty="0"/>
              <a:t> (1, 0.08) and (X</a:t>
            </a:r>
            <a:r>
              <a:rPr lang="en-US" baseline="-25000" dirty="0"/>
              <a:t>2,</a:t>
            </a:r>
            <a:r>
              <a:rPr lang="en-US" dirty="0"/>
              <a:t> Y</a:t>
            </a:r>
            <a:r>
              <a:rPr lang="en-US" baseline="-25000" dirty="0"/>
              <a:t>2</a:t>
            </a:r>
            <a:r>
              <a:rPr lang="en-US" dirty="0"/>
              <a:t>) =  (7, 0.07).  </a:t>
            </a:r>
          </a:p>
          <a:p>
            <a:r>
              <a:rPr lang="en-US" dirty="0"/>
              <a:t>Calculate the slope of the line through your two points (rounded to five decimal places).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1" name="Content Placeholder 3">
            <a:extLst>
              <a:ext uri="{FF2B5EF4-FFF2-40B4-BE49-F238E27FC236}">
                <a16:creationId xmlns:a16="http://schemas.microsoft.com/office/drawing/2014/main" id="{FAA2EAD5-DB90-4749-9D81-F3CC4DD54B8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2" t="32397" r="32301" b="3390"/>
          <a:stretch/>
        </p:blipFill>
        <p:spPr>
          <a:xfrm>
            <a:off x="4733925" y="0"/>
            <a:ext cx="7458075" cy="393515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6" name="Picture 8" descr="Image result for slope formula">
            <a:extLst>
              <a:ext uri="{FF2B5EF4-FFF2-40B4-BE49-F238E27FC236}">
                <a16:creationId xmlns:a16="http://schemas.microsoft.com/office/drawing/2014/main" id="{3C73073D-FD43-4445-A476-52C5C2B09F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0207" y="3863150"/>
            <a:ext cx="2595675" cy="2514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FDD05808-EB62-426E-AAFA-168C99953B7B}"/>
              </a:ext>
            </a:extLst>
          </p:cNvPr>
          <p:cNvSpPr/>
          <p:nvPr/>
        </p:nvSpPr>
        <p:spPr>
          <a:xfrm>
            <a:off x="6377559" y="1420173"/>
            <a:ext cx="484632" cy="17375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400" b="1" dirty="0"/>
              <a:t>POINT</a:t>
            </a:r>
          </a:p>
          <a:p>
            <a:pPr algn="ctr"/>
            <a:r>
              <a:rPr lang="en-US" sz="1400" b="1" dirty="0"/>
              <a:t> 2</a:t>
            </a:r>
          </a:p>
        </p:txBody>
      </p:sp>
      <p:sp>
        <p:nvSpPr>
          <p:cNvPr id="13" name="Arrow: Down 12">
            <a:extLst>
              <a:ext uri="{FF2B5EF4-FFF2-40B4-BE49-F238E27FC236}">
                <a16:creationId xmlns:a16="http://schemas.microsoft.com/office/drawing/2014/main" id="{41708662-6FE8-4EE2-A842-FFC7CD611ACD}"/>
              </a:ext>
            </a:extLst>
          </p:cNvPr>
          <p:cNvSpPr/>
          <p:nvPr/>
        </p:nvSpPr>
        <p:spPr>
          <a:xfrm>
            <a:off x="9982200" y="115342"/>
            <a:ext cx="484632" cy="1450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isometricRightUp"/>
              <a:lightRig rig="threePt" dir="t"/>
            </a:scene3d>
          </a:bodyPr>
          <a:lstStyle/>
          <a:p>
            <a:pPr algn="ctr"/>
            <a:r>
              <a:rPr lang="en-US" sz="1400" b="1" dirty="0"/>
              <a:t>POINT</a:t>
            </a:r>
          </a:p>
          <a:p>
            <a:pPr algn="ctr"/>
            <a:r>
              <a:rPr lang="en-US" sz="1400" b="1" dirty="0"/>
              <a:t> 1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7DCD242-D916-4169-8EFD-1D75BA76FFFD}"/>
              </a:ext>
            </a:extLst>
          </p:cNvPr>
          <p:cNvSpPr/>
          <p:nvPr/>
        </p:nvSpPr>
        <p:spPr>
          <a:xfrm>
            <a:off x="6505575" y="3314700"/>
            <a:ext cx="228600" cy="228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4FB0A6-6892-4E7E-B4CC-11B432B20DD6}"/>
              </a:ext>
            </a:extLst>
          </p:cNvPr>
          <p:cNvSpPr/>
          <p:nvPr/>
        </p:nvSpPr>
        <p:spPr>
          <a:xfrm>
            <a:off x="10110216" y="1597518"/>
            <a:ext cx="228600" cy="228600"/>
          </a:xfrm>
          <a:prstGeom prst="ellipse">
            <a:avLst/>
          </a:prstGeom>
          <a:solidFill>
            <a:srgbClr val="7030A0">
              <a:alpha val="40000"/>
            </a:srgbClr>
          </a:solidFill>
          <a:ln w="3810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AE67B65-52DE-4D0E-ADBC-FCE153A4284A}"/>
              </a:ext>
            </a:extLst>
          </p:cNvPr>
          <p:cNvSpPr/>
          <p:nvPr/>
        </p:nvSpPr>
        <p:spPr>
          <a:xfrm>
            <a:off x="3431932" y="5574031"/>
            <a:ext cx="1438275" cy="617219"/>
          </a:xfrm>
          <a:prstGeom prst="roundRect">
            <a:avLst/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Slope Formula </a:t>
            </a:r>
            <a:r>
              <a:rPr lang="en-US" dirty="0">
                <a:sym typeface="Wingdings" panose="05000000000000000000" pitchFamily="2" charset="2"/>
              </a:rPr>
              <a:t></a:t>
            </a:r>
            <a:endParaRPr lang="en-US" dirty="0"/>
          </a:p>
        </p:txBody>
      </p:sp>
      <p:sp>
        <p:nvSpPr>
          <p:cNvPr id="9" name="Left Brace 8">
            <a:extLst>
              <a:ext uri="{FF2B5EF4-FFF2-40B4-BE49-F238E27FC236}">
                <a16:creationId xmlns:a16="http://schemas.microsoft.com/office/drawing/2014/main" id="{9FDCFF79-0AF4-4174-BE5B-D83E7D84C688}"/>
              </a:ext>
            </a:extLst>
          </p:cNvPr>
          <p:cNvSpPr/>
          <p:nvPr/>
        </p:nvSpPr>
        <p:spPr>
          <a:xfrm rot="16200000">
            <a:off x="6201161" y="3289930"/>
            <a:ext cx="165729" cy="672467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9430EB9-E35A-4ABC-9CC3-35100518675E}"/>
              </a:ext>
            </a:extLst>
          </p:cNvPr>
          <p:cNvSpPr/>
          <p:nvPr/>
        </p:nvSpPr>
        <p:spPr>
          <a:xfrm>
            <a:off x="5947792" y="907540"/>
            <a:ext cx="1949573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1,</a:t>
            </a:r>
            <a:r>
              <a:rPr lang="en-US" dirty="0"/>
              <a:t> Y</a:t>
            </a:r>
            <a:r>
              <a:rPr lang="en-US" baseline="-25000" dirty="0"/>
              <a:t>1</a:t>
            </a:r>
            <a:r>
              <a:rPr lang="en-US" dirty="0"/>
              <a:t>) = </a:t>
            </a:r>
            <a:r>
              <a:rPr lang="en-US" baseline="-25000" dirty="0"/>
              <a:t>.</a:t>
            </a:r>
            <a:r>
              <a:rPr lang="en-US" dirty="0"/>
              <a:t> (1, 0.08)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A737AAD-199D-4DBF-AC56-A6BA7E3AE2A6}"/>
              </a:ext>
            </a:extLst>
          </p:cNvPr>
          <p:cNvSpPr/>
          <p:nvPr/>
        </p:nvSpPr>
        <p:spPr>
          <a:xfrm>
            <a:off x="6304460" y="3524362"/>
            <a:ext cx="90441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1,</a:t>
            </a:r>
            <a:r>
              <a:rPr lang="en-US" dirty="0"/>
              <a:t>  = </a:t>
            </a:r>
            <a:r>
              <a:rPr lang="en-US" baseline="-25000" dirty="0"/>
              <a:t>.</a:t>
            </a:r>
            <a:r>
              <a:rPr lang="en-US" dirty="0"/>
              <a:t> 1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439309B1-0DBA-4927-8275-D5B4152479FC}"/>
              </a:ext>
            </a:extLst>
          </p:cNvPr>
          <p:cNvSpPr/>
          <p:nvPr/>
        </p:nvSpPr>
        <p:spPr>
          <a:xfrm>
            <a:off x="5311148" y="3314700"/>
            <a:ext cx="205735" cy="173361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13E8BF0-C1B9-4ADE-B3A8-85992B0382E6}"/>
              </a:ext>
            </a:extLst>
          </p:cNvPr>
          <p:cNvSpPr/>
          <p:nvPr/>
        </p:nvSpPr>
        <p:spPr>
          <a:xfrm rot="16200000">
            <a:off x="4623862" y="3239147"/>
            <a:ext cx="857927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1</a:t>
            </a:r>
            <a:r>
              <a:rPr lang="en-US" dirty="0"/>
              <a:t>  = </a:t>
            </a:r>
            <a:r>
              <a:rPr lang="en-US" baseline="-25000" dirty="0"/>
              <a:t>.</a:t>
            </a:r>
            <a:r>
              <a:rPr lang="en-US" dirty="0"/>
              <a:t> 0</a:t>
            </a:r>
          </a:p>
        </p:txBody>
      </p:sp>
      <p:sp>
        <p:nvSpPr>
          <p:cNvPr id="25" name="Left Brace 24">
            <a:extLst>
              <a:ext uri="{FF2B5EF4-FFF2-40B4-BE49-F238E27FC236}">
                <a16:creationId xmlns:a16="http://schemas.microsoft.com/office/drawing/2014/main" id="{C27BC530-BC56-4E07-B7F4-014088897260}"/>
              </a:ext>
            </a:extLst>
          </p:cNvPr>
          <p:cNvSpPr/>
          <p:nvPr/>
        </p:nvSpPr>
        <p:spPr>
          <a:xfrm rot="16200000">
            <a:off x="8019483" y="1471606"/>
            <a:ext cx="165730" cy="4309112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13A54B5-7BB2-4FA1-B205-EF0A466B23B8}"/>
              </a:ext>
            </a:extLst>
          </p:cNvPr>
          <p:cNvSpPr/>
          <p:nvPr/>
        </p:nvSpPr>
        <p:spPr>
          <a:xfrm>
            <a:off x="10424160" y="3520671"/>
            <a:ext cx="904415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X</a:t>
            </a:r>
            <a:r>
              <a:rPr lang="en-US" baseline="-25000" dirty="0"/>
              <a:t>2,</a:t>
            </a:r>
            <a:r>
              <a:rPr lang="en-US" dirty="0"/>
              <a:t>  = </a:t>
            </a:r>
            <a:r>
              <a:rPr lang="en-US" baseline="-25000" dirty="0"/>
              <a:t>.</a:t>
            </a:r>
            <a:r>
              <a:rPr lang="en-US" dirty="0"/>
              <a:t> 7</a:t>
            </a:r>
          </a:p>
        </p:txBody>
      </p:sp>
      <p:sp>
        <p:nvSpPr>
          <p:cNvPr id="27" name="Left Brace 26">
            <a:extLst>
              <a:ext uri="{FF2B5EF4-FFF2-40B4-BE49-F238E27FC236}">
                <a16:creationId xmlns:a16="http://schemas.microsoft.com/office/drawing/2014/main" id="{8C1F3F4F-E0FB-46A5-8949-273758683382}"/>
              </a:ext>
            </a:extLst>
          </p:cNvPr>
          <p:cNvSpPr/>
          <p:nvPr/>
        </p:nvSpPr>
        <p:spPr>
          <a:xfrm>
            <a:off x="5237493" y="1726948"/>
            <a:ext cx="287566" cy="1793723"/>
          </a:xfrm>
          <a:prstGeom prst="leftBrac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7876F25-3B57-48B2-B3AF-03BA90B8EDB0}"/>
              </a:ext>
            </a:extLst>
          </p:cNvPr>
          <p:cNvSpPr/>
          <p:nvPr/>
        </p:nvSpPr>
        <p:spPr>
          <a:xfrm rot="16200000">
            <a:off x="4442463" y="2638943"/>
            <a:ext cx="1149674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Y</a:t>
            </a:r>
            <a:r>
              <a:rPr lang="en-US" baseline="-25000" dirty="0"/>
              <a:t>2</a:t>
            </a:r>
            <a:r>
              <a:rPr lang="en-US" dirty="0"/>
              <a:t>  = </a:t>
            </a:r>
            <a:r>
              <a:rPr lang="en-US" baseline="-25000" dirty="0"/>
              <a:t>.</a:t>
            </a:r>
            <a:r>
              <a:rPr lang="en-US" dirty="0"/>
              <a:t> 0.07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6407BB3-2348-491E-9C78-5B21E67FB701}"/>
              </a:ext>
            </a:extLst>
          </p:cNvPr>
          <p:cNvSpPr/>
          <p:nvPr/>
        </p:nvSpPr>
        <p:spPr>
          <a:xfrm>
            <a:off x="9805989" y="1852703"/>
            <a:ext cx="1858201" cy="3693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dirty="0"/>
              <a:t>(X</a:t>
            </a:r>
            <a:r>
              <a:rPr lang="en-US" baseline="-25000" dirty="0"/>
              <a:t>2,</a:t>
            </a:r>
            <a:r>
              <a:rPr lang="en-US" dirty="0"/>
              <a:t> Y</a:t>
            </a:r>
            <a:r>
              <a:rPr lang="en-US" baseline="-25000" dirty="0"/>
              <a:t>2</a:t>
            </a:r>
            <a:r>
              <a:rPr lang="en-US" dirty="0"/>
              <a:t>) =  (7, 0.07)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9AB0BC-CD5A-4F80-8DDF-DF580CD88D60}"/>
                  </a:ext>
                </a:extLst>
              </p:cNvPr>
              <p:cNvSpPr txBox="1"/>
              <p:nvPr/>
            </p:nvSpPr>
            <p:spPr>
              <a:xfrm>
                <a:off x="8102348" y="4437888"/>
                <a:ext cx="3226227" cy="6117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𝑚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0.07 −0.08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7 −1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89AB0BC-CD5A-4F80-8DDF-DF580CD88D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2348" y="4437888"/>
                <a:ext cx="3226227" cy="6117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B3DA65-F720-4BFA-9F7A-8A55747E07BC}"/>
                  </a:ext>
                </a:extLst>
              </p:cNvPr>
              <p:cNvSpPr txBox="1"/>
              <p:nvPr/>
            </p:nvSpPr>
            <p:spPr>
              <a:xfrm>
                <a:off x="8285931" y="5367715"/>
                <a:ext cx="3226227" cy="7042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8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0.01</m:t>
                        </m:r>
                      </m:num>
                      <m:den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6</m:t>
                        </m:r>
                      </m:den>
                    </m:f>
                  </m:oMath>
                </a14:m>
                <a:r>
                  <a:rPr lang="en-US" sz="2800" dirty="0"/>
                  <a:t> = 0.00167</a:t>
                </a: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4DB3DA65-F720-4BFA-9F7A-8A55747E07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5931" y="5367715"/>
                <a:ext cx="3226227" cy="704295"/>
              </a:xfrm>
              <a:prstGeom prst="rect">
                <a:avLst/>
              </a:prstGeom>
              <a:blipFill>
                <a:blip r:embed="rId5"/>
                <a:stretch>
                  <a:fillRect b="-121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" name="Graphic 19" descr="Upward trend">
            <a:extLst>
              <a:ext uri="{FF2B5EF4-FFF2-40B4-BE49-F238E27FC236}">
                <a16:creationId xmlns:a16="http://schemas.microsoft.com/office/drawing/2014/main" id="{4B4D0D42-3E36-482F-830F-472FF3AE578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790127" y="578443"/>
            <a:ext cx="1133375" cy="1133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13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7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7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8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42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9" fill="hold">
                      <p:stCondLst>
                        <p:cond delay="indefinite"/>
                      </p:stCondLst>
                      <p:childTnLst>
                        <p:par>
                          <p:cTn id="230" fill="hold">
                            <p:stCondLst>
                              <p:cond delay="0"/>
                            </p:stCondLst>
                            <p:childTnLst>
                              <p:par>
                                <p:cTn id="2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8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7" grpId="0" animBg="1"/>
      <p:bldP spid="15" grpId="0" animBg="1"/>
      <p:bldP spid="8" grpId="0" animBg="1"/>
      <p:bldP spid="9" grpId="0" animBg="1"/>
      <p:bldP spid="9" grpId="1" animBg="1"/>
      <p:bldP spid="10" grpId="0" animBg="1"/>
      <p:bldP spid="12" grpId="0" animBg="1"/>
      <p:bldP spid="12" grpId="1" animBg="1"/>
      <p:bldP spid="22" grpId="0" animBg="1"/>
      <p:bldP spid="22" grpId="1" animBg="1"/>
      <p:bldP spid="23" grpId="0" animBg="1"/>
      <p:bldP spid="23" grpId="1" animBg="1"/>
      <p:bldP spid="23" grpId="2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8" grpId="2" animBg="1"/>
      <p:bldP spid="14" grpId="0" animBg="1"/>
      <p:bldP spid="3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2EAFE5-CEC3-4C33-8686-653738AE6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US" dirty="0"/>
            </a:br>
            <a:r>
              <a:rPr lang="en-US" dirty="0"/>
              <a:t>6.  Write the equation of the line.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7C1252-D8F9-4501-8629-85E6D5C09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5446395" cy="3760891"/>
          </a:xfrm>
        </p:spPr>
        <p:txBody>
          <a:bodyPr>
            <a:normAutofit lnSpcReduction="10000"/>
          </a:bodyPr>
          <a:lstStyle/>
          <a:p>
            <a:r>
              <a:rPr lang="en-US" b="1" dirty="0"/>
              <a:t>Use the point intercept form of the equation of a line.</a:t>
            </a:r>
          </a:p>
          <a:p>
            <a:r>
              <a:rPr lang="en-US" dirty="0"/>
              <a:t>EXAMPLE: </a:t>
            </a:r>
          </a:p>
          <a:p>
            <a:r>
              <a:rPr lang="en-US" dirty="0"/>
              <a:t>We will use the point we used to calculate the slope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(</a:t>
            </a:r>
            <a:r>
              <a:rPr lang="en-US" dirty="0">
                <a:solidFill>
                  <a:srgbClr val="FF0000"/>
                </a:solidFill>
              </a:rPr>
              <a:t>X</a:t>
            </a:r>
            <a:r>
              <a:rPr lang="en-US" baseline="-25000" dirty="0">
                <a:solidFill>
                  <a:srgbClr val="FF0000"/>
                </a:solidFill>
              </a:rPr>
              <a:t>1</a:t>
            </a:r>
            <a:r>
              <a:rPr lang="en-US" baseline="-25000" dirty="0"/>
              <a:t>,</a:t>
            </a:r>
            <a:r>
              <a:rPr lang="en-US" dirty="0"/>
              <a:t> </a:t>
            </a:r>
            <a:r>
              <a:rPr lang="en-US" dirty="0">
                <a:solidFill>
                  <a:srgbClr val="0070C0"/>
                </a:solidFill>
              </a:rPr>
              <a:t>Y</a:t>
            </a:r>
            <a:r>
              <a:rPr lang="en-US" baseline="-25000" dirty="0">
                <a:solidFill>
                  <a:srgbClr val="0070C0"/>
                </a:solidFill>
              </a:rPr>
              <a:t>1</a:t>
            </a:r>
            <a:r>
              <a:rPr lang="en-US" dirty="0"/>
              <a:t>) = </a:t>
            </a:r>
            <a:r>
              <a:rPr lang="en-US" baseline="-25000" dirty="0"/>
              <a:t>.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0.08</a:t>
            </a:r>
            <a:r>
              <a:rPr lang="en-US" dirty="0"/>
              <a:t>) </a:t>
            </a:r>
          </a:p>
          <a:p>
            <a:r>
              <a:rPr lang="en-US" dirty="0"/>
              <a:t>We will use the slope we calculated as (m) in the equation.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b="1" i="1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m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sym typeface="Wingdings" panose="05000000000000000000" pitchFamily="2" charset="2"/>
              </a:rPr>
              <a:t> =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0.00167</a:t>
            </a:r>
            <a:endParaRPr lang="en-US" dirty="0">
              <a:solidFill>
                <a:schemeClr val="accent4">
                  <a:lumMod val="75000"/>
                </a:schemeClr>
              </a:solidFill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Plug in the values for </a:t>
            </a:r>
            <a:r>
              <a:rPr lang="en-US" b="1" i="1" dirty="0"/>
              <a:t>x</a:t>
            </a:r>
            <a:r>
              <a:rPr lang="en-US" b="1" i="1" baseline="-25000" dirty="0"/>
              <a:t>1</a:t>
            </a:r>
            <a:r>
              <a:rPr lang="en-US" b="1" i="1" dirty="0"/>
              <a:t> , y</a:t>
            </a:r>
            <a:r>
              <a:rPr lang="en-US" b="1" i="1" baseline="-25000" dirty="0"/>
              <a:t>1 </a:t>
            </a:r>
            <a:r>
              <a:rPr lang="en-US" dirty="0">
                <a:sym typeface="Wingdings" panose="05000000000000000000" pitchFamily="2" charset="2"/>
              </a:rPr>
              <a:t>and </a:t>
            </a:r>
            <a:r>
              <a:rPr lang="en-US" b="1" i="1" dirty="0">
                <a:sym typeface="Wingdings" panose="05000000000000000000" pitchFamily="2" charset="2"/>
              </a:rPr>
              <a:t>m.</a:t>
            </a:r>
          </a:p>
          <a:p>
            <a:r>
              <a:rPr lang="en-US" sz="3600" b="1" i="1" dirty="0">
                <a:sym typeface="Wingdings" panose="05000000000000000000" pitchFamily="2" charset="2"/>
              </a:rPr>
              <a:t>ISOLATE Y</a:t>
            </a:r>
            <a:endParaRPr lang="en-US" sz="3600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EFCB5-7D98-4D03-AAA7-7A437D5FD132}"/>
                  </a:ext>
                </a:extLst>
              </p:cNvPr>
              <p:cNvSpPr txBox="1"/>
              <p:nvPr/>
            </p:nvSpPr>
            <p:spPr>
              <a:xfrm>
                <a:off x="7044103" y="2108201"/>
                <a:ext cx="3131883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800" b="0" i="1" baseline="-25000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800" dirty="0">
                    <a:solidFill>
                      <a:srgbClr val="0070C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sz="28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800" b="0" i="1" baseline="-2500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28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4AEFCB5-7D98-4D03-AAA7-7A437D5FD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44103" y="2108201"/>
                <a:ext cx="3131883" cy="430887"/>
              </a:xfrm>
              <a:prstGeom prst="rect">
                <a:avLst/>
              </a:prstGeom>
              <a:blipFill>
                <a:blip r:embed="rId2"/>
                <a:stretch>
                  <a:fillRect l="-1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C6C014-4E25-44FB-BCBA-5609FC1C48A8}"/>
                  </a:ext>
                </a:extLst>
              </p:cNvPr>
              <p:cNvSpPr txBox="1"/>
              <p:nvPr/>
            </p:nvSpPr>
            <p:spPr>
              <a:xfrm>
                <a:off x="6821894" y="2691488"/>
                <a:ext cx="420333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−0.08=0.0167(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−1)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2C6C014-4E25-44FB-BCBA-5609FC1C4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94" y="2691488"/>
                <a:ext cx="4203330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8A387-06ED-4377-8790-BFC24714DC9B}"/>
                  </a:ext>
                </a:extLst>
              </p:cNvPr>
              <p:cNvSpPr txBox="1"/>
              <p:nvPr/>
            </p:nvSpPr>
            <p:spPr>
              <a:xfrm>
                <a:off x="6821894" y="3213556"/>
                <a:ext cx="4281750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=0.0167 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−1</m:t>
                          </m:r>
                        </m:e>
                      </m:d>
                      <m:r>
                        <a:rPr lang="en-US" sz="2800" b="0" i="1" smtClean="0">
                          <a:solidFill>
                            <a:srgbClr val="0070C0"/>
                          </a:solidFill>
                          <a:latin typeface="Cambria Math" panose="02040503050406030204" pitchFamily="18" charset="0"/>
                        </a:rPr>
                        <m:t>+0.08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168A387-06ED-4377-8790-BFC24714DC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1894" y="3213556"/>
                <a:ext cx="4281750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586FE466-2E69-4CD8-87AF-D9B9661EC315}"/>
              </a:ext>
            </a:extLst>
          </p:cNvPr>
          <p:cNvSpPr/>
          <p:nvPr/>
        </p:nvSpPr>
        <p:spPr>
          <a:xfrm>
            <a:off x="7385897" y="3891837"/>
            <a:ext cx="3363293" cy="36933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48000">
                <a:schemeClr val="accent1">
                  <a:lumMod val="97000"/>
                  <a:lumOff val="3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b="1" i="1" dirty="0">
                <a:sym typeface="Wingdings" panose="05000000000000000000" pitchFamily="2" charset="2"/>
              </a:rPr>
              <a:t>This is the formula for your line!</a:t>
            </a:r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D0FA3B-697E-461B-8F1D-3D962970BFED}"/>
              </a:ext>
            </a:extLst>
          </p:cNvPr>
          <p:cNvSpPr/>
          <p:nvPr/>
        </p:nvSpPr>
        <p:spPr>
          <a:xfrm>
            <a:off x="6658715" y="3122375"/>
            <a:ext cx="4817656" cy="769462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81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 animBg="1"/>
      <p:bldP spid="1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E8312-E9BD-45B7-960B-1DC1E6BDE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Calculate the Concentration!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2571B4-10F3-46F3-8082-4F0E75D02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From the slope of the best-fit line together with the absorbance, you can now calculate the concentration for that solution (i.e. </a:t>
            </a:r>
            <a:r>
              <a:rPr lang="en-US" b="1" dirty="0"/>
              <a:t>Concentration = Absorbance / Slope</a:t>
            </a:r>
            <a:r>
              <a:rPr lang="en-US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61140D-3649-4F90-ABB0-47E29FADFD56}"/>
                  </a:ext>
                </a:extLst>
              </p:cNvPr>
              <p:cNvSpPr txBox="1"/>
              <p:nvPr/>
            </p:nvSpPr>
            <p:spPr>
              <a:xfrm>
                <a:off x="1724216" y="3001126"/>
                <a:ext cx="8534209" cy="855747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/>
                  <a:t>C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𝑜𝑛𝑐𝑒𝑛𝑡𝑟𝑎𝑡𝑖𝑜𝑛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𝐴𝑏𝑠𝑜𝑟𝑏𝑎𝑛𝑐𝑒</m:t>
                        </m:r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 (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𝑢𝑛𝑘𝑛𝑜𝑤𝑛</m:t>
                        </m:r>
                        <m:r>
                          <a:rPr lang="en-US" sz="3200" b="0" i="1" baseline="-25000" smtClean="0">
                            <a:latin typeface="Cambria Math" panose="020405030504060302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𝑆𝑙𝑜𝑝𝑒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961140D-3649-4F90-ABB0-47E29FADFD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16" y="3001126"/>
                <a:ext cx="8534209" cy="85574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02AB67-FEDD-4856-A090-62BC2C4FBAED}"/>
                  </a:ext>
                </a:extLst>
              </p:cNvPr>
              <p:cNvSpPr txBox="1"/>
              <p:nvPr/>
            </p:nvSpPr>
            <p:spPr>
              <a:xfrm>
                <a:off x="1724216" y="4106026"/>
                <a:ext cx="8534209" cy="798873"/>
              </a:xfrm>
              <a:prstGeom prst="rect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/>
                  <a:t>C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𝑜𝑛𝑐𝑒𝑛𝑡𝑟𝑎𝑡𝑖𝑜𝑛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0.975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0.00167</m:t>
                        </m:r>
                      </m:den>
                    </m:f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702AB67-FEDD-4856-A090-62BC2C4FB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16" y="4106026"/>
                <a:ext cx="8534209" cy="7988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3A27E-B989-4DA5-A100-FF5A4A07956D}"/>
                  </a:ext>
                </a:extLst>
              </p:cNvPr>
              <p:cNvSpPr txBox="1"/>
              <p:nvPr/>
            </p:nvSpPr>
            <p:spPr>
              <a:xfrm>
                <a:off x="8934641" y="4180089"/>
                <a:ext cx="2449639" cy="30777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𝐴𝑏𝑠𝑜𝑟𝑏𝑎𝑛𝑐𝑒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1400" b="0" i="1" baseline="-25000" smtClean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US" sz="1400" b="0" i="1" baseline="-250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0.975</m:t>
                    </m:r>
                  </m:oMath>
                </a14:m>
                <a:endParaRPr lang="en-US" sz="1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963A27E-B989-4DA5-A100-FF5A4A0795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641" y="4180089"/>
                <a:ext cx="2449639" cy="3077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F3246-0D20-483D-938F-DA04F1ECD635}"/>
                  </a:ext>
                </a:extLst>
              </p:cNvPr>
              <p:cNvSpPr txBox="1"/>
              <p:nvPr/>
            </p:nvSpPr>
            <p:spPr>
              <a:xfrm>
                <a:off x="8934641" y="4533251"/>
                <a:ext cx="2449639" cy="307777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𝑆𝑙𝑜𝑝𝑒</m:t>
                      </m:r>
                      <m:r>
                        <a:rPr lang="en-US" sz="14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0.00167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EDF3246-0D20-483D-938F-DA04F1ECD6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4641" y="4533251"/>
                <a:ext cx="2449639" cy="3077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7133B1-FFE7-4AB1-A6F4-4DA08A32E89B}"/>
                  </a:ext>
                </a:extLst>
              </p:cNvPr>
              <p:cNvSpPr txBox="1"/>
              <p:nvPr/>
            </p:nvSpPr>
            <p:spPr>
              <a:xfrm>
                <a:off x="1724215" y="5092911"/>
                <a:ext cx="8534209" cy="751296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b="0" dirty="0"/>
                  <a:t>C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𝑜𝑛𝑐𝑒𝑛𝑡𝑟𝑎𝑡𝑖𝑜𝑛</m:t>
                    </m:r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583.832</m:t>
                    </m:r>
                    <m:f>
                      <m:fPr>
                        <m:ctrlPr>
                          <a:rPr lang="en-US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𝑑𝑙</m:t>
                        </m:r>
                      </m:den>
                    </m:f>
                  </m:oMath>
                </a14:m>
                <a:endParaRPr lang="en-US" sz="3200" b="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F7133B1-FFE7-4AB1-A6F4-4DA08A32E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4215" y="5092911"/>
                <a:ext cx="8534209" cy="75129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922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42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548B4202-DCD5-4F8C-B481-743A989A9D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A3CBDE2-02EA-41AF-8C74-B7D5C97E69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30"/>
            <a:ext cx="10909073" cy="957902"/>
          </a:xfr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rmAutofit/>
          </a:bodyPr>
          <a:lstStyle/>
          <a:p>
            <a:r>
              <a:rPr lang="en-US" sz="51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Use Beer’s Law to Confirm Your Answer</a:t>
            </a:r>
          </a:p>
        </p:txBody>
      </p:sp>
      <p:pic>
        <p:nvPicPr>
          <p:cNvPr id="5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A468DA5A-FE22-4F33-AE83-85CDDE038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3" y="386870"/>
            <a:ext cx="9248624" cy="4369974"/>
          </a:xfrm>
          <a:prstGeom prst="rect">
            <a:avLst/>
          </a:prstGeom>
        </p:spPr>
      </p:pic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F7F57F6B-E621-4E40-A34D-2FE12902A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1086" y="5645296"/>
            <a:ext cx="10515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8EE702CF-91CE-4661-ACBF-3C8160D1B4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0" name="Content Placeholder 6">
            <a:extLst>
              <a:ext uri="{FF2B5EF4-FFF2-40B4-BE49-F238E27FC236}">
                <a16:creationId xmlns:a16="http://schemas.microsoft.com/office/drawing/2014/main" id="{F9F8898E-75C4-40E4-9CF6-B15D1AEEDE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1" y="-286296"/>
            <a:ext cx="2296397" cy="5103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71050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E11CA-21D9-4C8E-AD7B-6E28FFFCC0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Use Beer’s Law to Confirm Your Answer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E175DA-E2C5-4C29-BFF6-FF60584C40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6731267" cy="3760891"/>
          </a:xfrm>
        </p:spPr>
        <p:txBody>
          <a:bodyPr/>
          <a:lstStyle/>
          <a:p>
            <a:r>
              <a:rPr lang="en-US" dirty="0"/>
              <a:t>Pick one of the samples of Albumin with a KNOWN concentration. </a:t>
            </a:r>
          </a:p>
          <a:p>
            <a:r>
              <a:rPr lang="en-US" b="1" dirty="0"/>
              <a:t>The sample having the </a:t>
            </a:r>
            <a:r>
              <a:rPr lang="en-US" b="1" u="sng" dirty="0"/>
              <a:t>KNOWN</a:t>
            </a:r>
            <a:r>
              <a:rPr lang="en-US" b="1" dirty="0"/>
              <a:t> concentration of 2 g/dl had an absorbance measuring 0.015.</a:t>
            </a:r>
          </a:p>
          <a:p>
            <a:r>
              <a:rPr lang="en-US" b="1" dirty="0"/>
              <a:t>The sample with the </a:t>
            </a:r>
            <a:r>
              <a:rPr lang="en-US" b="1" u="sng" dirty="0"/>
              <a:t>UNKNOWN</a:t>
            </a:r>
            <a:r>
              <a:rPr lang="en-US" b="1" dirty="0"/>
              <a:t> concentration of 2 g/dl had an absorbance measuring 0.0975.</a:t>
            </a:r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B858828-13A7-48AB-AB12-BCFD605AA4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69777"/>
          <a:stretch/>
        </p:blipFill>
        <p:spPr>
          <a:xfrm>
            <a:off x="8399145" y="2152317"/>
            <a:ext cx="2695575" cy="6707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5A2EA9-246A-4C17-9218-C9CD10F1C9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2087"/>
          <a:stretch/>
        </p:blipFill>
        <p:spPr>
          <a:xfrm>
            <a:off x="8399144" y="2624291"/>
            <a:ext cx="2695575" cy="3975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B0AB01-8B9C-4E33-BDFF-E709856058B0}"/>
              </a:ext>
            </a:extLst>
          </p:cNvPr>
          <p:cNvSpPr/>
          <p:nvPr/>
        </p:nvSpPr>
        <p:spPr>
          <a:xfrm>
            <a:off x="7348150" y="2624291"/>
            <a:ext cx="1050993" cy="307777"/>
          </a:xfrm>
          <a:prstGeom prst="rect">
            <a:avLst/>
          </a:prstGeom>
          <a:solidFill>
            <a:srgbClr val="7030A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en-US" sz="1400" dirty="0"/>
              <a:t>Absorbance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B2CDAA-3ABF-4867-888A-E4BBE3C8460B}"/>
              </a:ext>
            </a:extLst>
          </p:cNvPr>
          <p:cNvSpPr/>
          <p:nvPr/>
        </p:nvSpPr>
        <p:spPr>
          <a:xfrm>
            <a:off x="7348148" y="2276773"/>
            <a:ext cx="1050993" cy="307777"/>
          </a:xfrm>
          <a:prstGeom prst="rect">
            <a:avLst/>
          </a:prstGeom>
          <a:solidFill>
            <a:srgbClr val="0070C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1400" dirty="0"/>
              <a:t>Sample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A50E7A5-E7CA-4085-9D75-B4CD2C6F6EFC}"/>
              </a:ext>
            </a:extLst>
          </p:cNvPr>
          <p:cNvSpPr/>
          <p:nvPr/>
        </p:nvSpPr>
        <p:spPr>
          <a:xfrm>
            <a:off x="9802368" y="2011680"/>
            <a:ext cx="1511808" cy="1158240"/>
          </a:xfrm>
          <a:prstGeom prst="roundRect">
            <a:avLst/>
          </a:prstGeom>
          <a:noFill/>
          <a:ln w="603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3280BDC6-1533-47C0-A8D9-CEBE83F3D3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29" y="4520824"/>
            <a:ext cx="4637019" cy="2190991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F8A8EE-1161-4557-9B29-684DC512D91E}"/>
                  </a:ext>
                </a:extLst>
              </p:cNvPr>
              <p:cNvSpPr txBox="1"/>
              <p:nvPr/>
            </p:nvSpPr>
            <p:spPr>
              <a:xfrm>
                <a:off x="5205984" y="4273451"/>
                <a:ext cx="6487075" cy="10175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0.015 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0.0975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FFF8A8EE-1161-4557-9B29-684DC512D9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05984" y="4273451"/>
                <a:ext cx="6487075" cy="101752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5112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path" presetSubtype="0" accel="50000" decel="5000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animMotion origin="layout" path="M 4.375E-6 2.22222E-6 L -0.11901 0.00486 " pathEditMode="relative" rAng="0" ptsTypes="AA">
                                      <p:cBhvr>
                                        <p:cTn id="4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951" y="2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8" grpId="1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C16161-6332-4921-8DEF-DC3DFD9E99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/>
          </a:p>
        </p:txBody>
      </p:sp>
      <p:pic>
        <p:nvPicPr>
          <p:cNvPr id="10" name="Content Placeholder 9" descr="A drawing of a cartoon character&#10;&#10;Description automatically generated">
            <a:extLst>
              <a:ext uri="{FF2B5EF4-FFF2-40B4-BE49-F238E27FC236}">
                <a16:creationId xmlns:a16="http://schemas.microsoft.com/office/drawing/2014/main" id="{34E49FAA-68F7-4806-9508-4A5F8A7B95B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792" y="393196"/>
            <a:ext cx="3320414" cy="3760788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C444BA-C551-4658-A02A-ADD32B87D49F}"/>
                  </a:ext>
                </a:extLst>
              </p:cNvPr>
              <p:cNvSpPr txBox="1"/>
              <p:nvPr/>
            </p:nvSpPr>
            <p:spPr>
              <a:xfrm>
                <a:off x="207264" y="1493925"/>
                <a:ext cx="6487075" cy="1017523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2 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0.015 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𝐶𝑜𝑛𝑐𝑒𝑛𝑡𝑟𝑎𝑡𝑖𝑜𝑛</m:t>
                          </m:r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 (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𝑢𝑛𝑘𝑛𝑜𝑤𝑛</m:t>
                          </m:r>
                          <m:r>
                            <a:rPr lang="en-US" sz="3200" b="0" i="1" baseline="-25000" smtClean="0">
                              <a:latin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0.0975</m:t>
                          </m:r>
                        </m:den>
                      </m:f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CC444BA-C551-4658-A02A-ADD32B87D4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264" y="1493925"/>
                <a:ext cx="6487075" cy="101752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DA2C2-7295-4631-A739-667394A45F86}"/>
                  </a:ext>
                </a:extLst>
              </p:cNvPr>
              <p:cNvSpPr txBox="1"/>
              <p:nvPr/>
            </p:nvSpPr>
            <p:spPr>
              <a:xfrm>
                <a:off x="1036320" y="2914696"/>
                <a:ext cx="7205472" cy="8267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3200" b="0" i="1" smtClean="0">
                                <a:latin typeface="Cambria Math" panose="02040503050406030204" pitchFamily="18" charset="0"/>
                              </a:rPr>
                              <m:t>0.0975</m:t>
                            </m:r>
                          </m:e>
                        </m:d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(2) 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0.015 </m:t>
                        </m:r>
                      </m:den>
                    </m:f>
                    <m:r>
                      <a:rPr lang="en-US" sz="32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b="0" dirty="0"/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𝐶𝑜𝑛𝑐𝑒𝑛𝑡𝑟𝑎𝑡𝑖𝑜𝑛</m:t>
                    </m:r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𝑢𝑛𝑘𝑛𝑜𝑤𝑛</m:t>
                    </m:r>
                    <m:r>
                      <a:rPr lang="en-US" sz="3200" b="0" i="1" baseline="-250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3200" baseline="-25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6CDA2C2-7295-4631-A739-667394A45F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6320" y="2914696"/>
                <a:ext cx="7205472" cy="8267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Content Placeholder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9292502C-6ADB-4685-9072-ABBB969FCA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63"/>
          <a:stretch/>
        </p:blipFill>
        <p:spPr>
          <a:xfrm>
            <a:off x="207264" y="196118"/>
            <a:ext cx="4637019" cy="793955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646E27-CDD1-45D5-BC2D-2B2DEBD59F0D}"/>
                  </a:ext>
                </a:extLst>
              </p:cNvPr>
              <p:cNvSpPr txBox="1"/>
              <p:nvPr/>
            </p:nvSpPr>
            <p:spPr>
              <a:xfrm>
                <a:off x="2027610" y="4051607"/>
                <a:ext cx="7205472" cy="104804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0.195</m:t>
                          </m:r>
                        </m:num>
                        <m:den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0.015 </m:t>
                          </m:r>
                        </m:den>
                      </m:f>
                      <m:r>
                        <a:rPr lang="en-US" sz="320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𝐶𝑜𝑛𝑐𝑒𝑛𝑡𝑟𝑎𝑡𝑖𝑜𝑛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 (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𝑢𝑛𝑘𝑛𝑜𝑤𝑛</m:t>
                      </m:r>
                      <m:r>
                        <a:rPr lang="en-US" sz="3200" b="0" i="1" baseline="-2500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D646E27-CDD1-45D5-BC2D-2B2DEBD59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610" y="4051607"/>
                <a:ext cx="7205472" cy="10480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4755B8-7D78-45A3-80AC-FAE93154BDAF}"/>
                  </a:ext>
                </a:extLst>
              </p:cNvPr>
              <p:cNvSpPr txBox="1"/>
              <p:nvPr/>
            </p:nvSpPr>
            <p:spPr>
              <a:xfrm>
                <a:off x="2943503" y="5293395"/>
                <a:ext cx="9144433" cy="769441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400" b="1" dirty="0"/>
                  <a:t>13 g/dl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𝑪𝒐𝒏𝒄𝒆𝒏𝒕𝒓𝒂𝒕𝒊𝒐𝒏</m:t>
                    </m:r>
                    <m:r>
                      <a:rPr lang="en-US" sz="4400" b="1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</a:rPr>
                      <m:t>𝒖𝒏𝒌𝒏𝒐𝒘𝒏</m:t>
                    </m:r>
                    <m:r>
                      <a:rPr lang="en-US" sz="4400" b="1" i="1" baseline="-2500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4755B8-7D78-45A3-80AC-FAE93154B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3503" y="5293395"/>
                <a:ext cx="9144433" cy="769441"/>
              </a:xfrm>
              <a:prstGeom prst="rect">
                <a:avLst/>
              </a:prstGeom>
              <a:blipFill>
                <a:blip r:embed="rId7"/>
                <a:stretch>
                  <a:fillRect l="-133" t="-15748" b="-3622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748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EE1530B0-6F96-46C0-8B3E-3215CB756B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" y="0"/>
            <a:ext cx="12186315" cy="6858000"/>
          </a:xfrm>
          <a:prstGeom prst="rect">
            <a:avLst/>
          </a:prstGeom>
          <a:ln>
            <a:noFill/>
          </a:ln>
        </p:spPr>
        <p:style>
          <a:lnRef idx="2">
            <a:schemeClr val="accent6">
              <a:shade val="50000"/>
            </a:schemeClr>
          </a:lnRef>
          <a:fillRef idx="1001">
            <a:schemeClr val="lt1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4910CF-1B56-45D3-960A-E89F7B3B91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FC0BE7-ADFE-4127-9892-7F78F11B37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370" y="516835"/>
            <a:ext cx="3084844" cy="5772840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Spectrophotometry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3FD585A-F703-45E9-86A6-EFBEAD3A3E7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23371725"/>
              </p:ext>
            </p:extLst>
          </p:nvPr>
        </p:nvGraphicFramePr>
        <p:xfrm>
          <a:off x="4741863" y="639763"/>
          <a:ext cx="6797675" cy="56499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2015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2FF9E-6118-40B5-8A40-02D8077EC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Set Up…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7D2817-B9D3-47D1-A5D8-D0559C0497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Turn on your spectrophotometer to allow it to warm up.</a:t>
            </a:r>
          </a:p>
          <a:p>
            <a:r>
              <a:rPr lang="en-US" dirty="0"/>
              <a:t>ii. Obtain 3 test tubes and label them with a wax pen</a:t>
            </a:r>
          </a:p>
          <a:p>
            <a:r>
              <a:rPr lang="en-US" dirty="0"/>
              <a:t>1. B for blank</a:t>
            </a:r>
          </a:p>
          <a:p>
            <a:r>
              <a:rPr lang="en-US" dirty="0"/>
              <a:t>2. U for unknown glucose solution</a:t>
            </a:r>
          </a:p>
          <a:p>
            <a:r>
              <a:rPr lang="en-US" dirty="0"/>
              <a:t>3. S for standard</a:t>
            </a:r>
          </a:p>
          <a:p>
            <a:endParaRPr lang="en-US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1997C71C-BD44-48EE-A44A-91B2B63C68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15" y="2534191"/>
            <a:ext cx="1076475" cy="3705742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4F3E019F-18B2-4C41-849E-78994418AA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7" y="2534191"/>
            <a:ext cx="1076475" cy="370574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0ADF7C5-25E2-4771-99BB-FFE85B3B47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68" y="2303127"/>
            <a:ext cx="1076475" cy="3705742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59AF950-23EC-4846-B3A9-92DEE183CAC3}"/>
              </a:ext>
            </a:extLst>
          </p:cNvPr>
          <p:cNvSpPr/>
          <p:nvPr/>
        </p:nvSpPr>
        <p:spPr>
          <a:xfrm>
            <a:off x="7350055" y="3681710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CACD80C-7BA4-46BA-A13C-161932D0B75C}"/>
              </a:ext>
            </a:extLst>
          </p:cNvPr>
          <p:cNvSpPr/>
          <p:nvPr/>
        </p:nvSpPr>
        <p:spPr>
          <a:xfrm>
            <a:off x="8618991" y="3925397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2779F10-12BD-4997-8AFB-861A52038398}"/>
              </a:ext>
            </a:extLst>
          </p:cNvPr>
          <p:cNvSpPr/>
          <p:nvPr/>
        </p:nvSpPr>
        <p:spPr>
          <a:xfrm>
            <a:off x="9897160" y="348257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pic>
        <p:nvPicPr>
          <p:cNvPr id="12" name="Picture 11" descr="A close up of a knife&#10;&#10;Description automatically generated">
            <a:extLst>
              <a:ext uri="{FF2B5EF4-FFF2-40B4-BE49-F238E27FC236}">
                <a16:creationId xmlns:a16="http://schemas.microsoft.com/office/drawing/2014/main" id="{31B1D22F-7540-436B-88D6-B77EA504BC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88299">
            <a:off x="8725361" y="1446401"/>
            <a:ext cx="3212870" cy="37615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4274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4985-DD0D-470A-BD40-3617F7832C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4405906"/>
            <a:ext cx="2770976" cy="1920376"/>
          </a:xfrm>
          <a:gradFill flip="none" rotWithShape="1">
            <a:gsLst>
              <a:gs pos="0">
                <a:schemeClr val="dk1">
                  <a:lumMod val="67000"/>
                </a:schemeClr>
              </a:gs>
              <a:gs pos="48000">
                <a:schemeClr val="dk1">
                  <a:lumMod val="97000"/>
                  <a:lumOff val="3000"/>
                </a:schemeClr>
              </a:gs>
              <a:gs pos="100000">
                <a:schemeClr val="dk1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en-US" dirty="0"/>
              <a:t>Add Glucose Reagent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6661-7CAE-4105-ADF4-4BEAF755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2433923" cy="3760891"/>
          </a:xfrm>
        </p:spPr>
        <p:txBody>
          <a:bodyPr/>
          <a:lstStyle/>
          <a:p>
            <a:r>
              <a:rPr lang="en-US" dirty="0"/>
              <a:t>iii. Add 5mL of </a:t>
            </a:r>
            <a:r>
              <a:rPr lang="en-US" b="1" dirty="0"/>
              <a:t>glucose reagent </a:t>
            </a:r>
            <a:r>
              <a:rPr lang="en-US" dirty="0"/>
              <a:t>to each tube using a graduated cylinder.</a:t>
            </a:r>
          </a:p>
          <a:p>
            <a:endParaRPr lang="en-US" dirty="0"/>
          </a:p>
        </p:txBody>
      </p:sp>
      <p:pic>
        <p:nvPicPr>
          <p:cNvPr id="5" name="Picture 4" descr="A picture containing device&#10;&#10;Description automatically generated">
            <a:extLst>
              <a:ext uri="{FF2B5EF4-FFF2-40B4-BE49-F238E27FC236}">
                <a16:creationId xmlns:a16="http://schemas.microsoft.com/office/drawing/2014/main" id="{A65EA2E1-D2A6-4609-8079-CACF6444DA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060" y="-9023"/>
            <a:ext cx="1652032" cy="6248618"/>
          </a:xfrm>
          <a:prstGeom prst="rect">
            <a:avLst/>
          </a:prstGeom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CCC4ED-8B3A-4486-A7A5-4E02BCF53F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315" y="2534191"/>
            <a:ext cx="1076475" cy="370574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1FD858-4B39-4EF9-ABC7-8B45DFC0D4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7" y="2534191"/>
            <a:ext cx="1076475" cy="370574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AB31F9-119F-4569-9E32-AEF4CB0500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68" y="2303127"/>
            <a:ext cx="1076475" cy="3705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945C0-7492-422C-B857-F1C95F980C70}"/>
              </a:ext>
            </a:extLst>
          </p:cNvPr>
          <p:cNvSpPr/>
          <p:nvPr/>
        </p:nvSpPr>
        <p:spPr>
          <a:xfrm>
            <a:off x="7350055" y="3681710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2A08-0C7E-4B15-8C8B-405935365D9A}"/>
              </a:ext>
            </a:extLst>
          </p:cNvPr>
          <p:cNvSpPr/>
          <p:nvPr/>
        </p:nvSpPr>
        <p:spPr>
          <a:xfrm>
            <a:off x="8618991" y="3925397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5B61A-8C2A-40FF-AA89-5C0E3F682CAB}"/>
              </a:ext>
            </a:extLst>
          </p:cNvPr>
          <p:cNvSpPr/>
          <p:nvPr/>
        </p:nvSpPr>
        <p:spPr>
          <a:xfrm>
            <a:off x="9897160" y="348257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3EF8A9CB-FF06-49DE-AA7B-2068A94DE271}"/>
              </a:ext>
            </a:extLst>
          </p:cNvPr>
          <p:cNvSpPr/>
          <p:nvPr/>
        </p:nvSpPr>
        <p:spPr>
          <a:xfrm>
            <a:off x="3868256" y="3959984"/>
            <a:ext cx="493465" cy="1526281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93465" h="1482253">
                <a:moveTo>
                  <a:pt x="0" y="16905"/>
                </a:moveTo>
                <a:cubicBezTo>
                  <a:pt x="0" y="-22381"/>
                  <a:pt x="146148" y="98721"/>
                  <a:pt x="185434" y="98721"/>
                </a:cubicBezTo>
                <a:cubicBezTo>
                  <a:pt x="299325" y="98721"/>
                  <a:pt x="165565" y="98446"/>
                  <a:pt x="279456" y="98446"/>
                </a:cubicBezTo>
                <a:cubicBezTo>
                  <a:pt x="318742" y="98446"/>
                  <a:pt x="493465" y="-31906"/>
                  <a:pt x="493465" y="7380"/>
                </a:cubicBezTo>
                <a:lnTo>
                  <a:pt x="493465" y="1411119"/>
                </a:lnTo>
                <a:cubicBezTo>
                  <a:pt x="493465" y="1450405"/>
                  <a:pt x="461617" y="1482253"/>
                  <a:pt x="422331" y="1482253"/>
                </a:cubicBezTo>
                <a:lnTo>
                  <a:pt x="80659" y="1482253"/>
                </a:lnTo>
                <a:cubicBezTo>
                  <a:pt x="41373" y="1482253"/>
                  <a:pt x="9525" y="1450405"/>
                  <a:pt x="9525" y="1411119"/>
                </a:cubicBezTo>
                <a:lnTo>
                  <a:pt x="0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9FADE3A4-72B6-4C0C-B6BA-956567633E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641713" y="2431973"/>
            <a:ext cx="2043176" cy="3437119"/>
          </a:xfrm>
          <a:prstGeom prst="rect">
            <a:avLst/>
          </a:prstGeom>
        </p:spPr>
      </p:pic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CB3D003-28CD-452E-9744-A534AAF3ABC6}"/>
              </a:ext>
            </a:extLst>
          </p:cNvPr>
          <p:cNvSpPr/>
          <p:nvPr/>
        </p:nvSpPr>
        <p:spPr>
          <a:xfrm>
            <a:off x="5663301" y="219295"/>
            <a:ext cx="2510379" cy="18889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Measure using the bottom of the meniscus!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CE927348-C6E3-476A-A417-4F074E59663A}"/>
              </a:ext>
            </a:extLst>
          </p:cNvPr>
          <p:cNvCxnSpPr>
            <a:cxnSpLocks/>
          </p:cNvCxnSpPr>
          <p:nvPr/>
        </p:nvCxnSpPr>
        <p:spPr>
          <a:xfrm>
            <a:off x="4692789" y="3929772"/>
            <a:ext cx="19921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>
            <a:extLst>
              <a:ext uri="{FF2B5EF4-FFF2-40B4-BE49-F238E27FC236}">
                <a16:creationId xmlns:a16="http://schemas.microsoft.com/office/drawing/2014/main" id="{13CC7F7D-20C9-4A93-9953-BFD938F77032}"/>
              </a:ext>
            </a:extLst>
          </p:cNvPr>
          <p:cNvSpPr/>
          <p:nvPr/>
        </p:nvSpPr>
        <p:spPr>
          <a:xfrm>
            <a:off x="6126480" y="3921422"/>
            <a:ext cx="10695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/>
              <a:t>meniscus</a:t>
            </a:r>
            <a:endParaRPr lang="en-US" dirty="0"/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6EF87898-8A1B-4CDF-83B3-87C2E0ACFB23}"/>
              </a:ext>
            </a:extLst>
          </p:cNvPr>
          <p:cNvSpPr/>
          <p:nvPr/>
        </p:nvSpPr>
        <p:spPr>
          <a:xfrm>
            <a:off x="7322333" y="4848727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ACFB4DD6-4F0D-4346-85EC-60648DB709B4}"/>
              </a:ext>
            </a:extLst>
          </p:cNvPr>
          <p:cNvSpPr/>
          <p:nvPr/>
        </p:nvSpPr>
        <p:spPr>
          <a:xfrm>
            <a:off x="8549393" y="487552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188C4DC0-076B-4569-8B5B-D0ABC1117D77}"/>
              </a:ext>
            </a:extLst>
          </p:cNvPr>
          <p:cNvSpPr/>
          <p:nvPr/>
        </p:nvSpPr>
        <p:spPr>
          <a:xfrm>
            <a:off x="9810210" y="468037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9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6661-7CAE-4105-ADF4-4BEAF755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884404" cy="3760891"/>
          </a:xfrm>
        </p:spPr>
        <p:txBody>
          <a:bodyPr>
            <a:normAutofit/>
          </a:bodyPr>
          <a:lstStyle/>
          <a:p>
            <a:r>
              <a:rPr lang="en-US" sz="3600" dirty="0"/>
              <a:t>iv. Add 50μL of DI water to the BLANK test tube using a microliter pipet. </a:t>
            </a:r>
          </a:p>
          <a:p>
            <a:r>
              <a:rPr lang="en-US" sz="3600" dirty="0"/>
              <a:t>Mix well.</a:t>
            </a:r>
          </a:p>
          <a:p>
            <a:endParaRPr lang="en-US" sz="36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CCC4ED-8B3A-4486-A7A5-4E02BCF5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17" y="2892850"/>
            <a:ext cx="1076475" cy="370574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1FD858-4B39-4EF9-ABC7-8B45DFC0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7" y="2534191"/>
            <a:ext cx="1076475" cy="370574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AB31F9-119F-4569-9E32-AEF4CB050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68" y="2303127"/>
            <a:ext cx="1076475" cy="3705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945C0-7492-422C-B857-F1C95F980C70}"/>
              </a:ext>
            </a:extLst>
          </p:cNvPr>
          <p:cNvSpPr/>
          <p:nvPr/>
        </p:nvSpPr>
        <p:spPr>
          <a:xfrm>
            <a:off x="7337857" y="404036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2A08-0C7E-4B15-8C8B-405935365D9A}"/>
              </a:ext>
            </a:extLst>
          </p:cNvPr>
          <p:cNvSpPr/>
          <p:nvPr/>
        </p:nvSpPr>
        <p:spPr>
          <a:xfrm>
            <a:off x="8618991" y="3925397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5B61A-8C2A-40FF-AA89-5C0E3F682CAB}"/>
              </a:ext>
            </a:extLst>
          </p:cNvPr>
          <p:cNvSpPr/>
          <p:nvPr/>
        </p:nvSpPr>
        <p:spPr>
          <a:xfrm>
            <a:off x="9897160" y="348257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CB3D003-28CD-452E-9744-A534AAF3ABC6}"/>
              </a:ext>
            </a:extLst>
          </p:cNvPr>
          <p:cNvSpPr/>
          <p:nvPr/>
        </p:nvSpPr>
        <p:spPr>
          <a:xfrm>
            <a:off x="7890271" y="1602843"/>
            <a:ext cx="2250272" cy="1888906"/>
          </a:xfrm>
          <a:prstGeom prst="wedgeEllipseCallout">
            <a:avLst>
              <a:gd name="adj1" fmla="val -42844"/>
              <a:gd name="adj2" fmla="val 8367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 DI Water to the BLANNK test tube ONLY!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6EF87898-8A1B-4CDF-83B3-87C2E0ACFB23}"/>
              </a:ext>
            </a:extLst>
          </p:cNvPr>
          <p:cNvSpPr/>
          <p:nvPr/>
        </p:nvSpPr>
        <p:spPr>
          <a:xfrm>
            <a:off x="7310135" y="5207386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ACFB4DD6-4F0D-4346-85EC-60648DB709B4}"/>
              </a:ext>
            </a:extLst>
          </p:cNvPr>
          <p:cNvSpPr/>
          <p:nvPr/>
        </p:nvSpPr>
        <p:spPr>
          <a:xfrm>
            <a:off x="8549393" y="487552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188C4DC0-076B-4569-8B5B-D0ABC1117D77}"/>
              </a:ext>
            </a:extLst>
          </p:cNvPr>
          <p:cNvSpPr/>
          <p:nvPr/>
        </p:nvSpPr>
        <p:spPr>
          <a:xfrm>
            <a:off x="9810210" y="468037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B51018-6C20-4F4A-8160-43334BFE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5" b="93010" l="3798" r="54667">
                        <a14:foregroundMark x1="3838" y1="54182" x2="3838" y2="54182"/>
                        <a14:foregroundMark x1="36000" y1="5333" x2="36000" y2="5333"/>
                        <a14:foregroundMark x1="38020" y1="1535" x2="38020" y2="1535"/>
                        <a14:foregroundMark x1="44687" y1="40606" x2="44687" y2="40606"/>
                        <a14:foregroundMark x1="44687" y1="40606" x2="44687" y2="35758"/>
                        <a14:foregroundMark x1="42667" y1="15313" x2="45576" y2="16646"/>
                        <a14:foregroundMark x1="45131" y1="93010" x2="45131" y2="93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49"/>
          <a:stretch/>
        </p:blipFill>
        <p:spPr>
          <a:xfrm rot="20454532">
            <a:off x="5024301" y="-1473082"/>
            <a:ext cx="2606686" cy="42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97873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3.33333E-6 L 0.00287 0.2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4985-DD0D-470A-BD40-3617F783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6661-7CAE-4105-ADF4-4BEAF755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884404" cy="3760891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v. Add 50μL of </a:t>
            </a:r>
            <a:r>
              <a:rPr lang="en-US" sz="3600" b="1" u="sng" dirty="0"/>
              <a:t>glucose standard </a:t>
            </a:r>
            <a:r>
              <a:rPr lang="en-US" sz="3600" dirty="0"/>
              <a:t>to the STANDARD test tube. </a:t>
            </a:r>
          </a:p>
          <a:p>
            <a:r>
              <a:rPr lang="en-US" sz="3600" dirty="0"/>
              <a:t>Mix well. </a:t>
            </a:r>
          </a:p>
          <a:p>
            <a:r>
              <a:rPr lang="en-US" sz="3600" dirty="0"/>
              <a:t>Look at the bottle and </a:t>
            </a:r>
            <a:r>
              <a:rPr lang="en-US" sz="3600" b="1" u="sng" dirty="0"/>
              <a:t>record the glucose concentration.</a:t>
            </a:r>
          </a:p>
          <a:p>
            <a:endParaRPr lang="en-US" sz="36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CCC4ED-8B3A-4486-A7A5-4E02BCF5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17" y="2892850"/>
            <a:ext cx="1076475" cy="370574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1FD858-4B39-4EF9-ABC7-8B45DFC0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7" y="2534191"/>
            <a:ext cx="1076475" cy="370574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AB31F9-119F-4569-9E32-AEF4CB050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68" y="2303127"/>
            <a:ext cx="1076475" cy="3705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945C0-7492-422C-B857-F1C95F980C70}"/>
              </a:ext>
            </a:extLst>
          </p:cNvPr>
          <p:cNvSpPr/>
          <p:nvPr/>
        </p:nvSpPr>
        <p:spPr>
          <a:xfrm>
            <a:off x="7337857" y="404036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2A08-0C7E-4B15-8C8B-405935365D9A}"/>
              </a:ext>
            </a:extLst>
          </p:cNvPr>
          <p:cNvSpPr/>
          <p:nvPr/>
        </p:nvSpPr>
        <p:spPr>
          <a:xfrm>
            <a:off x="8618991" y="3925397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5B61A-8C2A-40FF-AA89-5C0E3F682CAB}"/>
              </a:ext>
            </a:extLst>
          </p:cNvPr>
          <p:cNvSpPr/>
          <p:nvPr/>
        </p:nvSpPr>
        <p:spPr>
          <a:xfrm>
            <a:off x="9897160" y="348257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CB3D003-28CD-452E-9744-A534AAF3ABC6}"/>
              </a:ext>
            </a:extLst>
          </p:cNvPr>
          <p:cNvSpPr/>
          <p:nvPr/>
        </p:nvSpPr>
        <p:spPr>
          <a:xfrm>
            <a:off x="10144124" y="171450"/>
            <a:ext cx="2075731" cy="2229440"/>
          </a:xfrm>
          <a:prstGeom prst="wedgeEllipseCallout">
            <a:avLst>
              <a:gd name="adj1" fmla="val -38915"/>
              <a:gd name="adj2" fmla="val 9692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 the GLUCOSE STANDARD to the STANDARD test tube ONLY!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6EF87898-8A1B-4CDF-83B3-87C2E0ACFB23}"/>
              </a:ext>
            </a:extLst>
          </p:cNvPr>
          <p:cNvSpPr/>
          <p:nvPr/>
        </p:nvSpPr>
        <p:spPr>
          <a:xfrm>
            <a:off x="7310135" y="5207386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ACFB4DD6-4F0D-4346-85EC-60648DB709B4}"/>
              </a:ext>
            </a:extLst>
          </p:cNvPr>
          <p:cNvSpPr/>
          <p:nvPr/>
        </p:nvSpPr>
        <p:spPr>
          <a:xfrm>
            <a:off x="8549393" y="487552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188C4DC0-076B-4569-8B5B-D0ABC1117D77}"/>
              </a:ext>
            </a:extLst>
          </p:cNvPr>
          <p:cNvSpPr/>
          <p:nvPr/>
        </p:nvSpPr>
        <p:spPr>
          <a:xfrm>
            <a:off x="9810210" y="468037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B51018-6C20-4F4A-8160-43334BFE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5" b="93010" l="3798" r="54667">
                        <a14:foregroundMark x1="3838" y1="54182" x2="3838" y2="54182"/>
                        <a14:foregroundMark x1="36000" y1="5333" x2="36000" y2="5333"/>
                        <a14:foregroundMark x1="38020" y1="1535" x2="38020" y2="1535"/>
                        <a14:foregroundMark x1="44687" y1="40606" x2="44687" y2="40606"/>
                        <a14:foregroundMark x1="44687" y1="40606" x2="44687" y2="35758"/>
                        <a14:foregroundMark x1="42667" y1="15313" x2="45576" y2="16646"/>
                        <a14:foregroundMark x1="45131" y1="93010" x2="45131" y2="93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49"/>
          <a:stretch/>
        </p:blipFill>
        <p:spPr>
          <a:xfrm rot="20454532">
            <a:off x="7589119" y="-2217615"/>
            <a:ext cx="2606686" cy="42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638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3.33333E-6 L 0.00286 0.2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084985-DD0D-470A-BD40-3617F7832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C6661-7CAE-4105-ADF4-4BEAF7556A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2108201"/>
            <a:ext cx="4884404" cy="3760891"/>
          </a:xfrm>
        </p:spPr>
        <p:txBody>
          <a:bodyPr>
            <a:normAutofit lnSpcReduction="10000"/>
          </a:bodyPr>
          <a:lstStyle/>
          <a:p>
            <a:r>
              <a:rPr lang="en-US" sz="3600" dirty="0"/>
              <a:t>vi. Add 50μl of the unknown glucose solution to the UNKNOWN</a:t>
            </a:r>
          </a:p>
          <a:p>
            <a:r>
              <a:rPr lang="en-US" sz="3600" dirty="0"/>
              <a:t>test tube. </a:t>
            </a:r>
          </a:p>
          <a:p>
            <a:r>
              <a:rPr lang="en-US" sz="3600" dirty="0"/>
              <a:t>Mix well.</a:t>
            </a:r>
          </a:p>
          <a:p>
            <a:endParaRPr lang="en-US" sz="3600" dirty="0"/>
          </a:p>
        </p:txBody>
      </p: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0ECCC4ED-8B3A-4486-A7A5-4E02BCF53F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1117" y="2892850"/>
            <a:ext cx="1076475" cy="3705742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361FD858-4B39-4EF9-ABC7-8B45DFC0D4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227" y="2534191"/>
            <a:ext cx="1076475" cy="3705742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05AB31F9-119F-4569-9E32-AEF4CB0500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168" y="2303127"/>
            <a:ext cx="1076475" cy="370574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DAD945C0-7492-422C-B857-F1C95F980C70}"/>
              </a:ext>
            </a:extLst>
          </p:cNvPr>
          <p:cNvSpPr/>
          <p:nvPr/>
        </p:nvSpPr>
        <p:spPr>
          <a:xfrm>
            <a:off x="7337857" y="4040369"/>
            <a:ext cx="5228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B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FDC2A08-0C7E-4B15-8C8B-405935365D9A}"/>
              </a:ext>
            </a:extLst>
          </p:cNvPr>
          <p:cNvSpPr/>
          <p:nvPr/>
        </p:nvSpPr>
        <p:spPr>
          <a:xfrm>
            <a:off x="8618991" y="3925397"/>
            <a:ext cx="54694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U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415B61A-8C2A-40FF-AA89-5C0E3F682CAB}"/>
              </a:ext>
            </a:extLst>
          </p:cNvPr>
          <p:cNvSpPr/>
          <p:nvPr/>
        </p:nvSpPr>
        <p:spPr>
          <a:xfrm>
            <a:off x="9897160" y="3482575"/>
            <a:ext cx="5164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rPr>
              <a:t>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 panose="02000000000000000000" pitchFamily="2" charset="0"/>
            </a:endParaRPr>
          </a:p>
        </p:txBody>
      </p:sp>
      <p:sp>
        <p:nvSpPr>
          <p:cNvPr id="15" name="Speech Bubble: Oval 14">
            <a:extLst>
              <a:ext uri="{FF2B5EF4-FFF2-40B4-BE49-F238E27FC236}">
                <a16:creationId xmlns:a16="http://schemas.microsoft.com/office/drawing/2014/main" id="{ECB3D003-28CD-452E-9744-A534AAF3ABC6}"/>
              </a:ext>
            </a:extLst>
          </p:cNvPr>
          <p:cNvSpPr/>
          <p:nvPr/>
        </p:nvSpPr>
        <p:spPr>
          <a:xfrm>
            <a:off x="8685073" y="419100"/>
            <a:ext cx="3211651" cy="2255139"/>
          </a:xfrm>
          <a:prstGeom prst="wedgeEllipseCallout">
            <a:avLst>
              <a:gd name="adj1" fmla="val -42844"/>
              <a:gd name="adj2" fmla="val 83679"/>
            </a:avLst>
          </a:prstGeom>
          <a:solidFill>
            <a:schemeClr val="accent1">
              <a:alpha val="7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Add the UNKNOWN GLUCOSE SOLUTION to the UNKNOWN test tube ONLY!</a:t>
            </a:r>
          </a:p>
        </p:txBody>
      </p:sp>
      <p:sp>
        <p:nvSpPr>
          <p:cNvPr id="22" name="Rectangle: Rounded Corners 11">
            <a:extLst>
              <a:ext uri="{FF2B5EF4-FFF2-40B4-BE49-F238E27FC236}">
                <a16:creationId xmlns:a16="http://schemas.microsoft.com/office/drawing/2014/main" id="{6EF87898-8A1B-4CDF-83B3-87C2E0ACFB23}"/>
              </a:ext>
            </a:extLst>
          </p:cNvPr>
          <p:cNvSpPr/>
          <p:nvPr/>
        </p:nvSpPr>
        <p:spPr>
          <a:xfrm>
            <a:off x="7310135" y="5207386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: Rounded Corners 11">
            <a:extLst>
              <a:ext uri="{FF2B5EF4-FFF2-40B4-BE49-F238E27FC236}">
                <a16:creationId xmlns:a16="http://schemas.microsoft.com/office/drawing/2014/main" id="{ACFB4DD6-4F0D-4346-85EC-60648DB709B4}"/>
              </a:ext>
            </a:extLst>
          </p:cNvPr>
          <p:cNvSpPr/>
          <p:nvPr/>
        </p:nvSpPr>
        <p:spPr>
          <a:xfrm>
            <a:off x="8549393" y="4875524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: Rounded Corners 11">
            <a:extLst>
              <a:ext uri="{FF2B5EF4-FFF2-40B4-BE49-F238E27FC236}">
                <a16:creationId xmlns:a16="http://schemas.microsoft.com/office/drawing/2014/main" id="{188C4DC0-076B-4569-8B5B-D0ABC1117D77}"/>
              </a:ext>
            </a:extLst>
          </p:cNvPr>
          <p:cNvSpPr/>
          <p:nvPr/>
        </p:nvSpPr>
        <p:spPr>
          <a:xfrm>
            <a:off x="9810210" y="4680370"/>
            <a:ext cx="603438" cy="1054033"/>
          </a:xfrm>
          <a:custGeom>
            <a:avLst/>
            <a:gdLst>
              <a:gd name="connsiteX0" fmla="*/ 0 w 483940"/>
              <a:gd name="connsiteY0" fmla="*/ 71134 h 1450757"/>
              <a:gd name="connsiteX1" fmla="*/ 71134 w 483940"/>
              <a:gd name="connsiteY1" fmla="*/ 0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71134 h 1450757"/>
              <a:gd name="connsiteX1" fmla="*/ 175909 w 483940"/>
              <a:gd name="connsiteY1" fmla="*/ 85725 h 1450757"/>
              <a:gd name="connsiteX2" fmla="*/ 412806 w 483940"/>
              <a:gd name="connsiteY2" fmla="*/ 0 h 1450757"/>
              <a:gd name="connsiteX3" fmla="*/ 483940 w 483940"/>
              <a:gd name="connsiteY3" fmla="*/ 71134 h 1450757"/>
              <a:gd name="connsiteX4" fmla="*/ 483940 w 483940"/>
              <a:gd name="connsiteY4" fmla="*/ 1379623 h 1450757"/>
              <a:gd name="connsiteX5" fmla="*/ 412806 w 483940"/>
              <a:gd name="connsiteY5" fmla="*/ 1450757 h 1450757"/>
              <a:gd name="connsiteX6" fmla="*/ 71134 w 483940"/>
              <a:gd name="connsiteY6" fmla="*/ 1450757 h 1450757"/>
              <a:gd name="connsiteX7" fmla="*/ 0 w 483940"/>
              <a:gd name="connsiteY7" fmla="*/ 1379623 h 1450757"/>
              <a:gd name="connsiteX8" fmla="*/ 0 w 483940"/>
              <a:gd name="connsiteY8" fmla="*/ 71134 h 1450757"/>
              <a:gd name="connsiteX0" fmla="*/ 0 w 483940"/>
              <a:gd name="connsiteY0" fmla="*/ 14343 h 1393966"/>
              <a:gd name="connsiteX1" fmla="*/ 175909 w 483940"/>
              <a:gd name="connsiteY1" fmla="*/ 28934 h 1393966"/>
              <a:gd name="connsiteX2" fmla="*/ 327081 w 483940"/>
              <a:gd name="connsiteY2" fmla="*/ 67034 h 1393966"/>
              <a:gd name="connsiteX3" fmla="*/ 483940 w 483940"/>
              <a:gd name="connsiteY3" fmla="*/ 14343 h 1393966"/>
              <a:gd name="connsiteX4" fmla="*/ 483940 w 483940"/>
              <a:gd name="connsiteY4" fmla="*/ 1322832 h 1393966"/>
              <a:gd name="connsiteX5" fmla="*/ 412806 w 483940"/>
              <a:gd name="connsiteY5" fmla="*/ 1393966 h 1393966"/>
              <a:gd name="connsiteX6" fmla="*/ 71134 w 483940"/>
              <a:gd name="connsiteY6" fmla="*/ 1393966 h 1393966"/>
              <a:gd name="connsiteX7" fmla="*/ 0 w 483940"/>
              <a:gd name="connsiteY7" fmla="*/ 1322832 h 1393966"/>
              <a:gd name="connsiteX8" fmla="*/ 0 w 483940"/>
              <a:gd name="connsiteY8" fmla="*/ 14343 h 1393966"/>
              <a:gd name="connsiteX0" fmla="*/ 0 w 493465"/>
              <a:gd name="connsiteY0" fmla="*/ 6970 h 1472318"/>
              <a:gd name="connsiteX1" fmla="*/ 185434 w 493465"/>
              <a:gd name="connsiteY1" fmla="*/ 107286 h 1472318"/>
              <a:gd name="connsiteX2" fmla="*/ 336606 w 493465"/>
              <a:gd name="connsiteY2" fmla="*/ 145386 h 1472318"/>
              <a:gd name="connsiteX3" fmla="*/ 493465 w 493465"/>
              <a:gd name="connsiteY3" fmla="*/ 92695 h 1472318"/>
              <a:gd name="connsiteX4" fmla="*/ 493465 w 493465"/>
              <a:gd name="connsiteY4" fmla="*/ 1401184 h 1472318"/>
              <a:gd name="connsiteX5" fmla="*/ 422331 w 493465"/>
              <a:gd name="connsiteY5" fmla="*/ 1472318 h 1472318"/>
              <a:gd name="connsiteX6" fmla="*/ 80659 w 493465"/>
              <a:gd name="connsiteY6" fmla="*/ 1472318 h 1472318"/>
              <a:gd name="connsiteX7" fmla="*/ 9525 w 493465"/>
              <a:gd name="connsiteY7" fmla="*/ 1401184 h 1472318"/>
              <a:gd name="connsiteX8" fmla="*/ 0 w 493465"/>
              <a:gd name="connsiteY8" fmla="*/ 6970 h 1472318"/>
              <a:gd name="connsiteX0" fmla="*/ 0 w 493465"/>
              <a:gd name="connsiteY0" fmla="*/ 14943 h 1480291"/>
              <a:gd name="connsiteX1" fmla="*/ 185434 w 493465"/>
              <a:gd name="connsiteY1" fmla="*/ 115259 h 1480291"/>
              <a:gd name="connsiteX2" fmla="*/ 336606 w 493465"/>
              <a:gd name="connsiteY2" fmla="*/ 153359 h 1480291"/>
              <a:gd name="connsiteX3" fmla="*/ 493465 w 493465"/>
              <a:gd name="connsiteY3" fmla="*/ 5418 h 1480291"/>
              <a:gd name="connsiteX4" fmla="*/ 493465 w 493465"/>
              <a:gd name="connsiteY4" fmla="*/ 1409157 h 1480291"/>
              <a:gd name="connsiteX5" fmla="*/ 422331 w 493465"/>
              <a:gd name="connsiteY5" fmla="*/ 1480291 h 1480291"/>
              <a:gd name="connsiteX6" fmla="*/ 80659 w 493465"/>
              <a:gd name="connsiteY6" fmla="*/ 1480291 h 1480291"/>
              <a:gd name="connsiteX7" fmla="*/ 9525 w 493465"/>
              <a:gd name="connsiteY7" fmla="*/ 1409157 h 1480291"/>
              <a:gd name="connsiteX8" fmla="*/ 0 w 493465"/>
              <a:gd name="connsiteY8" fmla="*/ 14943 h 1480291"/>
              <a:gd name="connsiteX0" fmla="*/ 0 w 493465"/>
              <a:gd name="connsiteY0" fmla="*/ 16495 h 1481843"/>
              <a:gd name="connsiteX1" fmla="*/ 185434 w 493465"/>
              <a:gd name="connsiteY1" fmla="*/ 1168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495 h 1481843"/>
              <a:gd name="connsiteX1" fmla="*/ 185434 w 493465"/>
              <a:gd name="connsiteY1" fmla="*/ 98311 h 1481843"/>
              <a:gd name="connsiteX2" fmla="*/ 336606 w 493465"/>
              <a:gd name="connsiteY2" fmla="*/ 107286 h 1481843"/>
              <a:gd name="connsiteX3" fmla="*/ 493465 w 493465"/>
              <a:gd name="connsiteY3" fmla="*/ 6970 h 1481843"/>
              <a:gd name="connsiteX4" fmla="*/ 493465 w 493465"/>
              <a:gd name="connsiteY4" fmla="*/ 1410709 h 1481843"/>
              <a:gd name="connsiteX5" fmla="*/ 422331 w 493465"/>
              <a:gd name="connsiteY5" fmla="*/ 1481843 h 1481843"/>
              <a:gd name="connsiteX6" fmla="*/ 80659 w 493465"/>
              <a:gd name="connsiteY6" fmla="*/ 1481843 h 1481843"/>
              <a:gd name="connsiteX7" fmla="*/ 9525 w 493465"/>
              <a:gd name="connsiteY7" fmla="*/ 1410709 h 1481843"/>
              <a:gd name="connsiteX8" fmla="*/ 0 w 493465"/>
              <a:gd name="connsiteY8" fmla="*/ 16495 h 1481843"/>
              <a:gd name="connsiteX0" fmla="*/ 0 w 493465"/>
              <a:gd name="connsiteY0" fmla="*/ 16905 h 1482253"/>
              <a:gd name="connsiteX1" fmla="*/ 185434 w 493465"/>
              <a:gd name="connsiteY1" fmla="*/ 98721 h 1482253"/>
              <a:gd name="connsiteX2" fmla="*/ 279456 w 493465"/>
              <a:gd name="connsiteY2" fmla="*/ 98446 h 1482253"/>
              <a:gd name="connsiteX3" fmla="*/ 493465 w 493465"/>
              <a:gd name="connsiteY3" fmla="*/ 7380 h 1482253"/>
              <a:gd name="connsiteX4" fmla="*/ 493465 w 493465"/>
              <a:gd name="connsiteY4" fmla="*/ 1411119 h 1482253"/>
              <a:gd name="connsiteX5" fmla="*/ 422331 w 493465"/>
              <a:gd name="connsiteY5" fmla="*/ 1482253 h 1482253"/>
              <a:gd name="connsiteX6" fmla="*/ 80659 w 493465"/>
              <a:gd name="connsiteY6" fmla="*/ 1482253 h 1482253"/>
              <a:gd name="connsiteX7" fmla="*/ 9525 w 493465"/>
              <a:gd name="connsiteY7" fmla="*/ 1411119 h 1482253"/>
              <a:gd name="connsiteX8" fmla="*/ 0 w 493465"/>
              <a:gd name="connsiteY8" fmla="*/ 16905 h 1482253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422331 w 493465"/>
              <a:gd name="connsiteY5" fmla="*/ 1482253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0 w 493465"/>
              <a:gd name="connsiteY0" fmla="*/ 16905 h 1613478"/>
              <a:gd name="connsiteX1" fmla="*/ 185434 w 493465"/>
              <a:gd name="connsiteY1" fmla="*/ 98721 h 1613478"/>
              <a:gd name="connsiteX2" fmla="*/ 279456 w 493465"/>
              <a:gd name="connsiteY2" fmla="*/ 98446 h 1613478"/>
              <a:gd name="connsiteX3" fmla="*/ 493465 w 493465"/>
              <a:gd name="connsiteY3" fmla="*/ 7380 h 1613478"/>
              <a:gd name="connsiteX4" fmla="*/ 493465 w 493465"/>
              <a:gd name="connsiteY4" fmla="*/ 1411119 h 1613478"/>
              <a:gd name="connsiteX5" fmla="*/ 343646 w 493465"/>
              <a:gd name="connsiteY5" fmla="*/ 1584317 h 1613478"/>
              <a:gd name="connsiteX6" fmla="*/ 211801 w 493465"/>
              <a:gd name="connsiteY6" fmla="*/ 1613478 h 1613478"/>
              <a:gd name="connsiteX7" fmla="*/ 9525 w 493465"/>
              <a:gd name="connsiteY7" fmla="*/ 1411119 h 1613478"/>
              <a:gd name="connsiteX8" fmla="*/ 0 w 493465"/>
              <a:gd name="connsiteY8" fmla="*/ 16905 h 1613478"/>
              <a:gd name="connsiteX0" fmla="*/ 25446 w 518911"/>
              <a:gd name="connsiteY0" fmla="*/ 16905 h 1613478"/>
              <a:gd name="connsiteX1" fmla="*/ 210880 w 518911"/>
              <a:gd name="connsiteY1" fmla="*/ 98721 h 1613478"/>
              <a:gd name="connsiteX2" fmla="*/ 304902 w 518911"/>
              <a:gd name="connsiteY2" fmla="*/ 98446 h 1613478"/>
              <a:gd name="connsiteX3" fmla="*/ 518911 w 518911"/>
              <a:gd name="connsiteY3" fmla="*/ 7380 h 1613478"/>
              <a:gd name="connsiteX4" fmla="*/ 518911 w 518911"/>
              <a:gd name="connsiteY4" fmla="*/ 1411119 h 1613478"/>
              <a:gd name="connsiteX5" fmla="*/ 369092 w 518911"/>
              <a:gd name="connsiteY5" fmla="*/ 1584317 h 1613478"/>
              <a:gd name="connsiteX6" fmla="*/ 237247 w 518911"/>
              <a:gd name="connsiteY6" fmla="*/ 1613478 h 1613478"/>
              <a:gd name="connsiteX7" fmla="*/ 0 w 518911"/>
              <a:gd name="connsiteY7" fmla="*/ 1134088 h 1613478"/>
              <a:gd name="connsiteX8" fmla="*/ 25446 w 518911"/>
              <a:gd name="connsiteY8" fmla="*/ 16905 h 1613478"/>
              <a:gd name="connsiteX0" fmla="*/ 25446 w 545139"/>
              <a:gd name="connsiteY0" fmla="*/ 16905 h 1613478"/>
              <a:gd name="connsiteX1" fmla="*/ 210880 w 545139"/>
              <a:gd name="connsiteY1" fmla="*/ 98721 h 1613478"/>
              <a:gd name="connsiteX2" fmla="*/ 304902 w 545139"/>
              <a:gd name="connsiteY2" fmla="*/ 98446 h 1613478"/>
              <a:gd name="connsiteX3" fmla="*/ 518911 w 545139"/>
              <a:gd name="connsiteY3" fmla="*/ 7380 h 1613478"/>
              <a:gd name="connsiteX4" fmla="*/ 545139 w 545139"/>
              <a:gd name="connsiteY4" fmla="*/ 1177830 h 1613478"/>
              <a:gd name="connsiteX5" fmla="*/ 369092 w 545139"/>
              <a:gd name="connsiteY5" fmla="*/ 1584317 h 1613478"/>
              <a:gd name="connsiteX6" fmla="*/ 237247 w 545139"/>
              <a:gd name="connsiteY6" fmla="*/ 1613478 h 1613478"/>
              <a:gd name="connsiteX7" fmla="*/ 0 w 545139"/>
              <a:gd name="connsiteY7" fmla="*/ 1134088 h 1613478"/>
              <a:gd name="connsiteX8" fmla="*/ 25446 w 545139"/>
              <a:gd name="connsiteY8" fmla="*/ 16905 h 1613478"/>
              <a:gd name="connsiteX0" fmla="*/ 25446 w 553882"/>
              <a:gd name="connsiteY0" fmla="*/ 16905 h 1613478"/>
              <a:gd name="connsiteX1" fmla="*/ 210880 w 553882"/>
              <a:gd name="connsiteY1" fmla="*/ 98721 h 1613478"/>
              <a:gd name="connsiteX2" fmla="*/ 304902 w 553882"/>
              <a:gd name="connsiteY2" fmla="*/ 98446 h 1613478"/>
              <a:gd name="connsiteX3" fmla="*/ 553882 w 553882"/>
              <a:gd name="connsiteY3" fmla="*/ 7380 h 1613478"/>
              <a:gd name="connsiteX4" fmla="*/ 545139 w 553882"/>
              <a:gd name="connsiteY4" fmla="*/ 1177830 h 1613478"/>
              <a:gd name="connsiteX5" fmla="*/ 369092 w 553882"/>
              <a:gd name="connsiteY5" fmla="*/ 1584317 h 1613478"/>
              <a:gd name="connsiteX6" fmla="*/ 237247 w 553882"/>
              <a:gd name="connsiteY6" fmla="*/ 1613478 h 1613478"/>
              <a:gd name="connsiteX7" fmla="*/ 0 w 553882"/>
              <a:gd name="connsiteY7" fmla="*/ 1134088 h 1613478"/>
              <a:gd name="connsiteX8" fmla="*/ 25446 w 553882"/>
              <a:gd name="connsiteY8" fmla="*/ 16905 h 16134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3882" h="1613478">
                <a:moveTo>
                  <a:pt x="25446" y="16905"/>
                </a:moveTo>
                <a:cubicBezTo>
                  <a:pt x="25446" y="-22381"/>
                  <a:pt x="171594" y="98721"/>
                  <a:pt x="210880" y="98721"/>
                </a:cubicBezTo>
                <a:cubicBezTo>
                  <a:pt x="324771" y="98721"/>
                  <a:pt x="191011" y="98446"/>
                  <a:pt x="304902" y="98446"/>
                </a:cubicBezTo>
                <a:cubicBezTo>
                  <a:pt x="344188" y="98446"/>
                  <a:pt x="553882" y="-31906"/>
                  <a:pt x="553882" y="7380"/>
                </a:cubicBezTo>
                <a:cubicBezTo>
                  <a:pt x="550968" y="397530"/>
                  <a:pt x="548053" y="787680"/>
                  <a:pt x="545139" y="1177830"/>
                </a:cubicBezTo>
                <a:cubicBezTo>
                  <a:pt x="545139" y="1217116"/>
                  <a:pt x="408378" y="1584317"/>
                  <a:pt x="369092" y="1584317"/>
                </a:cubicBezTo>
                <a:lnTo>
                  <a:pt x="237247" y="1613478"/>
                </a:lnTo>
                <a:cubicBezTo>
                  <a:pt x="197961" y="1613478"/>
                  <a:pt x="0" y="1173374"/>
                  <a:pt x="0" y="1134088"/>
                </a:cubicBezTo>
                <a:lnTo>
                  <a:pt x="25446" y="16905"/>
                </a:lnTo>
                <a:close/>
              </a:path>
            </a:pathLst>
          </a:custGeom>
          <a:solidFill>
            <a:schemeClr val="accent1">
              <a:alpha val="3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3B51018-6C20-4F4A-8160-43334BFE2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495" b="93010" l="3798" r="54667">
                        <a14:foregroundMark x1="3838" y1="54182" x2="3838" y2="54182"/>
                        <a14:foregroundMark x1="36000" y1="5333" x2="36000" y2="5333"/>
                        <a14:foregroundMark x1="38020" y1="1535" x2="38020" y2="1535"/>
                        <a14:foregroundMark x1="44687" y1="40606" x2="44687" y2="40606"/>
                        <a14:foregroundMark x1="44687" y1="40606" x2="44687" y2="35758"/>
                        <a14:foregroundMark x1="42667" y1="15313" x2="45576" y2="16646"/>
                        <a14:foregroundMark x1="45131" y1="93010" x2="45131" y2="9301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9249"/>
          <a:stretch/>
        </p:blipFill>
        <p:spPr>
          <a:xfrm rot="20454532">
            <a:off x="6287241" y="-1369250"/>
            <a:ext cx="2606686" cy="42907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97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5833E-6 -2.96296E-6 L 0.00286 0.20949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C9029029-33EA-493E-AA3B-F7DDE72D48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680" y="2226749"/>
            <a:ext cx="4934639" cy="359142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BEA10D-618A-42B6-812D-0C231771D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vii. Incubate each test tube for 20min in the water bath .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F9ABAA-D723-4DA5-9855-7667512DD3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EC55520-FF22-407C-B6DB-2F999F54632C}"/>
              </a:ext>
            </a:extLst>
          </p:cNvPr>
          <p:cNvGrpSpPr/>
          <p:nvPr/>
        </p:nvGrpSpPr>
        <p:grpSpPr>
          <a:xfrm rot="777764">
            <a:off x="5064804" y="2155309"/>
            <a:ext cx="640250" cy="1938596"/>
            <a:chOff x="7455965" y="1576129"/>
            <a:chExt cx="1076475" cy="3705742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D3B89B0B-6E56-4D36-97B5-53503646CB4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55965" y="1576129"/>
              <a:ext cx="1076475" cy="3705742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906D2D7-E909-41C1-9283-A6F32E88AFCB}"/>
                </a:ext>
              </a:extLst>
            </p:cNvPr>
            <p:cNvSpPr/>
            <p:nvPr/>
          </p:nvSpPr>
          <p:spPr>
            <a:xfrm>
              <a:off x="7692705" y="2723648"/>
              <a:ext cx="52289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 CENA" panose="02000000000000000000" pitchFamily="2" charset="0"/>
                </a:rPr>
                <a:t>B</a:t>
              </a:r>
            </a:p>
          </p:txBody>
        </p:sp>
        <p:sp>
          <p:nvSpPr>
            <p:cNvPr id="10" name="Rectangle: Rounded Corners 11">
              <a:extLst>
                <a:ext uri="{FF2B5EF4-FFF2-40B4-BE49-F238E27FC236}">
                  <a16:creationId xmlns:a16="http://schemas.microsoft.com/office/drawing/2014/main" id="{626DE584-3932-4AA2-96CE-7681240224B3}"/>
                </a:ext>
              </a:extLst>
            </p:cNvPr>
            <p:cNvSpPr/>
            <p:nvPr/>
          </p:nvSpPr>
          <p:spPr>
            <a:xfrm>
              <a:off x="7664983" y="3890665"/>
              <a:ext cx="603438" cy="1054033"/>
            </a:xfrm>
            <a:custGeom>
              <a:avLst/>
              <a:gdLst>
                <a:gd name="connsiteX0" fmla="*/ 0 w 483940"/>
                <a:gd name="connsiteY0" fmla="*/ 71134 h 1450757"/>
                <a:gd name="connsiteX1" fmla="*/ 71134 w 483940"/>
                <a:gd name="connsiteY1" fmla="*/ 0 h 1450757"/>
                <a:gd name="connsiteX2" fmla="*/ 412806 w 483940"/>
                <a:gd name="connsiteY2" fmla="*/ 0 h 1450757"/>
                <a:gd name="connsiteX3" fmla="*/ 483940 w 483940"/>
                <a:gd name="connsiteY3" fmla="*/ 71134 h 1450757"/>
                <a:gd name="connsiteX4" fmla="*/ 483940 w 483940"/>
                <a:gd name="connsiteY4" fmla="*/ 1379623 h 1450757"/>
                <a:gd name="connsiteX5" fmla="*/ 412806 w 483940"/>
                <a:gd name="connsiteY5" fmla="*/ 1450757 h 1450757"/>
                <a:gd name="connsiteX6" fmla="*/ 71134 w 483940"/>
                <a:gd name="connsiteY6" fmla="*/ 1450757 h 1450757"/>
                <a:gd name="connsiteX7" fmla="*/ 0 w 483940"/>
                <a:gd name="connsiteY7" fmla="*/ 1379623 h 1450757"/>
                <a:gd name="connsiteX8" fmla="*/ 0 w 483940"/>
                <a:gd name="connsiteY8" fmla="*/ 71134 h 1450757"/>
                <a:gd name="connsiteX0" fmla="*/ 0 w 483940"/>
                <a:gd name="connsiteY0" fmla="*/ 71134 h 1450757"/>
                <a:gd name="connsiteX1" fmla="*/ 175909 w 483940"/>
                <a:gd name="connsiteY1" fmla="*/ 85725 h 1450757"/>
                <a:gd name="connsiteX2" fmla="*/ 412806 w 483940"/>
                <a:gd name="connsiteY2" fmla="*/ 0 h 1450757"/>
                <a:gd name="connsiteX3" fmla="*/ 483940 w 483940"/>
                <a:gd name="connsiteY3" fmla="*/ 71134 h 1450757"/>
                <a:gd name="connsiteX4" fmla="*/ 483940 w 483940"/>
                <a:gd name="connsiteY4" fmla="*/ 1379623 h 1450757"/>
                <a:gd name="connsiteX5" fmla="*/ 412806 w 483940"/>
                <a:gd name="connsiteY5" fmla="*/ 1450757 h 1450757"/>
                <a:gd name="connsiteX6" fmla="*/ 71134 w 483940"/>
                <a:gd name="connsiteY6" fmla="*/ 1450757 h 1450757"/>
                <a:gd name="connsiteX7" fmla="*/ 0 w 483940"/>
                <a:gd name="connsiteY7" fmla="*/ 1379623 h 1450757"/>
                <a:gd name="connsiteX8" fmla="*/ 0 w 483940"/>
                <a:gd name="connsiteY8" fmla="*/ 71134 h 1450757"/>
                <a:gd name="connsiteX0" fmla="*/ 0 w 483940"/>
                <a:gd name="connsiteY0" fmla="*/ 14343 h 1393966"/>
                <a:gd name="connsiteX1" fmla="*/ 175909 w 483940"/>
                <a:gd name="connsiteY1" fmla="*/ 28934 h 1393966"/>
                <a:gd name="connsiteX2" fmla="*/ 327081 w 483940"/>
                <a:gd name="connsiteY2" fmla="*/ 67034 h 1393966"/>
                <a:gd name="connsiteX3" fmla="*/ 483940 w 483940"/>
                <a:gd name="connsiteY3" fmla="*/ 14343 h 1393966"/>
                <a:gd name="connsiteX4" fmla="*/ 483940 w 483940"/>
                <a:gd name="connsiteY4" fmla="*/ 1322832 h 1393966"/>
                <a:gd name="connsiteX5" fmla="*/ 412806 w 483940"/>
                <a:gd name="connsiteY5" fmla="*/ 1393966 h 1393966"/>
                <a:gd name="connsiteX6" fmla="*/ 71134 w 483940"/>
                <a:gd name="connsiteY6" fmla="*/ 1393966 h 1393966"/>
                <a:gd name="connsiteX7" fmla="*/ 0 w 483940"/>
                <a:gd name="connsiteY7" fmla="*/ 1322832 h 1393966"/>
                <a:gd name="connsiteX8" fmla="*/ 0 w 483940"/>
                <a:gd name="connsiteY8" fmla="*/ 14343 h 1393966"/>
                <a:gd name="connsiteX0" fmla="*/ 0 w 493465"/>
                <a:gd name="connsiteY0" fmla="*/ 6970 h 1472318"/>
                <a:gd name="connsiteX1" fmla="*/ 185434 w 493465"/>
                <a:gd name="connsiteY1" fmla="*/ 107286 h 1472318"/>
                <a:gd name="connsiteX2" fmla="*/ 336606 w 493465"/>
                <a:gd name="connsiteY2" fmla="*/ 145386 h 1472318"/>
                <a:gd name="connsiteX3" fmla="*/ 493465 w 493465"/>
                <a:gd name="connsiteY3" fmla="*/ 92695 h 1472318"/>
                <a:gd name="connsiteX4" fmla="*/ 493465 w 493465"/>
                <a:gd name="connsiteY4" fmla="*/ 1401184 h 1472318"/>
                <a:gd name="connsiteX5" fmla="*/ 422331 w 493465"/>
                <a:gd name="connsiteY5" fmla="*/ 1472318 h 1472318"/>
                <a:gd name="connsiteX6" fmla="*/ 80659 w 493465"/>
                <a:gd name="connsiteY6" fmla="*/ 1472318 h 1472318"/>
                <a:gd name="connsiteX7" fmla="*/ 9525 w 493465"/>
                <a:gd name="connsiteY7" fmla="*/ 1401184 h 1472318"/>
                <a:gd name="connsiteX8" fmla="*/ 0 w 493465"/>
                <a:gd name="connsiteY8" fmla="*/ 6970 h 1472318"/>
                <a:gd name="connsiteX0" fmla="*/ 0 w 493465"/>
                <a:gd name="connsiteY0" fmla="*/ 14943 h 1480291"/>
                <a:gd name="connsiteX1" fmla="*/ 185434 w 493465"/>
                <a:gd name="connsiteY1" fmla="*/ 115259 h 1480291"/>
                <a:gd name="connsiteX2" fmla="*/ 336606 w 493465"/>
                <a:gd name="connsiteY2" fmla="*/ 153359 h 1480291"/>
                <a:gd name="connsiteX3" fmla="*/ 493465 w 493465"/>
                <a:gd name="connsiteY3" fmla="*/ 5418 h 1480291"/>
                <a:gd name="connsiteX4" fmla="*/ 493465 w 493465"/>
                <a:gd name="connsiteY4" fmla="*/ 1409157 h 1480291"/>
                <a:gd name="connsiteX5" fmla="*/ 422331 w 493465"/>
                <a:gd name="connsiteY5" fmla="*/ 1480291 h 1480291"/>
                <a:gd name="connsiteX6" fmla="*/ 80659 w 493465"/>
                <a:gd name="connsiteY6" fmla="*/ 1480291 h 1480291"/>
                <a:gd name="connsiteX7" fmla="*/ 9525 w 493465"/>
                <a:gd name="connsiteY7" fmla="*/ 1409157 h 1480291"/>
                <a:gd name="connsiteX8" fmla="*/ 0 w 493465"/>
                <a:gd name="connsiteY8" fmla="*/ 14943 h 1480291"/>
                <a:gd name="connsiteX0" fmla="*/ 0 w 493465"/>
                <a:gd name="connsiteY0" fmla="*/ 16495 h 1481843"/>
                <a:gd name="connsiteX1" fmla="*/ 185434 w 493465"/>
                <a:gd name="connsiteY1" fmla="*/ 116811 h 1481843"/>
                <a:gd name="connsiteX2" fmla="*/ 336606 w 493465"/>
                <a:gd name="connsiteY2" fmla="*/ 107286 h 1481843"/>
                <a:gd name="connsiteX3" fmla="*/ 493465 w 493465"/>
                <a:gd name="connsiteY3" fmla="*/ 6970 h 1481843"/>
                <a:gd name="connsiteX4" fmla="*/ 493465 w 493465"/>
                <a:gd name="connsiteY4" fmla="*/ 1410709 h 1481843"/>
                <a:gd name="connsiteX5" fmla="*/ 422331 w 493465"/>
                <a:gd name="connsiteY5" fmla="*/ 1481843 h 1481843"/>
                <a:gd name="connsiteX6" fmla="*/ 80659 w 493465"/>
                <a:gd name="connsiteY6" fmla="*/ 1481843 h 1481843"/>
                <a:gd name="connsiteX7" fmla="*/ 9525 w 493465"/>
                <a:gd name="connsiteY7" fmla="*/ 1410709 h 1481843"/>
                <a:gd name="connsiteX8" fmla="*/ 0 w 493465"/>
                <a:gd name="connsiteY8" fmla="*/ 16495 h 1481843"/>
                <a:gd name="connsiteX0" fmla="*/ 0 w 493465"/>
                <a:gd name="connsiteY0" fmla="*/ 16495 h 1481843"/>
                <a:gd name="connsiteX1" fmla="*/ 185434 w 493465"/>
                <a:gd name="connsiteY1" fmla="*/ 98311 h 1481843"/>
                <a:gd name="connsiteX2" fmla="*/ 336606 w 493465"/>
                <a:gd name="connsiteY2" fmla="*/ 107286 h 1481843"/>
                <a:gd name="connsiteX3" fmla="*/ 493465 w 493465"/>
                <a:gd name="connsiteY3" fmla="*/ 6970 h 1481843"/>
                <a:gd name="connsiteX4" fmla="*/ 493465 w 493465"/>
                <a:gd name="connsiteY4" fmla="*/ 1410709 h 1481843"/>
                <a:gd name="connsiteX5" fmla="*/ 422331 w 493465"/>
                <a:gd name="connsiteY5" fmla="*/ 1481843 h 1481843"/>
                <a:gd name="connsiteX6" fmla="*/ 80659 w 493465"/>
                <a:gd name="connsiteY6" fmla="*/ 1481843 h 1481843"/>
                <a:gd name="connsiteX7" fmla="*/ 9525 w 493465"/>
                <a:gd name="connsiteY7" fmla="*/ 1410709 h 1481843"/>
                <a:gd name="connsiteX8" fmla="*/ 0 w 493465"/>
                <a:gd name="connsiteY8" fmla="*/ 16495 h 1481843"/>
                <a:gd name="connsiteX0" fmla="*/ 0 w 493465"/>
                <a:gd name="connsiteY0" fmla="*/ 16905 h 1482253"/>
                <a:gd name="connsiteX1" fmla="*/ 185434 w 493465"/>
                <a:gd name="connsiteY1" fmla="*/ 98721 h 1482253"/>
                <a:gd name="connsiteX2" fmla="*/ 279456 w 493465"/>
                <a:gd name="connsiteY2" fmla="*/ 98446 h 1482253"/>
                <a:gd name="connsiteX3" fmla="*/ 493465 w 493465"/>
                <a:gd name="connsiteY3" fmla="*/ 7380 h 1482253"/>
                <a:gd name="connsiteX4" fmla="*/ 493465 w 493465"/>
                <a:gd name="connsiteY4" fmla="*/ 1411119 h 1482253"/>
                <a:gd name="connsiteX5" fmla="*/ 422331 w 493465"/>
                <a:gd name="connsiteY5" fmla="*/ 1482253 h 1482253"/>
                <a:gd name="connsiteX6" fmla="*/ 80659 w 493465"/>
                <a:gd name="connsiteY6" fmla="*/ 1482253 h 1482253"/>
                <a:gd name="connsiteX7" fmla="*/ 9525 w 493465"/>
                <a:gd name="connsiteY7" fmla="*/ 1411119 h 1482253"/>
                <a:gd name="connsiteX8" fmla="*/ 0 w 493465"/>
                <a:gd name="connsiteY8" fmla="*/ 16905 h 1482253"/>
                <a:gd name="connsiteX0" fmla="*/ 0 w 493465"/>
                <a:gd name="connsiteY0" fmla="*/ 16905 h 1613478"/>
                <a:gd name="connsiteX1" fmla="*/ 185434 w 493465"/>
                <a:gd name="connsiteY1" fmla="*/ 98721 h 1613478"/>
                <a:gd name="connsiteX2" fmla="*/ 279456 w 493465"/>
                <a:gd name="connsiteY2" fmla="*/ 98446 h 1613478"/>
                <a:gd name="connsiteX3" fmla="*/ 493465 w 493465"/>
                <a:gd name="connsiteY3" fmla="*/ 7380 h 1613478"/>
                <a:gd name="connsiteX4" fmla="*/ 493465 w 493465"/>
                <a:gd name="connsiteY4" fmla="*/ 1411119 h 1613478"/>
                <a:gd name="connsiteX5" fmla="*/ 422331 w 493465"/>
                <a:gd name="connsiteY5" fmla="*/ 1482253 h 1613478"/>
                <a:gd name="connsiteX6" fmla="*/ 211801 w 493465"/>
                <a:gd name="connsiteY6" fmla="*/ 1613478 h 1613478"/>
                <a:gd name="connsiteX7" fmla="*/ 9525 w 493465"/>
                <a:gd name="connsiteY7" fmla="*/ 1411119 h 1613478"/>
                <a:gd name="connsiteX8" fmla="*/ 0 w 493465"/>
                <a:gd name="connsiteY8" fmla="*/ 16905 h 1613478"/>
                <a:gd name="connsiteX0" fmla="*/ 0 w 493465"/>
                <a:gd name="connsiteY0" fmla="*/ 16905 h 1613478"/>
                <a:gd name="connsiteX1" fmla="*/ 185434 w 493465"/>
                <a:gd name="connsiteY1" fmla="*/ 98721 h 1613478"/>
                <a:gd name="connsiteX2" fmla="*/ 279456 w 493465"/>
                <a:gd name="connsiteY2" fmla="*/ 98446 h 1613478"/>
                <a:gd name="connsiteX3" fmla="*/ 493465 w 493465"/>
                <a:gd name="connsiteY3" fmla="*/ 7380 h 1613478"/>
                <a:gd name="connsiteX4" fmla="*/ 493465 w 493465"/>
                <a:gd name="connsiteY4" fmla="*/ 1411119 h 1613478"/>
                <a:gd name="connsiteX5" fmla="*/ 343646 w 493465"/>
                <a:gd name="connsiteY5" fmla="*/ 1584317 h 1613478"/>
                <a:gd name="connsiteX6" fmla="*/ 211801 w 493465"/>
                <a:gd name="connsiteY6" fmla="*/ 1613478 h 1613478"/>
                <a:gd name="connsiteX7" fmla="*/ 9525 w 493465"/>
                <a:gd name="connsiteY7" fmla="*/ 1411119 h 1613478"/>
                <a:gd name="connsiteX8" fmla="*/ 0 w 493465"/>
                <a:gd name="connsiteY8" fmla="*/ 16905 h 1613478"/>
                <a:gd name="connsiteX0" fmla="*/ 25446 w 518911"/>
                <a:gd name="connsiteY0" fmla="*/ 16905 h 1613478"/>
                <a:gd name="connsiteX1" fmla="*/ 210880 w 518911"/>
                <a:gd name="connsiteY1" fmla="*/ 98721 h 1613478"/>
                <a:gd name="connsiteX2" fmla="*/ 304902 w 518911"/>
                <a:gd name="connsiteY2" fmla="*/ 98446 h 1613478"/>
                <a:gd name="connsiteX3" fmla="*/ 518911 w 518911"/>
                <a:gd name="connsiteY3" fmla="*/ 7380 h 1613478"/>
                <a:gd name="connsiteX4" fmla="*/ 518911 w 518911"/>
                <a:gd name="connsiteY4" fmla="*/ 1411119 h 1613478"/>
                <a:gd name="connsiteX5" fmla="*/ 369092 w 518911"/>
                <a:gd name="connsiteY5" fmla="*/ 1584317 h 1613478"/>
                <a:gd name="connsiteX6" fmla="*/ 237247 w 518911"/>
                <a:gd name="connsiteY6" fmla="*/ 1613478 h 1613478"/>
                <a:gd name="connsiteX7" fmla="*/ 0 w 518911"/>
                <a:gd name="connsiteY7" fmla="*/ 1134088 h 1613478"/>
                <a:gd name="connsiteX8" fmla="*/ 25446 w 518911"/>
                <a:gd name="connsiteY8" fmla="*/ 16905 h 1613478"/>
                <a:gd name="connsiteX0" fmla="*/ 25446 w 545139"/>
                <a:gd name="connsiteY0" fmla="*/ 16905 h 1613478"/>
                <a:gd name="connsiteX1" fmla="*/ 210880 w 545139"/>
                <a:gd name="connsiteY1" fmla="*/ 98721 h 1613478"/>
                <a:gd name="connsiteX2" fmla="*/ 304902 w 545139"/>
                <a:gd name="connsiteY2" fmla="*/ 98446 h 1613478"/>
                <a:gd name="connsiteX3" fmla="*/ 518911 w 545139"/>
                <a:gd name="connsiteY3" fmla="*/ 7380 h 1613478"/>
                <a:gd name="connsiteX4" fmla="*/ 545139 w 545139"/>
                <a:gd name="connsiteY4" fmla="*/ 1177830 h 1613478"/>
                <a:gd name="connsiteX5" fmla="*/ 369092 w 545139"/>
                <a:gd name="connsiteY5" fmla="*/ 1584317 h 1613478"/>
                <a:gd name="connsiteX6" fmla="*/ 237247 w 545139"/>
                <a:gd name="connsiteY6" fmla="*/ 1613478 h 1613478"/>
                <a:gd name="connsiteX7" fmla="*/ 0 w 545139"/>
                <a:gd name="connsiteY7" fmla="*/ 1134088 h 1613478"/>
                <a:gd name="connsiteX8" fmla="*/ 25446 w 545139"/>
                <a:gd name="connsiteY8" fmla="*/ 16905 h 1613478"/>
                <a:gd name="connsiteX0" fmla="*/ 25446 w 553882"/>
                <a:gd name="connsiteY0" fmla="*/ 16905 h 1613478"/>
                <a:gd name="connsiteX1" fmla="*/ 210880 w 553882"/>
                <a:gd name="connsiteY1" fmla="*/ 98721 h 1613478"/>
                <a:gd name="connsiteX2" fmla="*/ 304902 w 553882"/>
                <a:gd name="connsiteY2" fmla="*/ 98446 h 1613478"/>
                <a:gd name="connsiteX3" fmla="*/ 553882 w 553882"/>
                <a:gd name="connsiteY3" fmla="*/ 7380 h 1613478"/>
                <a:gd name="connsiteX4" fmla="*/ 545139 w 553882"/>
                <a:gd name="connsiteY4" fmla="*/ 1177830 h 1613478"/>
                <a:gd name="connsiteX5" fmla="*/ 369092 w 553882"/>
                <a:gd name="connsiteY5" fmla="*/ 1584317 h 1613478"/>
                <a:gd name="connsiteX6" fmla="*/ 237247 w 553882"/>
                <a:gd name="connsiteY6" fmla="*/ 1613478 h 1613478"/>
                <a:gd name="connsiteX7" fmla="*/ 0 w 553882"/>
                <a:gd name="connsiteY7" fmla="*/ 1134088 h 1613478"/>
                <a:gd name="connsiteX8" fmla="*/ 25446 w 553882"/>
                <a:gd name="connsiteY8" fmla="*/ 16905 h 161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882" h="1613478">
                  <a:moveTo>
                    <a:pt x="25446" y="16905"/>
                  </a:moveTo>
                  <a:cubicBezTo>
                    <a:pt x="25446" y="-22381"/>
                    <a:pt x="171594" y="98721"/>
                    <a:pt x="210880" y="98721"/>
                  </a:cubicBezTo>
                  <a:cubicBezTo>
                    <a:pt x="324771" y="98721"/>
                    <a:pt x="191011" y="98446"/>
                    <a:pt x="304902" y="98446"/>
                  </a:cubicBezTo>
                  <a:cubicBezTo>
                    <a:pt x="344188" y="98446"/>
                    <a:pt x="553882" y="-31906"/>
                    <a:pt x="553882" y="7380"/>
                  </a:cubicBezTo>
                  <a:cubicBezTo>
                    <a:pt x="550968" y="397530"/>
                    <a:pt x="548053" y="787680"/>
                    <a:pt x="545139" y="1177830"/>
                  </a:cubicBezTo>
                  <a:cubicBezTo>
                    <a:pt x="545139" y="1217116"/>
                    <a:pt x="408378" y="1584317"/>
                    <a:pt x="369092" y="1584317"/>
                  </a:cubicBezTo>
                  <a:lnTo>
                    <a:pt x="237247" y="1613478"/>
                  </a:lnTo>
                  <a:cubicBezTo>
                    <a:pt x="197961" y="1613478"/>
                    <a:pt x="0" y="1173374"/>
                    <a:pt x="0" y="1134088"/>
                  </a:cubicBezTo>
                  <a:lnTo>
                    <a:pt x="25446" y="16905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1E7256E-B284-4D59-89B6-8D20DB551EB6}"/>
              </a:ext>
            </a:extLst>
          </p:cNvPr>
          <p:cNvGrpSpPr/>
          <p:nvPr/>
        </p:nvGrpSpPr>
        <p:grpSpPr>
          <a:xfrm rot="21046905">
            <a:off x="5799440" y="2417227"/>
            <a:ext cx="751846" cy="1976707"/>
            <a:chOff x="8354227" y="2534191"/>
            <a:chExt cx="1076475" cy="3705742"/>
          </a:xfrm>
        </p:grpSpPr>
        <p:pic>
          <p:nvPicPr>
            <p:cNvPr id="5" name="Picture 4" descr="A close up of a logo&#10;&#10;Description automatically generated">
              <a:extLst>
                <a:ext uri="{FF2B5EF4-FFF2-40B4-BE49-F238E27FC236}">
                  <a16:creationId xmlns:a16="http://schemas.microsoft.com/office/drawing/2014/main" id="{0D06084F-A27C-48A8-B7C0-CEB684627D5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54227" y="2534191"/>
              <a:ext cx="1076475" cy="370574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5296657-90D0-4DAC-AE19-0AF3E94BB6E5}"/>
                </a:ext>
              </a:extLst>
            </p:cNvPr>
            <p:cNvSpPr/>
            <p:nvPr/>
          </p:nvSpPr>
          <p:spPr>
            <a:xfrm>
              <a:off x="8618991" y="3925397"/>
              <a:ext cx="54694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 CENA" panose="02000000000000000000" pitchFamily="2" charset="0"/>
                </a:rPr>
                <a:t>U</a:t>
              </a:r>
            </a:p>
          </p:txBody>
        </p:sp>
        <p:sp>
          <p:nvSpPr>
            <p:cNvPr id="11" name="Rectangle: Rounded Corners 11">
              <a:extLst>
                <a:ext uri="{FF2B5EF4-FFF2-40B4-BE49-F238E27FC236}">
                  <a16:creationId xmlns:a16="http://schemas.microsoft.com/office/drawing/2014/main" id="{6F04E56E-A2C2-4197-B8E7-375EB4B8E302}"/>
                </a:ext>
              </a:extLst>
            </p:cNvPr>
            <p:cNvSpPr/>
            <p:nvPr/>
          </p:nvSpPr>
          <p:spPr>
            <a:xfrm>
              <a:off x="8549393" y="4875524"/>
              <a:ext cx="603438" cy="1054033"/>
            </a:xfrm>
            <a:custGeom>
              <a:avLst/>
              <a:gdLst>
                <a:gd name="connsiteX0" fmla="*/ 0 w 483940"/>
                <a:gd name="connsiteY0" fmla="*/ 71134 h 1450757"/>
                <a:gd name="connsiteX1" fmla="*/ 71134 w 483940"/>
                <a:gd name="connsiteY1" fmla="*/ 0 h 1450757"/>
                <a:gd name="connsiteX2" fmla="*/ 412806 w 483940"/>
                <a:gd name="connsiteY2" fmla="*/ 0 h 1450757"/>
                <a:gd name="connsiteX3" fmla="*/ 483940 w 483940"/>
                <a:gd name="connsiteY3" fmla="*/ 71134 h 1450757"/>
                <a:gd name="connsiteX4" fmla="*/ 483940 w 483940"/>
                <a:gd name="connsiteY4" fmla="*/ 1379623 h 1450757"/>
                <a:gd name="connsiteX5" fmla="*/ 412806 w 483940"/>
                <a:gd name="connsiteY5" fmla="*/ 1450757 h 1450757"/>
                <a:gd name="connsiteX6" fmla="*/ 71134 w 483940"/>
                <a:gd name="connsiteY6" fmla="*/ 1450757 h 1450757"/>
                <a:gd name="connsiteX7" fmla="*/ 0 w 483940"/>
                <a:gd name="connsiteY7" fmla="*/ 1379623 h 1450757"/>
                <a:gd name="connsiteX8" fmla="*/ 0 w 483940"/>
                <a:gd name="connsiteY8" fmla="*/ 71134 h 1450757"/>
                <a:gd name="connsiteX0" fmla="*/ 0 w 483940"/>
                <a:gd name="connsiteY0" fmla="*/ 71134 h 1450757"/>
                <a:gd name="connsiteX1" fmla="*/ 175909 w 483940"/>
                <a:gd name="connsiteY1" fmla="*/ 85725 h 1450757"/>
                <a:gd name="connsiteX2" fmla="*/ 412806 w 483940"/>
                <a:gd name="connsiteY2" fmla="*/ 0 h 1450757"/>
                <a:gd name="connsiteX3" fmla="*/ 483940 w 483940"/>
                <a:gd name="connsiteY3" fmla="*/ 71134 h 1450757"/>
                <a:gd name="connsiteX4" fmla="*/ 483940 w 483940"/>
                <a:gd name="connsiteY4" fmla="*/ 1379623 h 1450757"/>
                <a:gd name="connsiteX5" fmla="*/ 412806 w 483940"/>
                <a:gd name="connsiteY5" fmla="*/ 1450757 h 1450757"/>
                <a:gd name="connsiteX6" fmla="*/ 71134 w 483940"/>
                <a:gd name="connsiteY6" fmla="*/ 1450757 h 1450757"/>
                <a:gd name="connsiteX7" fmla="*/ 0 w 483940"/>
                <a:gd name="connsiteY7" fmla="*/ 1379623 h 1450757"/>
                <a:gd name="connsiteX8" fmla="*/ 0 w 483940"/>
                <a:gd name="connsiteY8" fmla="*/ 71134 h 1450757"/>
                <a:gd name="connsiteX0" fmla="*/ 0 w 483940"/>
                <a:gd name="connsiteY0" fmla="*/ 14343 h 1393966"/>
                <a:gd name="connsiteX1" fmla="*/ 175909 w 483940"/>
                <a:gd name="connsiteY1" fmla="*/ 28934 h 1393966"/>
                <a:gd name="connsiteX2" fmla="*/ 327081 w 483940"/>
                <a:gd name="connsiteY2" fmla="*/ 67034 h 1393966"/>
                <a:gd name="connsiteX3" fmla="*/ 483940 w 483940"/>
                <a:gd name="connsiteY3" fmla="*/ 14343 h 1393966"/>
                <a:gd name="connsiteX4" fmla="*/ 483940 w 483940"/>
                <a:gd name="connsiteY4" fmla="*/ 1322832 h 1393966"/>
                <a:gd name="connsiteX5" fmla="*/ 412806 w 483940"/>
                <a:gd name="connsiteY5" fmla="*/ 1393966 h 1393966"/>
                <a:gd name="connsiteX6" fmla="*/ 71134 w 483940"/>
                <a:gd name="connsiteY6" fmla="*/ 1393966 h 1393966"/>
                <a:gd name="connsiteX7" fmla="*/ 0 w 483940"/>
                <a:gd name="connsiteY7" fmla="*/ 1322832 h 1393966"/>
                <a:gd name="connsiteX8" fmla="*/ 0 w 483940"/>
                <a:gd name="connsiteY8" fmla="*/ 14343 h 1393966"/>
                <a:gd name="connsiteX0" fmla="*/ 0 w 493465"/>
                <a:gd name="connsiteY0" fmla="*/ 6970 h 1472318"/>
                <a:gd name="connsiteX1" fmla="*/ 185434 w 493465"/>
                <a:gd name="connsiteY1" fmla="*/ 107286 h 1472318"/>
                <a:gd name="connsiteX2" fmla="*/ 336606 w 493465"/>
                <a:gd name="connsiteY2" fmla="*/ 145386 h 1472318"/>
                <a:gd name="connsiteX3" fmla="*/ 493465 w 493465"/>
                <a:gd name="connsiteY3" fmla="*/ 92695 h 1472318"/>
                <a:gd name="connsiteX4" fmla="*/ 493465 w 493465"/>
                <a:gd name="connsiteY4" fmla="*/ 1401184 h 1472318"/>
                <a:gd name="connsiteX5" fmla="*/ 422331 w 493465"/>
                <a:gd name="connsiteY5" fmla="*/ 1472318 h 1472318"/>
                <a:gd name="connsiteX6" fmla="*/ 80659 w 493465"/>
                <a:gd name="connsiteY6" fmla="*/ 1472318 h 1472318"/>
                <a:gd name="connsiteX7" fmla="*/ 9525 w 493465"/>
                <a:gd name="connsiteY7" fmla="*/ 1401184 h 1472318"/>
                <a:gd name="connsiteX8" fmla="*/ 0 w 493465"/>
                <a:gd name="connsiteY8" fmla="*/ 6970 h 1472318"/>
                <a:gd name="connsiteX0" fmla="*/ 0 w 493465"/>
                <a:gd name="connsiteY0" fmla="*/ 14943 h 1480291"/>
                <a:gd name="connsiteX1" fmla="*/ 185434 w 493465"/>
                <a:gd name="connsiteY1" fmla="*/ 115259 h 1480291"/>
                <a:gd name="connsiteX2" fmla="*/ 336606 w 493465"/>
                <a:gd name="connsiteY2" fmla="*/ 153359 h 1480291"/>
                <a:gd name="connsiteX3" fmla="*/ 493465 w 493465"/>
                <a:gd name="connsiteY3" fmla="*/ 5418 h 1480291"/>
                <a:gd name="connsiteX4" fmla="*/ 493465 w 493465"/>
                <a:gd name="connsiteY4" fmla="*/ 1409157 h 1480291"/>
                <a:gd name="connsiteX5" fmla="*/ 422331 w 493465"/>
                <a:gd name="connsiteY5" fmla="*/ 1480291 h 1480291"/>
                <a:gd name="connsiteX6" fmla="*/ 80659 w 493465"/>
                <a:gd name="connsiteY6" fmla="*/ 1480291 h 1480291"/>
                <a:gd name="connsiteX7" fmla="*/ 9525 w 493465"/>
                <a:gd name="connsiteY7" fmla="*/ 1409157 h 1480291"/>
                <a:gd name="connsiteX8" fmla="*/ 0 w 493465"/>
                <a:gd name="connsiteY8" fmla="*/ 14943 h 1480291"/>
                <a:gd name="connsiteX0" fmla="*/ 0 w 493465"/>
                <a:gd name="connsiteY0" fmla="*/ 16495 h 1481843"/>
                <a:gd name="connsiteX1" fmla="*/ 185434 w 493465"/>
                <a:gd name="connsiteY1" fmla="*/ 116811 h 1481843"/>
                <a:gd name="connsiteX2" fmla="*/ 336606 w 493465"/>
                <a:gd name="connsiteY2" fmla="*/ 107286 h 1481843"/>
                <a:gd name="connsiteX3" fmla="*/ 493465 w 493465"/>
                <a:gd name="connsiteY3" fmla="*/ 6970 h 1481843"/>
                <a:gd name="connsiteX4" fmla="*/ 493465 w 493465"/>
                <a:gd name="connsiteY4" fmla="*/ 1410709 h 1481843"/>
                <a:gd name="connsiteX5" fmla="*/ 422331 w 493465"/>
                <a:gd name="connsiteY5" fmla="*/ 1481843 h 1481843"/>
                <a:gd name="connsiteX6" fmla="*/ 80659 w 493465"/>
                <a:gd name="connsiteY6" fmla="*/ 1481843 h 1481843"/>
                <a:gd name="connsiteX7" fmla="*/ 9525 w 493465"/>
                <a:gd name="connsiteY7" fmla="*/ 1410709 h 1481843"/>
                <a:gd name="connsiteX8" fmla="*/ 0 w 493465"/>
                <a:gd name="connsiteY8" fmla="*/ 16495 h 1481843"/>
                <a:gd name="connsiteX0" fmla="*/ 0 w 493465"/>
                <a:gd name="connsiteY0" fmla="*/ 16495 h 1481843"/>
                <a:gd name="connsiteX1" fmla="*/ 185434 w 493465"/>
                <a:gd name="connsiteY1" fmla="*/ 98311 h 1481843"/>
                <a:gd name="connsiteX2" fmla="*/ 336606 w 493465"/>
                <a:gd name="connsiteY2" fmla="*/ 107286 h 1481843"/>
                <a:gd name="connsiteX3" fmla="*/ 493465 w 493465"/>
                <a:gd name="connsiteY3" fmla="*/ 6970 h 1481843"/>
                <a:gd name="connsiteX4" fmla="*/ 493465 w 493465"/>
                <a:gd name="connsiteY4" fmla="*/ 1410709 h 1481843"/>
                <a:gd name="connsiteX5" fmla="*/ 422331 w 493465"/>
                <a:gd name="connsiteY5" fmla="*/ 1481843 h 1481843"/>
                <a:gd name="connsiteX6" fmla="*/ 80659 w 493465"/>
                <a:gd name="connsiteY6" fmla="*/ 1481843 h 1481843"/>
                <a:gd name="connsiteX7" fmla="*/ 9525 w 493465"/>
                <a:gd name="connsiteY7" fmla="*/ 1410709 h 1481843"/>
                <a:gd name="connsiteX8" fmla="*/ 0 w 493465"/>
                <a:gd name="connsiteY8" fmla="*/ 16495 h 1481843"/>
                <a:gd name="connsiteX0" fmla="*/ 0 w 493465"/>
                <a:gd name="connsiteY0" fmla="*/ 16905 h 1482253"/>
                <a:gd name="connsiteX1" fmla="*/ 185434 w 493465"/>
                <a:gd name="connsiteY1" fmla="*/ 98721 h 1482253"/>
                <a:gd name="connsiteX2" fmla="*/ 279456 w 493465"/>
                <a:gd name="connsiteY2" fmla="*/ 98446 h 1482253"/>
                <a:gd name="connsiteX3" fmla="*/ 493465 w 493465"/>
                <a:gd name="connsiteY3" fmla="*/ 7380 h 1482253"/>
                <a:gd name="connsiteX4" fmla="*/ 493465 w 493465"/>
                <a:gd name="connsiteY4" fmla="*/ 1411119 h 1482253"/>
                <a:gd name="connsiteX5" fmla="*/ 422331 w 493465"/>
                <a:gd name="connsiteY5" fmla="*/ 1482253 h 1482253"/>
                <a:gd name="connsiteX6" fmla="*/ 80659 w 493465"/>
                <a:gd name="connsiteY6" fmla="*/ 1482253 h 1482253"/>
                <a:gd name="connsiteX7" fmla="*/ 9525 w 493465"/>
                <a:gd name="connsiteY7" fmla="*/ 1411119 h 1482253"/>
                <a:gd name="connsiteX8" fmla="*/ 0 w 493465"/>
                <a:gd name="connsiteY8" fmla="*/ 16905 h 1482253"/>
                <a:gd name="connsiteX0" fmla="*/ 0 w 493465"/>
                <a:gd name="connsiteY0" fmla="*/ 16905 h 1613478"/>
                <a:gd name="connsiteX1" fmla="*/ 185434 w 493465"/>
                <a:gd name="connsiteY1" fmla="*/ 98721 h 1613478"/>
                <a:gd name="connsiteX2" fmla="*/ 279456 w 493465"/>
                <a:gd name="connsiteY2" fmla="*/ 98446 h 1613478"/>
                <a:gd name="connsiteX3" fmla="*/ 493465 w 493465"/>
                <a:gd name="connsiteY3" fmla="*/ 7380 h 1613478"/>
                <a:gd name="connsiteX4" fmla="*/ 493465 w 493465"/>
                <a:gd name="connsiteY4" fmla="*/ 1411119 h 1613478"/>
                <a:gd name="connsiteX5" fmla="*/ 422331 w 493465"/>
                <a:gd name="connsiteY5" fmla="*/ 1482253 h 1613478"/>
                <a:gd name="connsiteX6" fmla="*/ 211801 w 493465"/>
                <a:gd name="connsiteY6" fmla="*/ 1613478 h 1613478"/>
                <a:gd name="connsiteX7" fmla="*/ 9525 w 493465"/>
                <a:gd name="connsiteY7" fmla="*/ 1411119 h 1613478"/>
                <a:gd name="connsiteX8" fmla="*/ 0 w 493465"/>
                <a:gd name="connsiteY8" fmla="*/ 16905 h 1613478"/>
                <a:gd name="connsiteX0" fmla="*/ 0 w 493465"/>
                <a:gd name="connsiteY0" fmla="*/ 16905 h 1613478"/>
                <a:gd name="connsiteX1" fmla="*/ 185434 w 493465"/>
                <a:gd name="connsiteY1" fmla="*/ 98721 h 1613478"/>
                <a:gd name="connsiteX2" fmla="*/ 279456 w 493465"/>
                <a:gd name="connsiteY2" fmla="*/ 98446 h 1613478"/>
                <a:gd name="connsiteX3" fmla="*/ 493465 w 493465"/>
                <a:gd name="connsiteY3" fmla="*/ 7380 h 1613478"/>
                <a:gd name="connsiteX4" fmla="*/ 493465 w 493465"/>
                <a:gd name="connsiteY4" fmla="*/ 1411119 h 1613478"/>
                <a:gd name="connsiteX5" fmla="*/ 343646 w 493465"/>
                <a:gd name="connsiteY5" fmla="*/ 1584317 h 1613478"/>
                <a:gd name="connsiteX6" fmla="*/ 211801 w 493465"/>
                <a:gd name="connsiteY6" fmla="*/ 1613478 h 1613478"/>
                <a:gd name="connsiteX7" fmla="*/ 9525 w 493465"/>
                <a:gd name="connsiteY7" fmla="*/ 1411119 h 1613478"/>
                <a:gd name="connsiteX8" fmla="*/ 0 w 493465"/>
                <a:gd name="connsiteY8" fmla="*/ 16905 h 1613478"/>
                <a:gd name="connsiteX0" fmla="*/ 25446 w 518911"/>
                <a:gd name="connsiteY0" fmla="*/ 16905 h 1613478"/>
                <a:gd name="connsiteX1" fmla="*/ 210880 w 518911"/>
                <a:gd name="connsiteY1" fmla="*/ 98721 h 1613478"/>
                <a:gd name="connsiteX2" fmla="*/ 304902 w 518911"/>
                <a:gd name="connsiteY2" fmla="*/ 98446 h 1613478"/>
                <a:gd name="connsiteX3" fmla="*/ 518911 w 518911"/>
                <a:gd name="connsiteY3" fmla="*/ 7380 h 1613478"/>
                <a:gd name="connsiteX4" fmla="*/ 518911 w 518911"/>
                <a:gd name="connsiteY4" fmla="*/ 1411119 h 1613478"/>
                <a:gd name="connsiteX5" fmla="*/ 369092 w 518911"/>
                <a:gd name="connsiteY5" fmla="*/ 1584317 h 1613478"/>
                <a:gd name="connsiteX6" fmla="*/ 237247 w 518911"/>
                <a:gd name="connsiteY6" fmla="*/ 1613478 h 1613478"/>
                <a:gd name="connsiteX7" fmla="*/ 0 w 518911"/>
                <a:gd name="connsiteY7" fmla="*/ 1134088 h 1613478"/>
                <a:gd name="connsiteX8" fmla="*/ 25446 w 518911"/>
                <a:gd name="connsiteY8" fmla="*/ 16905 h 1613478"/>
                <a:gd name="connsiteX0" fmla="*/ 25446 w 545139"/>
                <a:gd name="connsiteY0" fmla="*/ 16905 h 1613478"/>
                <a:gd name="connsiteX1" fmla="*/ 210880 w 545139"/>
                <a:gd name="connsiteY1" fmla="*/ 98721 h 1613478"/>
                <a:gd name="connsiteX2" fmla="*/ 304902 w 545139"/>
                <a:gd name="connsiteY2" fmla="*/ 98446 h 1613478"/>
                <a:gd name="connsiteX3" fmla="*/ 518911 w 545139"/>
                <a:gd name="connsiteY3" fmla="*/ 7380 h 1613478"/>
                <a:gd name="connsiteX4" fmla="*/ 545139 w 545139"/>
                <a:gd name="connsiteY4" fmla="*/ 1177830 h 1613478"/>
                <a:gd name="connsiteX5" fmla="*/ 369092 w 545139"/>
                <a:gd name="connsiteY5" fmla="*/ 1584317 h 1613478"/>
                <a:gd name="connsiteX6" fmla="*/ 237247 w 545139"/>
                <a:gd name="connsiteY6" fmla="*/ 1613478 h 1613478"/>
                <a:gd name="connsiteX7" fmla="*/ 0 w 545139"/>
                <a:gd name="connsiteY7" fmla="*/ 1134088 h 1613478"/>
                <a:gd name="connsiteX8" fmla="*/ 25446 w 545139"/>
                <a:gd name="connsiteY8" fmla="*/ 16905 h 1613478"/>
                <a:gd name="connsiteX0" fmla="*/ 25446 w 553882"/>
                <a:gd name="connsiteY0" fmla="*/ 16905 h 1613478"/>
                <a:gd name="connsiteX1" fmla="*/ 210880 w 553882"/>
                <a:gd name="connsiteY1" fmla="*/ 98721 h 1613478"/>
                <a:gd name="connsiteX2" fmla="*/ 304902 w 553882"/>
                <a:gd name="connsiteY2" fmla="*/ 98446 h 1613478"/>
                <a:gd name="connsiteX3" fmla="*/ 553882 w 553882"/>
                <a:gd name="connsiteY3" fmla="*/ 7380 h 1613478"/>
                <a:gd name="connsiteX4" fmla="*/ 545139 w 553882"/>
                <a:gd name="connsiteY4" fmla="*/ 1177830 h 1613478"/>
                <a:gd name="connsiteX5" fmla="*/ 369092 w 553882"/>
                <a:gd name="connsiteY5" fmla="*/ 1584317 h 1613478"/>
                <a:gd name="connsiteX6" fmla="*/ 237247 w 553882"/>
                <a:gd name="connsiteY6" fmla="*/ 1613478 h 1613478"/>
                <a:gd name="connsiteX7" fmla="*/ 0 w 553882"/>
                <a:gd name="connsiteY7" fmla="*/ 1134088 h 1613478"/>
                <a:gd name="connsiteX8" fmla="*/ 25446 w 553882"/>
                <a:gd name="connsiteY8" fmla="*/ 16905 h 161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882" h="1613478">
                  <a:moveTo>
                    <a:pt x="25446" y="16905"/>
                  </a:moveTo>
                  <a:cubicBezTo>
                    <a:pt x="25446" y="-22381"/>
                    <a:pt x="171594" y="98721"/>
                    <a:pt x="210880" y="98721"/>
                  </a:cubicBezTo>
                  <a:cubicBezTo>
                    <a:pt x="324771" y="98721"/>
                    <a:pt x="191011" y="98446"/>
                    <a:pt x="304902" y="98446"/>
                  </a:cubicBezTo>
                  <a:cubicBezTo>
                    <a:pt x="344188" y="98446"/>
                    <a:pt x="553882" y="-31906"/>
                    <a:pt x="553882" y="7380"/>
                  </a:cubicBezTo>
                  <a:cubicBezTo>
                    <a:pt x="550968" y="397530"/>
                    <a:pt x="548053" y="787680"/>
                    <a:pt x="545139" y="1177830"/>
                  </a:cubicBezTo>
                  <a:cubicBezTo>
                    <a:pt x="545139" y="1217116"/>
                    <a:pt x="408378" y="1584317"/>
                    <a:pt x="369092" y="1584317"/>
                  </a:cubicBezTo>
                  <a:lnTo>
                    <a:pt x="237247" y="1613478"/>
                  </a:lnTo>
                  <a:cubicBezTo>
                    <a:pt x="197961" y="1613478"/>
                    <a:pt x="0" y="1173374"/>
                    <a:pt x="0" y="1134088"/>
                  </a:cubicBezTo>
                  <a:lnTo>
                    <a:pt x="25446" y="16905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B1698EF-12E0-4957-B893-789140F51F35}"/>
              </a:ext>
            </a:extLst>
          </p:cNvPr>
          <p:cNvGrpSpPr/>
          <p:nvPr/>
        </p:nvGrpSpPr>
        <p:grpSpPr>
          <a:xfrm rot="21357881">
            <a:off x="6636096" y="2275374"/>
            <a:ext cx="682868" cy="1979794"/>
            <a:chOff x="9617168" y="2303127"/>
            <a:chExt cx="1076475" cy="3705742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B4DFB5FA-9456-4F37-986E-44D3778DAEB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617168" y="2303127"/>
              <a:ext cx="1076475" cy="3705742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09B137C-F86E-4432-A4D8-176CFF2F002D}"/>
                </a:ext>
              </a:extLst>
            </p:cNvPr>
            <p:cNvSpPr/>
            <p:nvPr/>
          </p:nvSpPr>
          <p:spPr>
            <a:xfrm>
              <a:off x="9897160" y="3482575"/>
              <a:ext cx="516488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AR CENA" panose="02000000000000000000" pitchFamily="2" charset="0"/>
                </a:rPr>
                <a:t>S</a:t>
              </a:r>
              <a:endParaRPr lang="en-US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 panose="02000000000000000000" pitchFamily="2" charset="0"/>
              </a:endParaRPr>
            </a:p>
          </p:txBody>
        </p:sp>
        <p:sp>
          <p:nvSpPr>
            <p:cNvPr id="12" name="Rectangle: Rounded Corners 11">
              <a:extLst>
                <a:ext uri="{FF2B5EF4-FFF2-40B4-BE49-F238E27FC236}">
                  <a16:creationId xmlns:a16="http://schemas.microsoft.com/office/drawing/2014/main" id="{371A66D2-783E-4D80-8D73-E9DC6FEC8562}"/>
                </a:ext>
              </a:extLst>
            </p:cNvPr>
            <p:cNvSpPr/>
            <p:nvPr/>
          </p:nvSpPr>
          <p:spPr>
            <a:xfrm>
              <a:off x="9810210" y="4680370"/>
              <a:ext cx="603438" cy="1054033"/>
            </a:xfrm>
            <a:custGeom>
              <a:avLst/>
              <a:gdLst>
                <a:gd name="connsiteX0" fmla="*/ 0 w 483940"/>
                <a:gd name="connsiteY0" fmla="*/ 71134 h 1450757"/>
                <a:gd name="connsiteX1" fmla="*/ 71134 w 483940"/>
                <a:gd name="connsiteY1" fmla="*/ 0 h 1450757"/>
                <a:gd name="connsiteX2" fmla="*/ 412806 w 483940"/>
                <a:gd name="connsiteY2" fmla="*/ 0 h 1450757"/>
                <a:gd name="connsiteX3" fmla="*/ 483940 w 483940"/>
                <a:gd name="connsiteY3" fmla="*/ 71134 h 1450757"/>
                <a:gd name="connsiteX4" fmla="*/ 483940 w 483940"/>
                <a:gd name="connsiteY4" fmla="*/ 1379623 h 1450757"/>
                <a:gd name="connsiteX5" fmla="*/ 412806 w 483940"/>
                <a:gd name="connsiteY5" fmla="*/ 1450757 h 1450757"/>
                <a:gd name="connsiteX6" fmla="*/ 71134 w 483940"/>
                <a:gd name="connsiteY6" fmla="*/ 1450757 h 1450757"/>
                <a:gd name="connsiteX7" fmla="*/ 0 w 483940"/>
                <a:gd name="connsiteY7" fmla="*/ 1379623 h 1450757"/>
                <a:gd name="connsiteX8" fmla="*/ 0 w 483940"/>
                <a:gd name="connsiteY8" fmla="*/ 71134 h 1450757"/>
                <a:gd name="connsiteX0" fmla="*/ 0 w 483940"/>
                <a:gd name="connsiteY0" fmla="*/ 71134 h 1450757"/>
                <a:gd name="connsiteX1" fmla="*/ 175909 w 483940"/>
                <a:gd name="connsiteY1" fmla="*/ 85725 h 1450757"/>
                <a:gd name="connsiteX2" fmla="*/ 412806 w 483940"/>
                <a:gd name="connsiteY2" fmla="*/ 0 h 1450757"/>
                <a:gd name="connsiteX3" fmla="*/ 483940 w 483940"/>
                <a:gd name="connsiteY3" fmla="*/ 71134 h 1450757"/>
                <a:gd name="connsiteX4" fmla="*/ 483940 w 483940"/>
                <a:gd name="connsiteY4" fmla="*/ 1379623 h 1450757"/>
                <a:gd name="connsiteX5" fmla="*/ 412806 w 483940"/>
                <a:gd name="connsiteY5" fmla="*/ 1450757 h 1450757"/>
                <a:gd name="connsiteX6" fmla="*/ 71134 w 483940"/>
                <a:gd name="connsiteY6" fmla="*/ 1450757 h 1450757"/>
                <a:gd name="connsiteX7" fmla="*/ 0 w 483940"/>
                <a:gd name="connsiteY7" fmla="*/ 1379623 h 1450757"/>
                <a:gd name="connsiteX8" fmla="*/ 0 w 483940"/>
                <a:gd name="connsiteY8" fmla="*/ 71134 h 1450757"/>
                <a:gd name="connsiteX0" fmla="*/ 0 w 483940"/>
                <a:gd name="connsiteY0" fmla="*/ 14343 h 1393966"/>
                <a:gd name="connsiteX1" fmla="*/ 175909 w 483940"/>
                <a:gd name="connsiteY1" fmla="*/ 28934 h 1393966"/>
                <a:gd name="connsiteX2" fmla="*/ 327081 w 483940"/>
                <a:gd name="connsiteY2" fmla="*/ 67034 h 1393966"/>
                <a:gd name="connsiteX3" fmla="*/ 483940 w 483940"/>
                <a:gd name="connsiteY3" fmla="*/ 14343 h 1393966"/>
                <a:gd name="connsiteX4" fmla="*/ 483940 w 483940"/>
                <a:gd name="connsiteY4" fmla="*/ 1322832 h 1393966"/>
                <a:gd name="connsiteX5" fmla="*/ 412806 w 483940"/>
                <a:gd name="connsiteY5" fmla="*/ 1393966 h 1393966"/>
                <a:gd name="connsiteX6" fmla="*/ 71134 w 483940"/>
                <a:gd name="connsiteY6" fmla="*/ 1393966 h 1393966"/>
                <a:gd name="connsiteX7" fmla="*/ 0 w 483940"/>
                <a:gd name="connsiteY7" fmla="*/ 1322832 h 1393966"/>
                <a:gd name="connsiteX8" fmla="*/ 0 w 483940"/>
                <a:gd name="connsiteY8" fmla="*/ 14343 h 1393966"/>
                <a:gd name="connsiteX0" fmla="*/ 0 w 493465"/>
                <a:gd name="connsiteY0" fmla="*/ 6970 h 1472318"/>
                <a:gd name="connsiteX1" fmla="*/ 185434 w 493465"/>
                <a:gd name="connsiteY1" fmla="*/ 107286 h 1472318"/>
                <a:gd name="connsiteX2" fmla="*/ 336606 w 493465"/>
                <a:gd name="connsiteY2" fmla="*/ 145386 h 1472318"/>
                <a:gd name="connsiteX3" fmla="*/ 493465 w 493465"/>
                <a:gd name="connsiteY3" fmla="*/ 92695 h 1472318"/>
                <a:gd name="connsiteX4" fmla="*/ 493465 w 493465"/>
                <a:gd name="connsiteY4" fmla="*/ 1401184 h 1472318"/>
                <a:gd name="connsiteX5" fmla="*/ 422331 w 493465"/>
                <a:gd name="connsiteY5" fmla="*/ 1472318 h 1472318"/>
                <a:gd name="connsiteX6" fmla="*/ 80659 w 493465"/>
                <a:gd name="connsiteY6" fmla="*/ 1472318 h 1472318"/>
                <a:gd name="connsiteX7" fmla="*/ 9525 w 493465"/>
                <a:gd name="connsiteY7" fmla="*/ 1401184 h 1472318"/>
                <a:gd name="connsiteX8" fmla="*/ 0 w 493465"/>
                <a:gd name="connsiteY8" fmla="*/ 6970 h 1472318"/>
                <a:gd name="connsiteX0" fmla="*/ 0 w 493465"/>
                <a:gd name="connsiteY0" fmla="*/ 14943 h 1480291"/>
                <a:gd name="connsiteX1" fmla="*/ 185434 w 493465"/>
                <a:gd name="connsiteY1" fmla="*/ 115259 h 1480291"/>
                <a:gd name="connsiteX2" fmla="*/ 336606 w 493465"/>
                <a:gd name="connsiteY2" fmla="*/ 153359 h 1480291"/>
                <a:gd name="connsiteX3" fmla="*/ 493465 w 493465"/>
                <a:gd name="connsiteY3" fmla="*/ 5418 h 1480291"/>
                <a:gd name="connsiteX4" fmla="*/ 493465 w 493465"/>
                <a:gd name="connsiteY4" fmla="*/ 1409157 h 1480291"/>
                <a:gd name="connsiteX5" fmla="*/ 422331 w 493465"/>
                <a:gd name="connsiteY5" fmla="*/ 1480291 h 1480291"/>
                <a:gd name="connsiteX6" fmla="*/ 80659 w 493465"/>
                <a:gd name="connsiteY6" fmla="*/ 1480291 h 1480291"/>
                <a:gd name="connsiteX7" fmla="*/ 9525 w 493465"/>
                <a:gd name="connsiteY7" fmla="*/ 1409157 h 1480291"/>
                <a:gd name="connsiteX8" fmla="*/ 0 w 493465"/>
                <a:gd name="connsiteY8" fmla="*/ 14943 h 1480291"/>
                <a:gd name="connsiteX0" fmla="*/ 0 w 493465"/>
                <a:gd name="connsiteY0" fmla="*/ 16495 h 1481843"/>
                <a:gd name="connsiteX1" fmla="*/ 185434 w 493465"/>
                <a:gd name="connsiteY1" fmla="*/ 116811 h 1481843"/>
                <a:gd name="connsiteX2" fmla="*/ 336606 w 493465"/>
                <a:gd name="connsiteY2" fmla="*/ 107286 h 1481843"/>
                <a:gd name="connsiteX3" fmla="*/ 493465 w 493465"/>
                <a:gd name="connsiteY3" fmla="*/ 6970 h 1481843"/>
                <a:gd name="connsiteX4" fmla="*/ 493465 w 493465"/>
                <a:gd name="connsiteY4" fmla="*/ 1410709 h 1481843"/>
                <a:gd name="connsiteX5" fmla="*/ 422331 w 493465"/>
                <a:gd name="connsiteY5" fmla="*/ 1481843 h 1481843"/>
                <a:gd name="connsiteX6" fmla="*/ 80659 w 493465"/>
                <a:gd name="connsiteY6" fmla="*/ 1481843 h 1481843"/>
                <a:gd name="connsiteX7" fmla="*/ 9525 w 493465"/>
                <a:gd name="connsiteY7" fmla="*/ 1410709 h 1481843"/>
                <a:gd name="connsiteX8" fmla="*/ 0 w 493465"/>
                <a:gd name="connsiteY8" fmla="*/ 16495 h 1481843"/>
                <a:gd name="connsiteX0" fmla="*/ 0 w 493465"/>
                <a:gd name="connsiteY0" fmla="*/ 16495 h 1481843"/>
                <a:gd name="connsiteX1" fmla="*/ 185434 w 493465"/>
                <a:gd name="connsiteY1" fmla="*/ 98311 h 1481843"/>
                <a:gd name="connsiteX2" fmla="*/ 336606 w 493465"/>
                <a:gd name="connsiteY2" fmla="*/ 107286 h 1481843"/>
                <a:gd name="connsiteX3" fmla="*/ 493465 w 493465"/>
                <a:gd name="connsiteY3" fmla="*/ 6970 h 1481843"/>
                <a:gd name="connsiteX4" fmla="*/ 493465 w 493465"/>
                <a:gd name="connsiteY4" fmla="*/ 1410709 h 1481843"/>
                <a:gd name="connsiteX5" fmla="*/ 422331 w 493465"/>
                <a:gd name="connsiteY5" fmla="*/ 1481843 h 1481843"/>
                <a:gd name="connsiteX6" fmla="*/ 80659 w 493465"/>
                <a:gd name="connsiteY6" fmla="*/ 1481843 h 1481843"/>
                <a:gd name="connsiteX7" fmla="*/ 9525 w 493465"/>
                <a:gd name="connsiteY7" fmla="*/ 1410709 h 1481843"/>
                <a:gd name="connsiteX8" fmla="*/ 0 w 493465"/>
                <a:gd name="connsiteY8" fmla="*/ 16495 h 1481843"/>
                <a:gd name="connsiteX0" fmla="*/ 0 w 493465"/>
                <a:gd name="connsiteY0" fmla="*/ 16905 h 1482253"/>
                <a:gd name="connsiteX1" fmla="*/ 185434 w 493465"/>
                <a:gd name="connsiteY1" fmla="*/ 98721 h 1482253"/>
                <a:gd name="connsiteX2" fmla="*/ 279456 w 493465"/>
                <a:gd name="connsiteY2" fmla="*/ 98446 h 1482253"/>
                <a:gd name="connsiteX3" fmla="*/ 493465 w 493465"/>
                <a:gd name="connsiteY3" fmla="*/ 7380 h 1482253"/>
                <a:gd name="connsiteX4" fmla="*/ 493465 w 493465"/>
                <a:gd name="connsiteY4" fmla="*/ 1411119 h 1482253"/>
                <a:gd name="connsiteX5" fmla="*/ 422331 w 493465"/>
                <a:gd name="connsiteY5" fmla="*/ 1482253 h 1482253"/>
                <a:gd name="connsiteX6" fmla="*/ 80659 w 493465"/>
                <a:gd name="connsiteY6" fmla="*/ 1482253 h 1482253"/>
                <a:gd name="connsiteX7" fmla="*/ 9525 w 493465"/>
                <a:gd name="connsiteY7" fmla="*/ 1411119 h 1482253"/>
                <a:gd name="connsiteX8" fmla="*/ 0 w 493465"/>
                <a:gd name="connsiteY8" fmla="*/ 16905 h 1482253"/>
                <a:gd name="connsiteX0" fmla="*/ 0 w 493465"/>
                <a:gd name="connsiteY0" fmla="*/ 16905 h 1613478"/>
                <a:gd name="connsiteX1" fmla="*/ 185434 w 493465"/>
                <a:gd name="connsiteY1" fmla="*/ 98721 h 1613478"/>
                <a:gd name="connsiteX2" fmla="*/ 279456 w 493465"/>
                <a:gd name="connsiteY2" fmla="*/ 98446 h 1613478"/>
                <a:gd name="connsiteX3" fmla="*/ 493465 w 493465"/>
                <a:gd name="connsiteY3" fmla="*/ 7380 h 1613478"/>
                <a:gd name="connsiteX4" fmla="*/ 493465 w 493465"/>
                <a:gd name="connsiteY4" fmla="*/ 1411119 h 1613478"/>
                <a:gd name="connsiteX5" fmla="*/ 422331 w 493465"/>
                <a:gd name="connsiteY5" fmla="*/ 1482253 h 1613478"/>
                <a:gd name="connsiteX6" fmla="*/ 211801 w 493465"/>
                <a:gd name="connsiteY6" fmla="*/ 1613478 h 1613478"/>
                <a:gd name="connsiteX7" fmla="*/ 9525 w 493465"/>
                <a:gd name="connsiteY7" fmla="*/ 1411119 h 1613478"/>
                <a:gd name="connsiteX8" fmla="*/ 0 w 493465"/>
                <a:gd name="connsiteY8" fmla="*/ 16905 h 1613478"/>
                <a:gd name="connsiteX0" fmla="*/ 0 w 493465"/>
                <a:gd name="connsiteY0" fmla="*/ 16905 h 1613478"/>
                <a:gd name="connsiteX1" fmla="*/ 185434 w 493465"/>
                <a:gd name="connsiteY1" fmla="*/ 98721 h 1613478"/>
                <a:gd name="connsiteX2" fmla="*/ 279456 w 493465"/>
                <a:gd name="connsiteY2" fmla="*/ 98446 h 1613478"/>
                <a:gd name="connsiteX3" fmla="*/ 493465 w 493465"/>
                <a:gd name="connsiteY3" fmla="*/ 7380 h 1613478"/>
                <a:gd name="connsiteX4" fmla="*/ 493465 w 493465"/>
                <a:gd name="connsiteY4" fmla="*/ 1411119 h 1613478"/>
                <a:gd name="connsiteX5" fmla="*/ 343646 w 493465"/>
                <a:gd name="connsiteY5" fmla="*/ 1584317 h 1613478"/>
                <a:gd name="connsiteX6" fmla="*/ 211801 w 493465"/>
                <a:gd name="connsiteY6" fmla="*/ 1613478 h 1613478"/>
                <a:gd name="connsiteX7" fmla="*/ 9525 w 493465"/>
                <a:gd name="connsiteY7" fmla="*/ 1411119 h 1613478"/>
                <a:gd name="connsiteX8" fmla="*/ 0 w 493465"/>
                <a:gd name="connsiteY8" fmla="*/ 16905 h 1613478"/>
                <a:gd name="connsiteX0" fmla="*/ 25446 w 518911"/>
                <a:gd name="connsiteY0" fmla="*/ 16905 h 1613478"/>
                <a:gd name="connsiteX1" fmla="*/ 210880 w 518911"/>
                <a:gd name="connsiteY1" fmla="*/ 98721 h 1613478"/>
                <a:gd name="connsiteX2" fmla="*/ 304902 w 518911"/>
                <a:gd name="connsiteY2" fmla="*/ 98446 h 1613478"/>
                <a:gd name="connsiteX3" fmla="*/ 518911 w 518911"/>
                <a:gd name="connsiteY3" fmla="*/ 7380 h 1613478"/>
                <a:gd name="connsiteX4" fmla="*/ 518911 w 518911"/>
                <a:gd name="connsiteY4" fmla="*/ 1411119 h 1613478"/>
                <a:gd name="connsiteX5" fmla="*/ 369092 w 518911"/>
                <a:gd name="connsiteY5" fmla="*/ 1584317 h 1613478"/>
                <a:gd name="connsiteX6" fmla="*/ 237247 w 518911"/>
                <a:gd name="connsiteY6" fmla="*/ 1613478 h 1613478"/>
                <a:gd name="connsiteX7" fmla="*/ 0 w 518911"/>
                <a:gd name="connsiteY7" fmla="*/ 1134088 h 1613478"/>
                <a:gd name="connsiteX8" fmla="*/ 25446 w 518911"/>
                <a:gd name="connsiteY8" fmla="*/ 16905 h 1613478"/>
                <a:gd name="connsiteX0" fmla="*/ 25446 w 545139"/>
                <a:gd name="connsiteY0" fmla="*/ 16905 h 1613478"/>
                <a:gd name="connsiteX1" fmla="*/ 210880 w 545139"/>
                <a:gd name="connsiteY1" fmla="*/ 98721 h 1613478"/>
                <a:gd name="connsiteX2" fmla="*/ 304902 w 545139"/>
                <a:gd name="connsiteY2" fmla="*/ 98446 h 1613478"/>
                <a:gd name="connsiteX3" fmla="*/ 518911 w 545139"/>
                <a:gd name="connsiteY3" fmla="*/ 7380 h 1613478"/>
                <a:gd name="connsiteX4" fmla="*/ 545139 w 545139"/>
                <a:gd name="connsiteY4" fmla="*/ 1177830 h 1613478"/>
                <a:gd name="connsiteX5" fmla="*/ 369092 w 545139"/>
                <a:gd name="connsiteY5" fmla="*/ 1584317 h 1613478"/>
                <a:gd name="connsiteX6" fmla="*/ 237247 w 545139"/>
                <a:gd name="connsiteY6" fmla="*/ 1613478 h 1613478"/>
                <a:gd name="connsiteX7" fmla="*/ 0 w 545139"/>
                <a:gd name="connsiteY7" fmla="*/ 1134088 h 1613478"/>
                <a:gd name="connsiteX8" fmla="*/ 25446 w 545139"/>
                <a:gd name="connsiteY8" fmla="*/ 16905 h 1613478"/>
                <a:gd name="connsiteX0" fmla="*/ 25446 w 553882"/>
                <a:gd name="connsiteY0" fmla="*/ 16905 h 1613478"/>
                <a:gd name="connsiteX1" fmla="*/ 210880 w 553882"/>
                <a:gd name="connsiteY1" fmla="*/ 98721 h 1613478"/>
                <a:gd name="connsiteX2" fmla="*/ 304902 w 553882"/>
                <a:gd name="connsiteY2" fmla="*/ 98446 h 1613478"/>
                <a:gd name="connsiteX3" fmla="*/ 553882 w 553882"/>
                <a:gd name="connsiteY3" fmla="*/ 7380 h 1613478"/>
                <a:gd name="connsiteX4" fmla="*/ 545139 w 553882"/>
                <a:gd name="connsiteY4" fmla="*/ 1177830 h 1613478"/>
                <a:gd name="connsiteX5" fmla="*/ 369092 w 553882"/>
                <a:gd name="connsiteY5" fmla="*/ 1584317 h 1613478"/>
                <a:gd name="connsiteX6" fmla="*/ 237247 w 553882"/>
                <a:gd name="connsiteY6" fmla="*/ 1613478 h 1613478"/>
                <a:gd name="connsiteX7" fmla="*/ 0 w 553882"/>
                <a:gd name="connsiteY7" fmla="*/ 1134088 h 1613478"/>
                <a:gd name="connsiteX8" fmla="*/ 25446 w 553882"/>
                <a:gd name="connsiteY8" fmla="*/ 16905 h 1613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3882" h="1613478">
                  <a:moveTo>
                    <a:pt x="25446" y="16905"/>
                  </a:moveTo>
                  <a:cubicBezTo>
                    <a:pt x="25446" y="-22381"/>
                    <a:pt x="171594" y="98721"/>
                    <a:pt x="210880" y="98721"/>
                  </a:cubicBezTo>
                  <a:cubicBezTo>
                    <a:pt x="324771" y="98721"/>
                    <a:pt x="191011" y="98446"/>
                    <a:pt x="304902" y="98446"/>
                  </a:cubicBezTo>
                  <a:cubicBezTo>
                    <a:pt x="344188" y="98446"/>
                    <a:pt x="553882" y="-31906"/>
                    <a:pt x="553882" y="7380"/>
                  </a:cubicBezTo>
                  <a:cubicBezTo>
                    <a:pt x="550968" y="397530"/>
                    <a:pt x="548053" y="787680"/>
                    <a:pt x="545139" y="1177830"/>
                  </a:cubicBezTo>
                  <a:cubicBezTo>
                    <a:pt x="545139" y="1217116"/>
                    <a:pt x="408378" y="1584317"/>
                    <a:pt x="369092" y="1584317"/>
                  </a:cubicBezTo>
                  <a:lnTo>
                    <a:pt x="237247" y="1613478"/>
                  </a:lnTo>
                  <a:cubicBezTo>
                    <a:pt x="197961" y="1613478"/>
                    <a:pt x="0" y="1173374"/>
                    <a:pt x="0" y="1134088"/>
                  </a:cubicBezTo>
                  <a:lnTo>
                    <a:pt x="25446" y="16905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012269390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131</TotalTime>
  <Words>884</Words>
  <Application>Microsoft Office PowerPoint</Application>
  <PresentationFormat>Widescreen</PresentationFormat>
  <Paragraphs>183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 CENA</vt:lpstr>
      <vt:lpstr>Arial</vt:lpstr>
      <vt:lpstr>Calibri</vt:lpstr>
      <vt:lpstr>Calibri Light</vt:lpstr>
      <vt:lpstr>Cambria Math</vt:lpstr>
      <vt:lpstr>Roboto</vt:lpstr>
      <vt:lpstr>Wingdings</vt:lpstr>
      <vt:lpstr>RetrospectVTI</vt:lpstr>
      <vt:lpstr>Spectroscopy</vt:lpstr>
      <vt:lpstr>SPECTROSCOPY</vt:lpstr>
      <vt:lpstr>Spectrophotometry</vt:lpstr>
      <vt:lpstr>Getting Set Up…</vt:lpstr>
      <vt:lpstr>Add Glucose Reagent</vt:lpstr>
      <vt:lpstr>PowerPoint Presentation</vt:lpstr>
      <vt:lpstr>PowerPoint Presentation</vt:lpstr>
      <vt:lpstr>PowerPoint Presentation</vt:lpstr>
      <vt:lpstr>vii. Incubate each test tube for 20min in the water bath . </vt:lpstr>
      <vt:lpstr> Label 3 cuvettes (B, U, S) as you are waiting.</vt:lpstr>
      <vt:lpstr>NEXT STEPS…</vt:lpstr>
      <vt:lpstr>Measure the absorbance</vt:lpstr>
      <vt:lpstr>PowerPoint Presentation</vt:lpstr>
      <vt:lpstr>Albumin Concentration of an Unknown</vt:lpstr>
      <vt:lpstr>PowerPoint Presentation</vt:lpstr>
      <vt:lpstr>Add 50ul of the indicated solutions below, using a pipette</vt:lpstr>
      <vt:lpstr>Incubate</vt:lpstr>
      <vt:lpstr>NEXT STEPS…</vt:lpstr>
      <vt:lpstr>Concentration = Absorbance / Slope</vt:lpstr>
      <vt:lpstr>11. Create a standard curve and determine the albumin concentration of the unknown. </vt:lpstr>
      <vt:lpstr>PowerPoint Presentation</vt:lpstr>
      <vt:lpstr>PowerPoint Presentation</vt:lpstr>
      <vt:lpstr>PowerPoint Presentation</vt:lpstr>
      <vt:lpstr>Calculate the Slope   </vt:lpstr>
      <vt:lpstr> 6.  Write the equation of the line.</vt:lpstr>
      <vt:lpstr>Calculate the Concentration!</vt:lpstr>
      <vt:lpstr>Use Beer’s Law to Confirm Your Answer</vt:lpstr>
      <vt:lpstr>Use Beer’s Law to Confirm Your Answer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Spectroscopy</dc:title>
  <dc:creator>Cynthia Anderson</dc:creator>
  <cp:lastModifiedBy>Cynthia Anderson</cp:lastModifiedBy>
  <cp:revision>2</cp:revision>
  <dcterms:created xsi:type="dcterms:W3CDTF">2019-06-19T23:03:50Z</dcterms:created>
  <dcterms:modified xsi:type="dcterms:W3CDTF">2019-06-20T04:24:52Z</dcterms:modified>
</cp:coreProperties>
</file>