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3" r:id="rId4"/>
    <p:sldId id="274" r:id="rId5"/>
    <p:sldId id="275" r:id="rId6"/>
    <p:sldId id="276" r:id="rId7"/>
    <p:sldId id="277" r:id="rId8"/>
    <p:sldId id="278" r:id="rId9"/>
    <p:sldId id="279" r:id="rId10"/>
    <p:sldId id="280" r:id="rId11"/>
    <p:sldId id="281" r:id="rId12"/>
    <p:sldId id="261" r:id="rId13"/>
    <p:sldId id="260" r:id="rId14"/>
    <p:sldId id="263" r:id="rId15"/>
    <p:sldId id="264" r:id="rId16"/>
    <p:sldId id="265" r:id="rId17"/>
    <p:sldId id="266" r:id="rId18"/>
    <p:sldId id="257" r:id="rId19"/>
    <p:sldId id="267" r:id="rId20"/>
    <p:sldId id="268" r:id="rId21"/>
    <p:sldId id="258" r:id="rId22"/>
    <p:sldId id="269" r:id="rId23"/>
    <p:sldId id="299" r:id="rId24"/>
    <p:sldId id="300" r:id="rId25"/>
    <p:sldId id="270" r:id="rId26"/>
    <p:sldId id="271" r:id="rId27"/>
    <p:sldId id="272" r:id="rId28"/>
    <p:sldId id="262" r:id="rId29"/>
    <p:sldId id="282" r:id="rId30"/>
    <p:sldId id="283" r:id="rId31"/>
    <p:sldId id="301" r:id="rId32"/>
    <p:sldId id="284" r:id="rId33"/>
    <p:sldId id="285" r:id="rId34"/>
    <p:sldId id="286" r:id="rId35"/>
    <p:sldId id="287"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1" autoAdjust="0"/>
    <p:restoredTop sz="94660"/>
  </p:normalViewPr>
  <p:slideViewPr>
    <p:cSldViewPr snapToGrid="0">
      <p:cViewPr>
        <p:scale>
          <a:sx n="96" d="100"/>
          <a:sy n="96" d="100"/>
        </p:scale>
        <p:origin x="78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svg"/><Relationship Id="rId1" Type="http://schemas.openxmlformats.org/officeDocument/2006/relationships/image" Target="../media/image10.png"/><Relationship Id="rId6" Type="http://schemas.openxmlformats.org/officeDocument/2006/relationships/image" Target="../media/image9.svg"/><Relationship Id="rId5" Type="http://schemas.openxmlformats.org/officeDocument/2006/relationships/image" Target="../media/image12.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svg"/><Relationship Id="rId1"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A3068-078B-4CEE-83D9-7A017D638E7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D2A8049-4D65-4C0F-A7AF-070054CED344}">
      <dgm:prSet/>
      <dgm:spPr/>
      <dgm:t>
        <a:bodyPr/>
        <a:lstStyle/>
        <a:p>
          <a:r>
            <a:rPr lang="en-US"/>
            <a:t>Explore moving neurons, starting and stopping operation of the circuit. </a:t>
          </a:r>
        </a:p>
      </dgm:t>
    </dgm:pt>
    <dgm:pt modelId="{950F6308-F734-49DC-896E-4E5DCBE3BBC7}" type="parTrans" cxnId="{59B50FC6-5500-4C24-9DD1-F18EFAF7CE1C}">
      <dgm:prSet/>
      <dgm:spPr/>
      <dgm:t>
        <a:bodyPr/>
        <a:lstStyle/>
        <a:p>
          <a:endParaRPr lang="en-US"/>
        </a:p>
      </dgm:t>
    </dgm:pt>
    <dgm:pt modelId="{625278F9-C119-49F6-BFDE-674E804ED5D9}" type="sibTrans" cxnId="{59B50FC6-5500-4C24-9DD1-F18EFAF7CE1C}">
      <dgm:prSet/>
      <dgm:spPr/>
      <dgm:t>
        <a:bodyPr/>
        <a:lstStyle/>
        <a:p>
          <a:endParaRPr lang="en-US"/>
        </a:p>
      </dgm:t>
    </dgm:pt>
    <dgm:pt modelId="{75981EEA-A2F8-40CB-A841-4D4A8E192E8D}">
      <dgm:prSet/>
      <dgm:spPr/>
      <dgm:t>
        <a:bodyPr/>
        <a:lstStyle/>
        <a:p>
          <a:r>
            <a:rPr lang="en-US"/>
            <a:t>The muscle twitches or contracts when it receives a signal from the motor neuron. </a:t>
          </a:r>
        </a:p>
      </dgm:t>
    </dgm:pt>
    <dgm:pt modelId="{F89E31D6-3B7D-44DD-A8EE-4EEBC438527C}" type="parTrans" cxnId="{5A6C7721-0A5D-4682-A55D-6FC981A301E1}">
      <dgm:prSet/>
      <dgm:spPr/>
      <dgm:t>
        <a:bodyPr/>
        <a:lstStyle/>
        <a:p>
          <a:endParaRPr lang="en-US"/>
        </a:p>
      </dgm:t>
    </dgm:pt>
    <dgm:pt modelId="{65479470-ED65-4AEA-8B0F-DCE26E312912}" type="sibTrans" cxnId="{5A6C7721-0A5D-4682-A55D-6FC981A301E1}">
      <dgm:prSet/>
      <dgm:spPr/>
      <dgm:t>
        <a:bodyPr/>
        <a:lstStyle/>
        <a:p>
          <a:endParaRPr lang="en-US"/>
        </a:p>
      </dgm:t>
    </dgm:pt>
    <dgm:pt modelId="{9AD532CD-66D6-45FB-91FC-7055F2AEFC40}">
      <dgm:prSet/>
      <dgm:spPr/>
      <dgm:t>
        <a:bodyPr/>
        <a:lstStyle/>
        <a:p>
          <a:r>
            <a:rPr lang="en-US"/>
            <a:t>What might cause changes in </a:t>
          </a:r>
          <a:r>
            <a:rPr lang="en-US" b="1"/>
            <a:t>how fast </a:t>
          </a:r>
          <a:r>
            <a:rPr lang="en-US"/>
            <a:t>the muscle twitches.</a:t>
          </a:r>
        </a:p>
      </dgm:t>
    </dgm:pt>
    <dgm:pt modelId="{8E7DC127-5A39-415E-81D8-BEA31F615F02}" type="parTrans" cxnId="{CE19FB38-8023-4B91-9651-0D35E6B52FA9}">
      <dgm:prSet/>
      <dgm:spPr/>
      <dgm:t>
        <a:bodyPr/>
        <a:lstStyle/>
        <a:p>
          <a:endParaRPr lang="en-US"/>
        </a:p>
      </dgm:t>
    </dgm:pt>
    <dgm:pt modelId="{7FE5C0B5-BCA3-4D30-844F-59015E2F16DC}" type="sibTrans" cxnId="{CE19FB38-8023-4B91-9651-0D35E6B52FA9}">
      <dgm:prSet/>
      <dgm:spPr/>
      <dgm:t>
        <a:bodyPr/>
        <a:lstStyle/>
        <a:p>
          <a:endParaRPr lang="en-US"/>
        </a:p>
      </dgm:t>
    </dgm:pt>
    <dgm:pt modelId="{C0AB656A-EA3F-4192-BDDA-F5E4D678DF08}" type="pres">
      <dgm:prSet presAssocID="{CD5A3068-078B-4CEE-83D9-7A017D638E71}" presName="root" presStyleCnt="0">
        <dgm:presLayoutVars>
          <dgm:dir/>
          <dgm:resizeHandles val="exact"/>
        </dgm:presLayoutVars>
      </dgm:prSet>
      <dgm:spPr/>
    </dgm:pt>
    <dgm:pt modelId="{E16A156F-6A0C-4F77-8601-17837CFCE2DF}" type="pres">
      <dgm:prSet presAssocID="{1D2A8049-4D65-4C0F-A7AF-070054CED344}" presName="compNode" presStyleCnt="0"/>
      <dgm:spPr/>
    </dgm:pt>
    <dgm:pt modelId="{133B5793-BA22-489A-BD84-8172A2DB845B}" type="pres">
      <dgm:prSet presAssocID="{1D2A8049-4D65-4C0F-A7AF-070054CED344}" presName="bgRect" presStyleLbl="bgShp" presStyleIdx="0" presStyleCnt="3"/>
      <dgm:spPr/>
    </dgm:pt>
    <dgm:pt modelId="{2171A072-838B-4E0C-9062-02B4369D286D}" type="pres">
      <dgm:prSet presAssocID="{1D2A8049-4D65-4C0F-A7AF-070054CED34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vron Arrows"/>
        </a:ext>
      </dgm:extLst>
    </dgm:pt>
    <dgm:pt modelId="{215C41F5-3E03-4881-9758-05ECCB86F3BD}" type="pres">
      <dgm:prSet presAssocID="{1D2A8049-4D65-4C0F-A7AF-070054CED344}" presName="spaceRect" presStyleCnt="0"/>
      <dgm:spPr/>
    </dgm:pt>
    <dgm:pt modelId="{F1DEF86E-4F0E-4A0F-8CED-4FC783518554}" type="pres">
      <dgm:prSet presAssocID="{1D2A8049-4D65-4C0F-A7AF-070054CED344}" presName="parTx" presStyleLbl="revTx" presStyleIdx="0" presStyleCnt="3">
        <dgm:presLayoutVars>
          <dgm:chMax val="0"/>
          <dgm:chPref val="0"/>
        </dgm:presLayoutVars>
      </dgm:prSet>
      <dgm:spPr/>
    </dgm:pt>
    <dgm:pt modelId="{5990D7A4-E8DF-402D-84D9-A3DAA3029156}" type="pres">
      <dgm:prSet presAssocID="{625278F9-C119-49F6-BFDE-674E804ED5D9}" presName="sibTrans" presStyleCnt="0"/>
      <dgm:spPr/>
    </dgm:pt>
    <dgm:pt modelId="{03379345-46A7-4416-88B1-D76C8F8B5A6A}" type="pres">
      <dgm:prSet presAssocID="{75981EEA-A2F8-40CB-A841-4D4A8E192E8D}" presName="compNode" presStyleCnt="0"/>
      <dgm:spPr/>
    </dgm:pt>
    <dgm:pt modelId="{82723D51-A04D-4B5D-ABD7-4B08E774AE2F}" type="pres">
      <dgm:prSet presAssocID="{75981EEA-A2F8-40CB-A841-4D4A8E192E8D}" presName="bgRect" presStyleLbl="bgShp" presStyleIdx="1" presStyleCnt="3"/>
      <dgm:spPr/>
    </dgm:pt>
    <dgm:pt modelId="{0D01F830-C37E-435D-B6CF-4FE81C958EB1}" type="pres">
      <dgm:prSet presAssocID="{75981EEA-A2F8-40CB-A841-4D4A8E192E8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4CA66193-CB3C-4E83-86DD-ECF95F30A3E1}" type="pres">
      <dgm:prSet presAssocID="{75981EEA-A2F8-40CB-A841-4D4A8E192E8D}" presName="spaceRect" presStyleCnt="0"/>
      <dgm:spPr/>
    </dgm:pt>
    <dgm:pt modelId="{C0822DE0-581A-45C8-A233-2BB6CAD6BE55}" type="pres">
      <dgm:prSet presAssocID="{75981EEA-A2F8-40CB-A841-4D4A8E192E8D}" presName="parTx" presStyleLbl="revTx" presStyleIdx="1" presStyleCnt="3">
        <dgm:presLayoutVars>
          <dgm:chMax val="0"/>
          <dgm:chPref val="0"/>
        </dgm:presLayoutVars>
      </dgm:prSet>
      <dgm:spPr/>
    </dgm:pt>
    <dgm:pt modelId="{C018C6B9-2903-445D-A7BC-2A3784BE4A94}" type="pres">
      <dgm:prSet presAssocID="{65479470-ED65-4AEA-8B0F-DCE26E312912}" presName="sibTrans" presStyleCnt="0"/>
      <dgm:spPr/>
    </dgm:pt>
    <dgm:pt modelId="{32277910-DC29-472D-9DCE-896995A1E81B}" type="pres">
      <dgm:prSet presAssocID="{9AD532CD-66D6-45FB-91FC-7055F2AEFC40}" presName="compNode" presStyleCnt="0"/>
      <dgm:spPr/>
    </dgm:pt>
    <dgm:pt modelId="{B334D334-48BE-459F-BB9D-D5EAE2E8BCE2}" type="pres">
      <dgm:prSet presAssocID="{9AD532CD-66D6-45FB-91FC-7055F2AEFC40}" presName="bgRect" presStyleLbl="bgShp" presStyleIdx="2" presStyleCnt="3"/>
      <dgm:spPr/>
    </dgm:pt>
    <dgm:pt modelId="{E72917D3-D580-4400-9CC9-0EC40A3DD765}" type="pres">
      <dgm:prSet presAssocID="{9AD532CD-66D6-45FB-91FC-7055F2AEFC4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E4BD7650-D2DF-43BE-9C66-5F47ED864E4E}" type="pres">
      <dgm:prSet presAssocID="{9AD532CD-66D6-45FB-91FC-7055F2AEFC40}" presName="spaceRect" presStyleCnt="0"/>
      <dgm:spPr/>
    </dgm:pt>
    <dgm:pt modelId="{4BE5A2AE-30AD-4907-BEC1-6F7D642D02B5}" type="pres">
      <dgm:prSet presAssocID="{9AD532CD-66D6-45FB-91FC-7055F2AEFC40}" presName="parTx" presStyleLbl="revTx" presStyleIdx="2" presStyleCnt="3">
        <dgm:presLayoutVars>
          <dgm:chMax val="0"/>
          <dgm:chPref val="0"/>
        </dgm:presLayoutVars>
      </dgm:prSet>
      <dgm:spPr/>
    </dgm:pt>
  </dgm:ptLst>
  <dgm:cxnLst>
    <dgm:cxn modelId="{5A6C7721-0A5D-4682-A55D-6FC981A301E1}" srcId="{CD5A3068-078B-4CEE-83D9-7A017D638E71}" destId="{75981EEA-A2F8-40CB-A841-4D4A8E192E8D}" srcOrd="1" destOrd="0" parTransId="{F89E31D6-3B7D-44DD-A8EE-4EEBC438527C}" sibTransId="{65479470-ED65-4AEA-8B0F-DCE26E312912}"/>
    <dgm:cxn modelId="{CE19FB38-8023-4B91-9651-0D35E6B52FA9}" srcId="{CD5A3068-078B-4CEE-83D9-7A017D638E71}" destId="{9AD532CD-66D6-45FB-91FC-7055F2AEFC40}" srcOrd="2" destOrd="0" parTransId="{8E7DC127-5A39-415E-81D8-BEA31F615F02}" sibTransId="{7FE5C0B5-BCA3-4D30-844F-59015E2F16DC}"/>
    <dgm:cxn modelId="{93A8285B-DBA7-4992-97D1-202EA7FADAE1}" type="presOf" srcId="{75981EEA-A2F8-40CB-A841-4D4A8E192E8D}" destId="{C0822DE0-581A-45C8-A233-2BB6CAD6BE55}" srcOrd="0" destOrd="0" presId="urn:microsoft.com/office/officeart/2018/2/layout/IconVerticalSolidList"/>
    <dgm:cxn modelId="{B89C2D7E-4270-401F-AB1E-B17E95A3115E}" type="presOf" srcId="{9AD532CD-66D6-45FB-91FC-7055F2AEFC40}" destId="{4BE5A2AE-30AD-4907-BEC1-6F7D642D02B5}" srcOrd="0" destOrd="0" presId="urn:microsoft.com/office/officeart/2018/2/layout/IconVerticalSolidList"/>
    <dgm:cxn modelId="{3153848C-1D45-4F64-8EEC-78A0BAA81890}" type="presOf" srcId="{CD5A3068-078B-4CEE-83D9-7A017D638E71}" destId="{C0AB656A-EA3F-4192-BDDA-F5E4D678DF08}" srcOrd="0" destOrd="0" presId="urn:microsoft.com/office/officeart/2018/2/layout/IconVerticalSolidList"/>
    <dgm:cxn modelId="{59B50FC6-5500-4C24-9DD1-F18EFAF7CE1C}" srcId="{CD5A3068-078B-4CEE-83D9-7A017D638E71}" destId="{1D2A8049-4D65-4C0F-A7AF-070054CED344}" srcOrd="0" destOrd="0" parTransId="{950F6308-F734-49DC-896E-4E5DCBE3BBC7}" sibTransId="{625278F9-C119-49F6-BFDE-674E804ED5D9}"/>
    <dgm:cxn modelId="{AF049CF1-3328-4CA0-B39E-9F0345364492}" type="presOf" srcId="{1D2A8049-4D65-4C0F-A7AF-070054CED344}" destId="{F1DEF86E-4F0E-4A0F-8CED-4FC783518554}" srcOrd="0" destOrd="0" presId="urn:microsoft.com/office/officeart/2018/2/layout/IconVerticalSolidList"/>
    <dgm:cxn modelId="{DD71EE08-32AD-432A-AC1B-9E49152CEC03}" type="presParOf" srcId="{C0AB656A-EA3F-4192-BDDA-F5E4D678DF08}" destId="{E16A156F-6A0C-4F77-8601-17837CFCE2DF}" srcOrd="0" destOrd="0" presId="urn:microsoft.com/office/officeart/2018/2/layout/IconVerticalSolidList"/>
    <dgm:cxn modelId="{9FAE010F-CFC5-431B-A66F-137E42D4589A}" type="presParOf" srcId="{E16A156F-6A0C-4F77-8601-17837CFCE2DF}" destId="{133B5793-BA22-489A-BD84-8172A2DB845B}" srcOrd="0" destOrd="0" presId="urn:microsoft.com/office/officeart/2018/2/layout/IconVerticalSolidList"/>
    <dgm:cxn modelId="{4AD6E7AE-8E5E-42BB-85F8-3DB285BAD35F}" type="presParOf" srcId="{E16A156F-6A0C-4F77-8601-17837CFCE2DF}" destId="{2171A072-838B-4E0C-9062-02B4369D286D}" srcOrd="1" destOrd="0" presId="urn:microsoft.com/office/officeart/2018/2/layout/IconVerticalSolidList"/>
    <dgm:cxn modelId="{FE11B13F-52D6-4404-A4EC-4F869C0D02E4}" type="presParOf" srcId="{E16A156F-6A0C-4F77-8601-17837CFCE2DF}" destId="{215C41F5-3E03-4881-9758-05ECCB86F3BD}" srcOrd="2" destOrd="0" presId="urn:microsoft.com/office/officeart/2018/2/layout/IconVerticalSolidList"/>
    <dgm:cxn modelId="{778E9FE6-2020-492E-A2F9-BB46C4BF09EC}" type="presParOf" srcId="{E16A156F-6A0C-4F77-8601-17837CFCE2DF}" destId="{F1DEF86E-4F0E-4A0F-8CED-4FC783518554}" srcOrd="3" destOrd="0" presId="urn:microsoft.com/office/officeart/2018/2/layout/IconVerticalSolidList"/>
    <dgm:cxn modelId="{C3A9F3AB-5C33-481F-A9AC-F083512317C3}" type="presParOf" srcId="{C0AB656A-EA3F-4192-BDDA-F5E4D678DF08}" destId="{5990D7A4-E8DF-402D-84D9-A3DAA3029156}" srcOrd="1" destOrd="0" presId="urn:microsoft.com/office/officeart/2018/2/layout/IconVerticalSolidList"/>
    <dgm:cxn modelId="{4971C4CC-2C85-4695-A435-448428752AFA}" type="presParOf" srcId="{C0AB656A-EA3F-4192-BDDA-F5E4D678DF08}" destId="{03379345-46A7-4416-88B1-D76C8F8B5A6A}" srcOrd="2" destOrd="0" presId="urn:microsoft.com/office/officeart/2018/2/layout/IconVerticalSolidList"/>
    <dgm:cxn modelId="{01D060D0-BF78-4D6C-BC33-30C1E191899A}" type="presParOf" srcId="{03379345-46A7-4416-88B1-D76C8F8B5A6A}" destId="{82723D51-A04D-4B5D-ABD7-4B08E774AE2F}" srcOrd="0" destOrd="0" presId="urn:microsoft.com/office/officeart/2018/2/layout/IconVerticalSolidList"/>
    <dgm:cxn modelId="{73C70E8A-00B9-47FC-A32C-5DBB12C7A350}" type="presParOf" srcId="{03379345-46A7-4416-88B1-D76C8F8B5A6A}" destId="{0D01F830-C37E-435D-B6CF-4FE81C958EB1}" srcOrd="1" destOrd="0" presId="urn:microsoft.com/office/officeart/2018/2/layout/IconVerticalSolidList"/>
    <dgm:cxn modelId="{BFBE46AC-2C8F-4659-9F69-765F5E961A2B}" type="presParOf" srcId="{03379345-46A7-4416-88B1-D76C8F8B5A6A}" destId="{4CA66193-CB3C-4E83-86DD-ECF95F30A3E1}" srcOrd="2" destOrd="0" presId="urn:microsoft.com/office/officeart/2018/2/layout/IconVerticalSolidList"/>
    <dgm:cxn modelId="{59D9C98A-5879-4945-9137-CFFCB37CDCEE}" type="presParOf" srcId="{03379345-46A7-4416-88B1-D76C8F8B5A6A}" destId="{C0822DE0-581A-45C8-A233-2BB6CAD6BE55}" srcOrd="3" destOrd="0" presId="urn:microsoft.com/office/officeart/2018/2/layout/IconVerticalSolidList"/>
    <dgm:cxn modelId="{F469BAB4-11C6-4115-A0CD-AA23C630A633}" type="presParOf" srcId="{C0AB656A-EA3F-4192-BDDA-F5E4D678DF08}" destId="{C018C6B9-2903-445D-A7BC-2A3784BE4A94}" srcOrd="3" destOrd="0" presId="urn:microsoft.com/office/officeart/2018/2/layout/IconVerticalSolidList"/>
    <dgm:cxn modelId="{12041711-C9B2-49F9-8C3B-A50613116D6D}" type="presParOf" srcId="{C0AB656A-EA3F-4192-BDDA-F5E4D678DF08}" destId="{32277910-DC29-472D-9DCE-896995A1E81B}" srcOrd="4" destOrd="0" presId="urn:microsoft.com/office/officeart/2018/2/layout/IconVerticalSolidList"/>
    <dgm:cxn modelId="{AAD7E7E6-C92F-436E-B576-5D10E631DD42}" type="presParOf" srcId="{32277910-DC29-472D-9DCE-896995A1E81B}" destId="{B334D334-48BE-459F-BB9D-D5EAE2E8BCE2}" srcOrd="0" destOrd="0" presId="urn:microsoft.com/office/officeart/2018/2/layout/IconVerticalSolidList"/>
    <dgm:cxn modelId="{C232189D-D483-4378-9E81-4D540AEDF443}" type="presParOf" srcId="{32277910-DC29-472D-9DCE-896995A1E81B}" destId="{E72917D3-D580-4400-9CC9-0EC40A3DD765}" srcOrd="1" destOrd="0" presId="urn:microsoft.com/office/officeart/2018/2/layout/IconVerticalSolidList"/>
    <dgm:cxn modelId="{7393F83F-F0AB-4A2E-9B81-BADDEBA81398}" type="presParOf" srcId="{32277910-DC29-472D-9DCE-896995A1E81B}" destId="{E4BD7650-D2DF-43BE-9C66-5F47ED864E4E}" srcOrd="2" destOrd="0" presId="urn:microsoft.com/office/officeart/2018/2/layout/IconVerticalSolidList"/>
    <dgm:cxn modelId="{39E59F86-4BAD-4351-87B2-C820E771D9B7}" type="presParOf" srcId="{32277910-DC29-472D-9DCE-896995A1E81B}" destId="{4BE5A2AE-30AD-4907-BEC1-6F7D642D02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86DE14-3BF9-4A40-9AF2-AEFB908D44B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041471F-290B-4C01-BFFF-5B716CCF565A}">
      <dgm:prSet/>
      <dgm:spPr/>
      <dgm:t>
        <a:bodyPr/>
        <a:lstStyle/>
        <a:p>
          <a:r>
            <a:rPr lang="en-US"/>
            <a:t>Construct a simple circuit that makes the muscle twitch using only 2 neurons. </a:t>
          </a:r>
        </a:p>
      </dgm:t>
    </dgm:pt>
    <dgm:pt modelId="{4B0C9EC7-F83C-4682-9735-5CDF03896BB0}" type="parTrans" cxnId="{A83BBBFA-F429-4C1A-B5E9-9A37AFE24B1F}">
      <dgm:prSet/>
      <dgm:spPr/>
      <dgm:t>
        <a:bodyPr/>
        <a:lstStyle/>
        <a:p>
          <a:endParaRPr lang="en-US"/>
        </a:p>
      </dgm:t>
    </dgm:pt>
    <dgm:pt modelId="{8AD53AB8-16A7-4DB6-88BA-43272DE26987}" type="sibTrans" cxnId="{A83BBBFA-F429-4C1A-B5E9-9A37AFE24B1F}">
      <dgm:prSet/>
      <dgm:spPr/>
      <dgm:t>
        <a:bodyPr/>
        <a:lstStyle/>
        <a:p>
          <a:endParaRPr lang="en-US"/>
        </a:p>
      </dgm:t>
    </dgm:pt>
    <dgm:pt modelId="{6F502C2D-C2D2-47D9-84CF-52DCEAC91E48}">
      <dgm:prSet/>
      <dgm:spPr/>
      <dgm:t>
        <a:bodyPr/>
        <a:lstStyle/>
        <a:p>
          <a:r>
            <a:rPr lang="en-US"/>
            <a:t>Try it again with three neurons and note how the number of twitches changes over time.</a:t>
          </a:r>
        </a:p>
      </dgm:t>
    </dgm:pt>
    <dgm:pt modelId="{38BE8CEC-A6A1-4C44-8A5B-746F322836AC}" type="parTrans" cxnId="{4063935E-E773-4EAD-A900-DDB5A2D5D858}">
      <dgm:prSet/>
      <dgm:spPr/>
      <dgm:t>
        <a:bodyPr/>
        <a:lstStyle/>
        <a:p>
          <a:endParaRPr lang="en-US"/>
        </a:p>
      </dgm:t>
    </dgm:pt>
    <dgm:pt modelId="{78D62108-4818-4C27-9BD1-273C22D99A0E}" type="sibTrans" cxnId="{4063935E-E773-4EAD-A900-DDB5A2D5D858}">
      <dgm:prSet/>
      <dgm:spPr/>
      <dgm:t>
        <a:bodyPr/>
        <a:lstStyle/>
        <a:p>
          <a:endParaRPr lang="en-US"/>
        </a:p>
      </dgm:t>
    </dgm:pt>
    <dgm:pt modelId="{1A51E157-9053-414C-B9C0-E5033217D202}" type="pres">
      <dgm:prSet presAssocID="{9B86DE14-3BF9-4A40-9AF2-AEFB908D44B1}" presName="linear" presStyleCnt="0">
        <dgm:presLayoutVars>
          <dgm:animLvl val="lvl"/>
          <dgm:resizeHandles val="exact"/>
        </dgm:presLayoutVars>
      </dgm:prSet>
      <dgm:spPr/>
    </dgm:pt>
    <dgm:pt modelId="{4805C05D-467C-42E3-9202-27B3A35B280D}" type="pres">
      <dgm:prSet presAssocID="{3041471F-290B-4C01-BFFF-5B716CCF565A}" presName="parentText" presStyleLbl="node1" presStyleIdx="0" presStyleCnt="2">
        <dgm:presLayoutVars>
          <dgm:chMax val="0"/>
          <dgm:bulletEnabled val="1"/>
        </dgm:presLayoutVars>
      </dgm:prSet>
      <dgm:spPr/>
    </dgm:pt>
    <dgm:pt modelId="{BA3C30BE-A1A6-4D12-BE95-63FD44FFB16C}" type="pres">
      <dgm:prSet presAssocID="{8AD53AB8-16A7-4DB6-88BA-43272DE26987}" presName="spacer" presStyleCnt="0"/>
      <dgm:spPr/>
    </dgm:pt>
    <dgm:pt modelId="{365572D6-56EF-4644-9D2C-B4A43BEB461C}" type="pres">
      <dgm:prSet presAssocID="{6F502C2D-C2D2-47D9-84CF-52DCEAC91E48}" presName="parentText" presStyleLbl="node1" presStyleIdx="1" presStyleCnt="2">
        <dgm:presLayoutVars>
          <dgm:chMax val="0"/>
          <dgm:bulletEnabled val="1"/>
        </dgm:presLayoutVars>
      </dgm:prSet>
      <dgm:spPr/>
    </dgm:pt>
  </dgm:ptLst>
  <dgm:cxnLst>
    <dgm:cxn modelId="{8F297331-698E-4D20-8F4F-2971E4912D1D}" type="presOf" srcId="{6F502C2D-C2D2-47D9-84CF-52DCEAC91E48}" destId="{365572D6-56EF-4644-9D2C-B4A43BEB461C}" srcOrd="0" destOrd="0" presId="urn:microsoft.com/office/officeart/2005/8/layout/vList2"/>
    <dgm:cxn modelId="{4063935E-E773-4EAD-A900-DDB5A2D5D858}" srcId="{9B86DE14-3BF9-4A40-9AF2-AEFB908D44B1}" destId="{6F502C2D-C2D2-47D9-84CF-52DCEAC91E48}" srcOrd="1" destOrd="0" parTransId="{38BE8CEC-A6A1-4C44-8A5B-746F322836AC}" sibTransId="{78D62108-4818-4C27-9BD1-273C22D99A0E}"/>
    <dgm:cxn modelId="{4E15D86B-5947-4FEC-B5EB-16A9E5D3C1BA}" type="presOf" srcId="{9B86DE14-3BF9-4A40-9AF2-AEFB908D44B1}" destId="{1A51E157-9053-414C-B9C0-E5033217D202}" srcOrd="0" destOrd="0" presId="urn:microsoft.com/office/officeart/2005/8/layout/vList2"/>
    <dgm:cxn modelId="{F59A30AF-884B-41D4-889A-5B8BE3D45B99}" type="presOf" srcId="{3041471F-290B-4C01-BFFF-5B716CCF565A}" destId="{4805C05D-467C-42E3-9202-27B3A35B280D}" srcOrd="0" destOrd="0" presId="urn:microsoft.com/office/officeart/2005/8/layout/vList2"/>
    <dgm:cxn modelId="{A83BBBFA-F429-4C1A-B5E9-9A37AFE24B1F}" srcId="{9B86DE14-3BF9-4A40-9AF2-AEFB908D44B1}" destId="{3041471F-290B-4C01-BFFF-5B716CCF565A}" srcOrd="0" destOrd="0" parTransId="{4B0C9EC7-F83C-4682-9735-5CDF03896BB0}" sibTransId="{8AD53AB8-16A7-4DB6-88BA-43272DE26987}"/>
    <dgm:cxn modelId="{3E2A5696-5720-4AA0-B346-6F7124AE808F}" type="presParOf" srcId="{1A51E157-9053-414C-B9C0-E5033217D202}" destId="{4805C05D-467C-42E3-9202-27B3A35B280D}" srcOrd="0" destOrd="0" presId="urn:microsoft.com/office/officeart/2005/8/layout/vList2"/>
    <dgm:cxn modelId="{020E74DA-79F3-4F5E-9360-7C53DA3E913D}" type="presParOf" srcId="{1A51E157-9053-414C-B9C0-E5033217D202}" destId="{BA3C30BE-A1A6-4D12-BE95-63FD44FFB16C}" srcOrd="1" destOrd="0" presId="urn:microsoft.com/office/officeart/2005/8/layout/vList2"/>
    <dgm:cxn modelId="{52BE7658-84E6-48D9-A230-667F2BB40D76}" type="presParOf" srcId="{1A51E157-9053-414C-B9C0-E5033217D202}" destId="{365572D6-56EF-4644-9D2C-B4A43BEB461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DE4E04-5308-4B71-A65A-3309DA752F5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852BFE7-9B74-4CED-B4DB-7A1C982654F3}">
      <dgm:prSet/>
      <dgm:spPr/>
      <dgm:t>
        <a:bodyPr/>
        <a:lstStyle/>
        <a:p>
          <a:r>
            <a:rPr lang="en-US"/>
            <a:t>While you use the software, once you've set up a circuit, click on the "Zoom in..." button at the left. </a:t>
          </a:r>
        </a:p>
      </dgm:t>
    </dgm:pt>
    <dgm:pt modelId="{DD3B1CCE-4E19-4015-B7C1-0C78D6D3AEB2}" type="parTrans" cxnId="{6D3C745A-3AE0-4D92-887A-11B3C7521353}">
      <dgm:prSet/>
      <dgm:spPr/>
      <dgm:t>
        <a:bodyPr/>
        <a:lstStyle/>
        <a:p>
          <a:endParaRPr lang="en-US"/>
        </a:p>
      </dgm:t>
    </dgm:pt>
    <dgm:pt modelId="{09517023-011E-478A-A4F0-2420D829ABB8}" type="sibTrans" cxnId="{6D3C745A-3AE0-4D92-887A-11B3C7521353}">
      <dgm:prSet/>
      <dgm:spPr/>
      <dgm:t>
        <a:bodyPr/>
        <a:lstStyle/>
        <a:p>
          <a:endParaRPr lang="en-US"/>
        </a:p>
      </dgm:t>
    </dgm:pt>
    <dgm:pt modelId="{F7147CD6-AC28-4190-BCBE-ED75923AF7DF}">
      <dgm:prSet/>
      <dgm:spPr/>
      <dgm:t>
        <a:bodyPr/>
        <a:lstStyle/>
        <a:p>
          <a:r>
            <a:rPr lang="en-US"/>
            <a:t>You'll see blue circles over the axon end of the neuron and gold circles over the dendrites.</a:t>
          </a:r>
        </a:p>
      </dgm:t>
    </dgm:pt>
    <dgm:pt modelId="{B954C44A-0E8C-42C0-8920-EE084A2F999D}" type="parTrans" cxnId="{EA2330E4-AB7F-41B6-B092-4E8A55426856}">
      <dgm:prSet/>
      <dgm:spPr/>
      <dgm:t>
        <a:bodyPr/>
        <a:lstStyle/>
        <a:p>
          <a:endParaRPr lang="en-US"/>
        </a:p>
      </dgm:t>
    </dgm:pt>
    <dgm:pt modelId="{CE1F083B-CE3F-4C20-8AF4-C863CDC85AE8}" type="sibTrans" cxnId="{EA2330E4-AB7F-41B6-B092-4E8A55426856}">
      <dgm:prSet/>
      <dgm:spPr/>
      <dgm:t>
        <a:bodyPr/>
        <a:lstStyle/>
        <a:p>
          <a:endParaRPr lang="en-US"/>
        </a:p>
      </dgm:t>
    </dgm:pt>
    <dgm:pt modelId="{46AA32A7-105C-42F2-9742-3FB13B8966C0}">
      <dgm:prSet/>
      <dgm:spPr/>
      <dgm:t>
        <a:bodyPr/>
        <a:lstStyle/>
        <a:p>
          <a:r>
            <a:rPr lang="en-US"/>
            <a:t>If you click on the area where the two circles overlap, you'll see a pop-up animation of the synapse. </a:t>
          </a:r>
        </a:p>
      </dgm:t>
    </dgm:pt>
    <dgm:pt modelId="{4DED2D05-7EBD-4736-AC57-5A9DE52D9C8F}" type="parTrans" cxnId="{CF48D9DB-46D9-43AD-8468-7B1087206413}">
      <dgm:prSet/>
      <dgm:spPr/>
      <dgm:t>
        <a:bodyPr/>
        <a:lstStyle/>
        <a:p>
          <a:endParaRPr lang="en-US"/>
        </a:p>
      </dgm:t>
    </dgm:pt>
    <dgm:pt modelId="{966F12AD-D7DE-4468-A262-488382966CC7}" type="sibTrans" cxnId="{CF48D9DB-46D9-43AD-8468-7B1087206413}">
      <dgm:prSet/>
      <dgm:spPr/>
      <dgm:t>
        <a:bodyPr/>
        <a:lstStyle/>
        <a:p>
          <a:endParaRPr lang="en-US"/>
        </a:p>
      </dgm:t>
    </dgm:pt>
    <dgm:pt modelId="{96A69648-C1BC-48FB-9162-9B6E8E20E742}">
      <dgm:prSet/>
      <dgm:spPr/>
      <dgm:t>
        <a:bodyPr/>
        <a:lstStyle/>
        <a:p>
          <a:r>
            <a:rPr lang="en-US"/>
            <a:t>Click on Learn! to get more information.</a:t>
          </a:r>
        </a:p>
      </dgm:t>
    </dgm:pt>
    <dgm:pt modelId="{D8F2B08A-A1D2-40BA-8A3D-6AC4FF77429F}" type="parTrans" cxnId="{5A2AB02F-62E7-4C6D-B9F3-B6A5C40863C8}">
      <dgm:prSet/>
      <dgm:spPr/>
      <dgm:t>
        <a:bodyPr/>
        <a:lstStyle/>
        <a:p>
          <a:endParaRPr lang="en-US"/>
        </a:p>
      </dgm:t>
    </dgm:pt>
    <dgm:pt modelId="{CE478BE7-00A4-4FD7-9F55-A208A9C8040A}" type="sibTrans" cxnId="{5A2AB02F-62E7-4C6D-B9F3-B6A5C40863C8}">
      <dgm:prSet/>
      <dgm:spPr/>
      <dgm:t>
        <a:bodyPr/>
        <a:lstStyle/>
        <a:p>
          <a:endParaRPr lang="en-US"/>
        </a:p>
      </dgm:t>
    </dgm:pt>
    <dgm:pt modelId="{DC79F100-EAF3-433E-9135-A1F9DC3A4ADA}" type="pres">
      <dgm:prSet presAssocID="{ADDE4E04-5308-4B71-A65A-3309DA752F54}" presName="root" presStyleCnt="0">
        <dgm:presLayoutVars>
          <dgm:dir/>
          <dgm:resizeHandles val="exact"/>
        </dgm:presLayoutVars>
      </dgm:prSet>
      <dgm:spPr/>
    </dgm:pt>
    <dgm:pt modelId="{32F5C793-E273-4DF6-8955-AA49BD24193D}" type="pres">
      <dgm:prSet presAssocID="{ADDE4E04-5308-4B71-A65A-3309DA752F54}" presName="container" presStyleCnt="0">
        <dgm:presLayoutVars>
          <dgm:dir/>
          <dgm:resizeHandles val="exact"/>
        </dgm:presLayoutVars>
      </dgm:prSet>
      <dgm:spPr/>
    </dgm:pt>
    <dgm:pt modelId="{425E1568-995A-411B-A4E6-B24566ADA3A5}" type="pres">
      <dgm:prSet presAssocID="{1852BFE7-9B74-4CED-B4DB-7A1C982654F3}" presName="compNode" presStyleCnt="0"/>
      <dgm:spPr/>
    </dgm:pt>
    <dgm:pt modelId="{8FE10A6F-9E41-4615-A843-98D89D94E581}" type="pres">
      <dgm:prSet presAssocID="{1852BFE7-9B74-4CED-B4DB-7A1C982654F3}" presName="iconBgRect" presStyleLbl="bgShp" presStyleIdx="0" presStyleCnt="4"/>
      <dgm:spPr/>
    </dgm:pt>
    <dgm:pt modelId="{4E831BDD-4D4A-4E9B-A0DD-EF8E7185BD89}" type="pres">
      <dgm:prSet presAssocID="{1852BFE7-9B74-4CED-B4DB-7A1C982654F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uch Pointer"/>
        </a:ext>
      </dgm:extLst>
    </dgm:pt>
    <dgm:pt modelId="{DE2B273B-FB53-40C8-BA47-C90E11775E89}" type="pres">
      <dgm:prSet presAssocID="{1852BFE7-9B74-4CED-B4DB-7A1C982654F3}" presName="spaceRect" presStyleCnt="0"/>
      <dgm:spPr/>
    </dgm:pt>
    <dgm:pt modelId="{7410558F-2D22-41B8-B46B-C365F5836B39}" type="pres">
      <dgm:prSet presAssocID="{1852BFE7-9B74-4CED-B4DB-7A1C982654F3}" presName="textRect" presStyleLbl="revTx" presStyleIdx="0" presStyleCnt="4">
        <dgm:presLayoutVars>
          <dgm:chMax val="1"/>
          <dgm:chPref val="1"/>
        </dgm:presLayoutVars>
      </dgm:prSet>
      <dgm:spPr/>
    </dgm:pt>
    <dgm:pt modelId="{9D6DB0EF-37B5-4137-A1C8-E80B05AEC8D3}" type="pres">
      <dgm:prSet presAssocID="{09517023-011E-478A-A4F0-2420D829ABB8}" presName="sibTrans" presStyleLbl="sibTrans2D1" presStyleIdx="0" presStyleCnt="0"/>
      <dgm:spPr/>
    </dgm:pt>
    <dgm:pt modelId="{F039651F-19E6-4A12-8C8A-994ACAD57FDF}" type="pres">
      <dgm:prSet presAssocID="{F7147CD6-AC28-4190-BCBE-ED75923AF7DF}" presName="compNode" presStyleCnt="0"/>
      <dgm:spPr/>
    </dgm:pt>
    <dgm:pt modelId="{751D0209-48DC-46C6-9EC8-C91BAD9FCAC1}" type="pres">
      <dgm:prSet presAssocID="{F7147CD6-AC28-4190-BCBE-ED75923AF7DF}" presName="iconBgRect" presStyleLbl="bgShp" presStyleIdx="1" presStyleCnt="4"/>
      <dgm:spPr/>
    </dgm:pt>
    <dgm:pt modelId="{A8C203D4-C692-4F43-873E-15EACD664AE0}" type="pres">
      <dgm:prSet presAssocID="{F7147CD6-AC28-4190-BCBE-ED75923AF7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print"/>
        </a:ext>
      </dgm:extLst>
    </dgm:pt>
    <dgm:pt modelId="{8270229D-B69C-46B5-80CE-CC4981DC5FFB}" type="pres">
      <dgm:prSet presAssocID="{F7147CD6-AC28-4190-BCBE-ED75923AF7DF}" presName="spaceRect" presStyleCnt="0"/>
      <dgm:spPr/>
    </dgm:pt>
    <dgm:pt modelId="{728EDBDF-CAB9-4988-B167-89609DB51B41}" type="pres">
      <dgm:prSet presAssocID="{F7147CD6-AC28-4190-BCBE-ED75923AF7DF}" presName="textRect" presStyleLbl="revTx" presStyleIdx="1" presStyleCnt="4">
        <dgm:presLayoutVars>
          <dgm:chMax val="1"/>
          <dgm:chPref val="1"/>
        </dgm:presLayoutVars>
      </dgm:prSet>
      <dgm:spPr/>
    </dgm:pt>
    <dgm:pt modelId="{3261A3C9-7758-4F4B-9B68-93E7D1587605}" type="pres">
      <dgm:prSet presAssocID="{CE1F083B-CE3F-4C20-8AF4-C863CDC85AE8}" presName="sibTrans" presStyleLbl="sibTrans2D1" presStyleIdx="0" presStyleCnt="0"/>
      <dgm:spPr/>
    </dgm:pt>
    <dgm:pt modelId="{D17C95DC-A0D7-4C00-9430-6CC54DE28BF2}" type="pres">
      <dgm:prSet presAssocID="{46AA32A7-105C-42F2-9742-3FB13B8966C0}" presName="compNode" presStyleCnt="0"/>
      <dgm:spPr/>
    </dgm:pt>
    <dgm:pt modelId="{5188A701-10FE-4442-88A7-11C48D11B683}" type="pres">
      <dgm:prSet presAssocID="{46AA32A7-105C-42F2-9742-3FB13B8966C0}" presName="iconBgRect" presStyleLbl="bgShp" presStyleIdx="2" presStyleCnt="4"/>
      <dgm:spPr/>
    </dgm:pt>
    <dgm:pt modelId="{3547CBFF-BC76-4080-AF8E-6E7A4D36F7B2}" type="pres">
      <dgm:prSet presAssocID="{46AA32A7-105C-42F2-9742-3FB13B8966C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hishing"/>
        </a:ext>
      </dgm:extLst>
    </dgm:pt>
    <dgm:pt modelId="{C6D37318-AE40-4AC8-84DB-0041822A876B}" type="pres">
      <dgm:prSet presAssocID="{46AA32A7-105C-42F2-9742-3FB13B8966C0}" presName="spaceRect" presStyleCnt="0"/>
      <dgm:spPr/>
    </dgm:pt>
    <dgm:pt modelId="{4C3C7ADA-549E-4007-A7F4-7D85D3B18242}" type="pres">
      <dgm:prSet presAssocID="{46AA32A7-105C-42F2-9742-3FB13B8966C0}" presName="textRect" presStyleLbl="revTx" presStyleIdx="2" presStyleCnt="4">
        <dgm:presLayoutVars>
          <dgm:chMax val="1"/>
          <dgm:chPref val="1"/>
        </dgm:presLayoutVars>
      </dgm:prSet>
      <dgm:spPr/>
    </dgm:pt>
    <dgm:pt modelId="{59BF6861-42A8-41CD-8E8A-7281FF6AB4A8}" type="pres">
      <dgm:prSet presAssocID="{966F12AD-D7DE-4468-A262-488382966CC7}" presName="sibTrans" presStyleLbl="sibTrans2D1" presStyleIdx="0" presStyleCnt="0"/>
      <dgm:spPr/>
    </dgm:pt>
    <dgm:pt modelId="{204488D7-6AB3-4ED4-97CA-6496CB80A3AC}" type="pres">
      <dgm:prSet presAssocID="{96A69648-C1BC-48FB-9162-9B6E8E20E742}" presName="compNode" presStyleCnt="0"/>
      <dgm:spPr/>
    </dgm:pt>
    <dgm:pt modelId="{B7CAF700-1684-455E-ACE3-D8D4D39B0FB6}" type="pres">
      <dgm:prSet presAssocID="{96A69648-C1BC-48FB-9162-9B6E8E20E742}" presName="iconBgRect" presStyleLbl="bgShp" presStyleIdx="3" presStyleCnt="4"/>
      <dgm:spPr/>
    </dgm:pt>
    <dgm:pt modelId="{C31245A7-B3AA-446C-B367-91CDAB43CAA0}" type="pres">
      <dgm:prSet presAssocID="{96A69648-C1BC-48FB-9162-9B6E8E20E74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log"/>
        </a:ext>
      </dgm:extLst>
    </dgm:pt>
    <dgm:pt modelId="{9A56C81E-DC7D-457F-ADB1-7EB288C32DE7}" type="pres">
      <dgm:prSet presAssocID="{96A69648-C1BC-48FB-9162-9B6E8E20E742}" presName="spaceRect" presStyleCnt="0"/>
      <dgm:spPr/>
    </dgm:pt>
    <dgm:pt modelId="{85B0A02E-24FA-49C1-AB1E-E984D7279155}" type="pres">
      <dgm:prSet presAssocID="{96A69648-C1BC-48FB-9162-9B6E8E20E742}" presName="textRect" presStyleLbl="revTx" presStyleIdx="3" presStyleCnt="4">
        <dgm:presLayoutVars>
          <dgm:chMax val="1"/>
          <dgm:chPref val="1"/>
        </dgm:presLayoutVars>
      </dgm:prSet>
      <dgm:spPr/>
    </dgm:pt>
  </dgm:ptLst>
  <dgm:cxnLst>
    <dgm:cxn modelId="{5A2AB02F-62E7-4C6D-B9F3-B6A5C40863C8}" srcId="{ADDE4E04-5308-4B71-A65A-3309DA752F54}" destId="{96A69648-C1BC-48FB-9162-9B6E8E20E742}" srcOrd="3" destOrd="0" parTransId="{D8F2B08A-A1D2-40BA-8A3D-6AC4FF77429F}" sibTransId="{CE478BE7-00A4-4FD7-9F55-A208A9C8040A}"/>
    <dgm:cxn modelId="{87D5C73A-D65A-4620-B264-F977F57A256A}" type="presOf" srcId="{1852BFE7-9B74-4CED-B4DB-7A1C982654F3}" destId="{7410558F-2D22-41B8-B46B-C365F5836B39}" srcOrd="0" destOrd="0" presId="urn:microsoft.com/office/officeart/2018/2/layout/IconCircleList"/>
    <dgm:cxn modelId="{E96E2968-6000-4554-A118-C39C6242E4E4}" type="presOf" srcId="{09517023-011E-478A-A4F0-2420D829ABB8}" destId="{9D6DB0EF-37B5-4137-A1C8-E80B05AEC8D3}" srcOrd="0" destOrd="0" presId="urn:microsoft.com/office/officeart/2018/2/layout/IconCircleList"/>
    <dgm:cxn modelId="{A2924056-3BA8-418B-88AC-8B03BF853D09}" type="presOf" srcId="{F7147CD6-AC28-4190-BCBE-ED75923AF7DF}" destId="{728EDBDF-CAB9-4988-B167-89609DB51B41}" srcOrd="0" destOrd="0" presId="urn:microsoft.com/office/officeart/2018/2/layout/IconCircleList"/>
    <dgm:cxn modelId="{6D3C745A-3AE0-4D92-887A-11B3C7521353}" srcId="{ADDE4E04-5308-4B71-A65A-3309DA752F54}" destId="{1852BFE7-9B74-4CED-B4DB-7A1C982654F3}" srcOrd="0" destOrd="0" parTransId="{DD3B1CCE-4E19-4015-B7C1-0C78D6D3AEB2}" sibTransId="{09517023-011E-478A-A4F0-2420D829ABB8}"/>
    <dgm:cxn modelId="{EBC23B7B-21DC-4C3D-8324-7AF5E73E968D}" type="presOf" srcId="{ADDE4E04-5308-4B71-A65A-3309DA752F54}" destId="{DC79F100-EAF3-433E-9135-A1F9DC3A4ADA}" srcOrd="0" destOrd="0" presId="urn:microsoft.com/office/officeart/2018/2/layout/IconCircleList"/>
    <dgm:cxn modelId="{0D9B867B-3DF7-439E-AF50-C4A129AD44F1}" type="presOf" srcId="{96A69648-C1BC-48FB-9162-9B6E8E20E742}" destId="{85B0A02E-24FA-49C1-AB1E-E984D7279155}" srcOrd="0" destOrd="0" presId="urn:microsoft.com/office/officeart/2018/2/layout/IconCircleList"/>
    <dgm:cxn modelId="{4FF1ADA3-A913-4582-A904-EF0D1119D33E}" type="presOf" srcId="{CE1F083B-CE3F-4C20-8AF4-C863CDC85AE8}" destId="{3261A3C9-7758-4F4B-9B68-93E7D1587605}" srcOrd="0" destOrd="0" presId="urn:microsoft.com/office/officeart/2018/2/layout/IconCircleList"/>
    <dgm:cxn modelId="{A2E13BA7-CC7C-4FA5-9E6F-EE3586EF7AFC}" type="presOf" srcId="{46AA32A7-105C-42F2-9742-3FB13B8966C0}" destId="{4C3C7ADA-549E-4007-A7F4-7D85D3B18242}" srcOrd="0" destOrd="0" presId="urn:microsoft.com/office/officeart/2018/2/layout/IconCircleList"/>
    <dgm:cxn modelId="{CF48D9DB-46D9-43AD-8468-7B1087206413}" srcId="{ADDE4E04-5308-4B71-A65A-3309DA752F54}" destId="{46AA32A7-105C-42F2-9742-3FB13B8966C0}" srcOrd="2" destOrd="0" parTransId="{4DED2D05-7EBD-4736-AC57-5A9DE52D9C8F}" sibTransId="{966F12AD-D7DE-4468-A262-488382966CC7}"/>
    <dgm:cxn modelId="{EA2330E4-AB7F-41B6-B092-4E8A55426856}" srcId="{ADDE4E04-5308-4B71-A65A-3309DA752F54}" destId="{F7147CD6-AC28-4190-BCBE-ED75923AF7DF}" srcOrd="1" destOrd="0" parTransId="{B954C44A-0E8C-42C0-8920-EE084A2F999D}" sibTransId="{CE1F083B-CE3F-4C20-8AF4-C863CDC85AE8}"/>
    <dgm:cxn modelId="{79BFEEF7-F8C1-4B43-828E-EC558D95339D}" type="presOf" srcId="{966F12AD-D7DE-4468-A262-488382966CC7}" destId="{59BF6861-42A8-41CD-8E8A-7281FF6AB4A8}" srcOrd="0" destOrd="0" presId="urn:microsoft.com/office/officeart/2018/2/layout/IconCircleList"/>
    <dgm:cxn modelId="{174B8E61-2557-4A79-89D7-11E16B3BEDBE}" type="presParOf" srcId="{DC79F100-EAF3-433E-9135-A1F9DC3A4ADA}" destId="{32F5C793-E273-4DF6-8955-AA49BD24193D}" srcOrd="0" destOrd="0" presId="urn:microsoft.com/office/officeart/2018/2/layout/IconCircleList"/>
    <dgm:cxn modelId="{5C6B1C4C-3633-43EE-B006-15DB41C5A93A}" type="presParOf" srcId="{32F5C793-E273-4DF6-8955-AA49BD24193D}" destId="{425E1568-995A-411B-A4E6-B24566ADA3A5}" srcOrd="0" destOrd="0" presId="urn:microsoft.com/office/officeart/2018/2/layout/IconCircleList"/>
    <dgm:cxn modelId="{D5E698A8-E99C-4B57-BDA5-85829EED6FAD}" type="presParOf" srcId="{425E1568-995A-411B-A4E6-B24566ADA3A5}" destId="{8FE10A6F-9E41-4615-A843-98D89D94E581}" srcOrd="0" destOrd="0" presId="urn:microsoft.com/office/officeart/2018/2/layout/IconCircleList"/>
    <dgm:cxn modelId="{1690D532-B562-49DF-9BBB-4ACFE846E7E9}" type="presParOf" srcId="{425E1568-995A-411B-A4E6-B24566ADA3A5}" destId="{4E831BDD-4D4A-4E9B-A0DD-EF8E7185BD89}" srcOrd="1" destOrd="0" presId="urn:microsoft.com/office/officeart/2018/2/layout/IconCircleList"/>
    <dgm:cxn modelId="{A3095504-0119-43A7-B3DE-D14C34F54D70}" type="presParOf" srcId="{425E1568-995A-411B-A4E6-B24566ADA3A5}" destId="{DE2B273B-FB53-40C8-BA47-C90E11775E89}" srcOrd="2" destOrd="0" presId="urn:microsoft.com/office/officeart/2018/2/layout/IconCircleList"/>
    <dgm:cxn modelId="{0F52D17A-D5BD-4257-8AF4-4CBC20D6D261}" type="presParOf" srcId="{425E1568-995A-411B-A4E6-B24566ADA3A5}" destId="{7410558F-2D22-41B8-B46B-C365F5836B39}" srcOrd="3" destOrd="0" presId="urn:microsoft.com/office/officeart/2018/2/layout/IconCircleList"/>
    <dgm:cxn modelId="{FA997FD1-F2FC-4BFF-B71F-C7F89B8ACB37}" type="presParOf" srcId="{32F5C793-E273-4DF6-8955-AA49BD24193D}" destId="{9D6DB0EF-37B5-4137-A1C8-E80B05AEC8D3}" srcOrd="1" destOrd="0" presId="urn:microsoft.com/office/officeart/2018/2/layout/IconCircleList"/>
    <dgm:cxn modelId="{7C242282-8A9A-4AE0-ACDB-944B4BBC687B}" type="presParOf" srcId="{32F5C793-E273-4DF6-8955-AA49BD24193D}" destId="{F039651F-19E6-4A12-8C8A-994ACAD57FDF}" srcOrd="2" destOrd="0" presId="urn:microsoft.com/office/officeart/2018/2/layout/IconCircleList"/>
    <dgm:cxn modelId="{293208B0-005E-4BEE-9E8F-004D8F5D0B8F}" type="presParOf" srcId="{F039651F-19E6-4A12-8C8A-994ACAD57FDF}" destId="{751D0209-48DC-46C6-9EC8-C91BAD9FCAC1}" srcOrd="0" destOrd="0" presId="urn:microsoft.com/office/officeart/2018/2/layout/IconCircleList"/>
    <dgm:cxn modelId="{330C73C1-85D2-4595-A680-AF66BC4DEE4A}" type="presParOf" srcId="{F039651F-19E6-4A12-8C8A-994ACAD57FDF}" destId="{A8C203D4-C692-4F43-873E-15EACD664AE0}" srcOrd="1" destOrd="0" presId="urn:microsoft.com/office/officeart/2018/2/layout/IconCircleList"/>
    <dgm:cxn modelId="{C9B10F28-B526-45BD-AF8C-28C865F71067}" type="presParOf" srcId="{F039651F-19E6-4A12-8C8A-994ACAD57FDF}" destId="{8270229D-B69C-46B5-80CE-CC4981DC5FFB}" srcOrd="2" destOrd="0" presId="urn:microsoft.com/office/officeart/2018/2/layout/IconCircleList"/>
    <dgm:cxn modelId="{797F20C7-8A52-4939-9183-0B44E0EF7754}" type="presParOf" srcId="{F039651F-19E6-4A12-8C8A-994ACAD57FDF}" destId="{728EDBDF-CAB9-4988-B167-89609DB51B41}" srcOrd="3" destOrd="0" presId="urn:microsoft.com/office/officeart/2018/2/layout/IconCircleList"/>
    <dgm:cxn modelId="{7F0EA68D-04BF-45A2-A4AA-190C80A08B36}" type="presParOf" srcId="{32F5C793-E273-4DF6-8955-AA49BD24193D}" destId="{3261A3C9-7758-4F4B-9B68-93E7D1587605}" srcOrd="3" destOrd="0" presId="urn:microsoft.com/office/officeart/2018/2/layout/IconCircleList"/>
    <dgm:cxn modelId="{EED5817A-30B7-4252-AECC-C139BD26D2AF}" type="presParOf" srcId="{32F5C793-E273-4DF6-8955-AA49BD24193D}" destId="{D17C95DC-A0D7-4C00-9430-6CC54DE28BF2}" srcOrd="4" destOrd="0" presId="urn:microsoft.com/office/officeart/2018/2/layout/IconCircleList"/>
    <dgm:cxn modelId="{F0DFB568-BA6E-42FA-8ABB-152A0A5239B2}" type="presParOf" srcId="{D17C95DC-A0D7-4C00-9430-6CC54DE28BF2}" destId="{5188A701-10FE-4442-88A7-11C48D11B683}" srcOrd="0" destOrd="0" presId="urn:microsoft.com/office/officeart/2018/2/layout/IconCircleList"/>
    <dgm:cxn modelId="{26469095-8B22-48B3-A475-2332E76FCD63}" type="presParOf" srcId="{D17C95DC-A0D7-4C00-9430-6CC54DE28BF2}" destId="{3547CBFF-BC76-4080-AF8E-6E7A4D36F7B2}" srcOrd="1" destOrd="0" presId="urn:microsoft.com/office/officeart/2018/2/layout/IconCircleList"/>
    <dgm:cxn modelId="{430FEE47-2C98-4761-A738-921A5887CDBD}" type="presParOf" srcId="{D17C95DC-A0D7-4C00-9430-6CC54DE28BF2}" destId="{C6D37318-AE40-4AC8-84DB-0041822A876B}" srcOrd="2" destOrd="0" presId="urn:microsoft.com/office/officeart/2018/2/layout/IconCircleList"/>
    <dgm:cxn modelId="{37946F69-1EA0-48B4-B7BB-9D636E080C8A}" type="presParOf" srcId="{D17C95DC-A0D7-4C00-9430-6CC54DE28BF2}" destId="{4C3C7ADA-549E-4007-A7F4-7D85D3B18242}" srcOrd="3" destOrd="0" presId="urn:microsoft.com/office/officeart/2018/2/layout/IconCircleList"/>
    <dgm:cxn modelId="{49025390-3144-48BD-A382-E67FCFB7BFCB}" type="presParOf" srcId="{32F5C793-E273-4DF6-8955-AA49BD24193D}" destId="{59BF6861-42A8-41CD-8E8A-7281FF6AB4A8}" srcOrd="5" destOrd="0" presId="urn:microsoft.com/office/officeart/2018/2/layout/IconCircleList"/>
    <dgm:cxn modelId="{F1847B0B-31A0-4FBF-8561-61D45380AAD6}" type="presParOf" srcId="{32F5C793-E273-4DF6-8955-AA49BD24193D}" destId="{204488D7-6AB3-4ED4-97CA-6496CB80A3AC}" srcOrd="6" destOrd="0" presId="urn:microsoft.com/office/officeart/2018/2/layout/IconCircleList"/>
    <dgm:cxn modelId="{01E433E0-4ADE-4E84-A217-4E70FA32FDDB}" type="presParOf" srcId="{204488D7-6AB3-4ED4-97CA-6496CB80A3AC}" destId="{B7CAF700-1684-455E-ACE3-D8D4D39B0FB6}" srcOrd="0" destOrd="0" presId="urn:microsoft.com/office/officeart/2018/2/layout/IconCircleList"/>
    <dgm:cxn modelId="{F11C66C0-A5B8-464D-A0A8-514B1E8DEF8B}" type="presParOf" srcId="{204488D7-6AB3-4ED4-97CA-6496CB80A3AC}" destId="{C31245A7-B3AA-446C-B367-91CDAB43CAA0}" srcOrd="1" destOrd="0" presId="urn:microsoft.com/office/officeart/2018/2/layout/IconCircleList"/>
    <dgm:cxn modelId="{66BDC00D-725C-42E3-B51D-74FCA12D993B}" type="presParOf" srcId="{204488D7-6AB3-4ED4-97CA-6496CB80A3AC}" destId="{9A56C81E-DC7D-457F-ADB1-7EB288C32DE7}" srcOrd="2" destOrd="0" presId="urn:microsoft.com/office/officeart/2018/2/layout/IconCircleList"/>
    <dgm:cxn modelId="{2FADD8B2-B4FE-42C7-9F61-CF9BE4DD9122}" type="presParOf" srcId="{204488D7-6AB3-4ED4-97CA-6496CB80A3AC}" destId="{85B0A02E-24FA-49C1-AB1E-E984D727915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BB71E6-B81F-403D-A4D6-593534609B82}"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195CCCDF-368F-4D19-B5AA-4E8BC9495FCA}">
      <dgm:prSet/>
      <dgm:spPr/>
      <dgm:t>
        <a:bodyPr/>
        <a:lstStyle/>
        <a:p>
          <a:r>
            <a:rPr lang="en-US"/>
            <a:t>Features can be added at any time from the Settings screen. </a:t>
          </a:r>
        </a:p>
      </dgm:t>
    </dgm:pt>
    <dgm:pt modelId="{49C09A79-B40C-4D99-9102-6780E5848EAF}" type="parTrans" cxnId="{135C4DB0-44A7-4AAB-AA88-6CD8EF3608BB}">
      <dgm:prSet/>
      <dgm:spPr/>
      <dgm:t>
        <a:bodyPr/>
        <a:lstStyle/>
        <a:p>
          <a:endParaRPr lang="en-US"/>
        </a:p>
      </dgm:t>
    </dgm:pt>
    <dgm:pt modelId="{53906B11-D776-4275-BAE6-C5D826E5232B}" type="sibTrans" cxnId="{135C4DB0-44A7-4AAB-AA88-6CD8EF3608BB}">
      <dgm:prSet/>
      <dgm:spPr/>
      <dgm:t>
        <a:bodyPr/>
        <a:lstStyle/>
        <a:p>
          <a:endParaRPr lang="en-US"/>
        </a:p>
      </dgm:t>
    </dgm:pt>
    <dgm:pt modelId="{6514894A-974F-4863-8DE2-80401A948935}">
      <dgm:prSet/>
      <dgm:spPr/>
      <dgm:t>
        <a:bodyPr/>
        <a:lstStyle/>
        <a:p>
          <a:r>
            <a:rPr lang="en-US"/>
            <a:t>You may visit this screen by clicking the Settings button.</a:t>
          </a:r>
        </a:p>
      </dgm:t>
    </dgm:pt>
    <dgm:pt modelId="{45A867F7-4C88-43B4-89CE-ACF3F500AAF4}" type="parTrans" cxnId="{6A821A3D-6FBC-4EA4-8BD6-6CB6885638F4}">
      <dgm:prSet/>
      <dgm:spPr/>
      <dgm:t>
        <a:bodyPr/>
        <a:lstStyle/>
        <a:p>
          <a:endParaRPr lang="en-US"/>
        </a:p>
      </dgm:t>
    </dgm:pt>
    <dgm:pt modelId="{799E85B0-7E60-4AA3-90C3-9C7E0ADA0C0A}" type="sibTrans" cxnId="{6A821A3D-6FBC-4EA4-8BD6-6CB6885638F4}">
      <dgm:prSet/>
      <dgm:spPr/>
      <dgm:t>
        <a:bodyPr/>
        <a:lstStyle/>
        <a:p>
          <a:endParaRPr lang="en-US"/>
        </a:p>
      </dgm:t>
    </dgm:pt>
    <dgm:pt modelId="{6ACCF087-673F-4DC3-B215-A4C46F3F8C8A}" type="pres">
      <dgm:prSet presAssocID="{E3BB71E6-B81F-403D-A4D6-593534609B82}" presName="hierChild1" presStyleCnt="0">
        <dgm:presLayoutVars>
          <dgm:chPref val="1"/>
          <dgm:dir/>
          <dgm:animOne val="branch"/>
          <dgm:animLvl val="lvl"/>
          <dgm:resizeHandles/>
        </dgm:presLayoutVars>
      </dgm:prSet>
      <dgm:spPr/>
    </dgm:pt>
    <dgm:pt modelId="{72B469CE-AEC4-47A1-A5A0-FBC0144C9E6F}" type="pres">
      <dgm:prSet presAssocID="{195CCCDF-368F-4D19-B5AA-4E8BC9495FCA}" presName="hierRoot1" presStyleCnt="0"/>
      <dgm:spPr/>
    </dgm:pt>
    <dgm:pt modelId="{BB7B2DD9-F85D-4F88-9484-A1DE92D51971}" type="pres">
      <dgm:prSet presAssocID="{195CCCDF-368F-4D19-B5AA-4E8BC9495FCA}" presName="composite" presStyleCnt="0"/>
      <dgm:spPr/>
    </dgm:pt>
    <dgm:pt modelId="{64129E53-C42A-4251-9A5C-9B06BF318335}" type="pres">
      <dgm:prSet presAssocID="{195CCCDF-368F-4D19-B5AA-4E8BC9495FCA}" presName="background" presStyleLbl="node0" presStyleIdx="0" presStyleCnt="2"/>
      <dgm:spPr/>
    </dgm:pt>
    <dgm:pt modelId="{8021F3D7-13FF-44EA-8F6F-36671938D9E0}" type="pres">
      <dgm:prSet presAssocID="{195CCCDF-368F-4D19-B5AA-4E8BC9495FCA}" presName="text" presStyleLbl="fgAcc0" presStyleIdx="0" presStyleCnt="2">
        <dgm:presLayoutVars>
          <dgm:chPref val="3"/>
        </dgm:presLayoutVars>
      </dgm:prSet>
      <dgm:spPr/>
    </dgm:pt>
    <dgm:pt modelId="{30D738A7-5E30-4389-8918-778574A976B7}" type="pres">
      <dgm:prSet presAssocID="{195CCCDF-368F-4D19-B5AA-4E8BC9495FCA}" presName="hierChild2" presStyleCnt="0"/>
      <dgm:spPr/>
    </dgm:pt>
    <dgm:pt modelId="{E08E7BFE-A279-4D38-93E4-F1CB52361CAD}" type="pres">
      <dgm:prSet presAssocID="{6514894A-974F-4863-8DE2-80401A948935}" presName="hierRoot1" presStyleCnt="0"/>
      <dgm:spPr/>
    </dgm:pt>
    <dgm:pt modelId="{06BBBC0E-33D4-463C-BE97-249620065A69}" type="pres">
      <dgm:prSet presAssocID="{6514894A-974F-4863-8DE2-80401A948935}" presName="composite" presStyleCnt="0"/>
      <dgm:spPr/>
    </dgm:pt>
    <dgm:pt modelId="{00A33FF2-4F56-4BB9-AFBC-8262B876BD8C}" type="pres">
      <dgm:prSet presAssocID="{6514894A-974F-4863-8DE2-80401A948935}" presName="background" presStyleLbl="node0" presStyleIdx="1" presStyleCnt="2"/>
      <dgm:spPr/>
    </dgm:pt>
    <dgm:pt modelId="{07C03C11-98A2-4482-A437-0B4CB4924322}" type="pres">
      <dgm:prSet presAssocID="{6514894A-974F-4863-8DE2-80401A948935}" presName="text" presStyleLbl="fgAcc0" presStyleIdx="1" presStyleCnt="2">
        <dgm:presLayoutVars>
          <dgm:chPref val="3"/>
        </dgm:presLayoutVars>
      </dgm:prSet>
      <dgm:spPr/>
    </dgm:pt>
    <dgm:pt modelId="{1C9E37B6-336C-418F-BEA6-C3F4C4336B51}" type="pres">
      <dgm:prSet presAssocID="{6514894A-974F-4863-8DE2-80401A948935}" presName="hierChild2" presStyleCnt="0"/>
      <dgm:spPr/>
    </dgm:pt>
  </dgm:ptLst>
  <dgm:cxnLst>
    <dgm:cxn modelId="{ED457435-5141-4AAF-AE05-444416E12387}" type="presOf" srcId="{E3BB71E6-B81F-403D-A4D6-593534609B82}" destId="{6ACCF087-673F-4DC3-B215-A4C46F3F8C8A}" srcOrd="0" destOrd="0" presId="urn:microsoft.com/office/officeart/2005/8/layout/hierarchy1"/>
    <dgm:cxn modelId="{6A821A3D-6FBC-4EA4-8BD6-6CB6885638F4}" srcId="{E3BB71E6-B81F-403D-A4D6-593534609B82}" destId="{6514894A-974F-4863-8DE2-80401A948935}" srcOrd="1" destOrd="0" parTransId="{45A867F7-4C88-43B4-89CE-ACF3F500AAF4}" sibTransId="{799E85B0-7E60-4AA3-90C3-9C7E0ADA0C0A}"/>
    <dgm:cxn modelId="{ED6138B0-D4D0-443E-ACF3-14833982988F}" type="presOf" srcId="{6514894A-974F-4863-8DE2-80401A948935}" destId="{07C03C11-98A2-4482-A437-0B4CB4924322}" srcOrd="0" destOrd="0" presId="urn:microsoft.com/office/officeart/2005/8/layout/hierarchy1"/>
    <dgm:cxn modelId="{135C4DB0-44A7-4AAB-AA88-6CD8EF3608BB}" srcId="{E3BB71E6-B81F-403D-A4D6-593534609B82}" destId="{195CCCDF-368F-4D19-B5AA-4E8BC9495FCA}" srcOrd="0" destOrd="0" parTransId="{49C09A79-B40C-4D99-9102-6780E5848EAF}" sibTransId="{53906B11-D776-4275-BAE6-C5D826E5232B}"/>
    <dgm:cxn modelId="{8B479BC3-E0C6-42B0-B659-ACF8C273BAD7}" type="presOf" srcId="{195CCCDF-368F-4D19-B5AA-4E8BC9495FCA}" destId="{8021F3D7-13FF-44EA-8F6F-36671938D9E0}" srcOrd="0" destOrd="0" presId="urn:microsoft.com/office/officeart/2005/8/layout/hierarchy1"/>
    <dgm:cxn modelId="{D9B68A73-DA15-4ABB-BDE8-7DFAECC38E68}" type="presParOf" srcId="{6ACCF087-673F-4DC3-B215-A4C46F3F8C8A}" destId="{72B469CE-AEC4-47A1-A5A0-FBC0144C9E6F}" srcOrd="0" destOrd="0" presId="urn:microsoft.com/office/officeart/2005/8/layout/hierarchy1"/>
    <dgm:cxn modelId="{307070EE-0EF5-418E-92C0-2D80EFD7BBC7}" type="presParOf" srcId="{72B469CE-AEC4-47A1-A5A0-FBC0144C9E6F}" destId="{BB7B2DD9-F85D-4F88-9484-A1DE92D51971}" srcOrd="0" destOrd="0" presId="urn:microsoft.com/office/officeart/2005/8/layout/hierarchy1"/>
    <dgm:cxn modelId="{A3EEC319-B52A-4589-B6AB-7DCF7F9F69AA}" type="presParOf" srcId="{BB7B2DD9-F85D-4F88-9484-A1DE92D51971}" destId="{64129E53-C42A-4251-9A5C-9B06BF318335}" srcOrd="0" destOrd="0" presId="urn:microsoft.com/office/officeart/2005/8/layout/hierarchy1"/>
    <dgm:cxn modelId="{7CAFE93C-9AA2-438A-B84E-07D7B0940CAC}" type="presParOf" srcId="{BB7B2DD9-F85D-4F88-9484-A1DE92D51971}" destId="{8021F3D7-13FF-44EA-8F6F-36671938D9E0}" srcOrd="1" destOrd="0" presId="urn:microsoft.com/office/officeart/2005/8/layout/hierarchy1"/>
    <dgm:cxn modelId="{758CCBDD-45D3-4B1F-8B2B-3002A5C85C20}" type="presParOf" srcId="{72B469CE-AEC4-47A1-A5A0-FBC0144C9E6F}" destId="{30D738A7-5E30-4389-8918-778574A976B7}" srcOrd="1" destOrd="0" presId="urn:microsoft.com/office/officeart/2005/8/layout/hierarchy1"/>
    <dgm:cxn modelId="{72D8E5E1-F30E-4272-9547-0F83715C9F6D}" type="presParOf" srcId="{6ACCF087-673F-4DC3-B215-A4C46F3F8C8A}" destId="{E08E7BFE-A279-4D38-93E4-F1CB52361CAD}" srcOrd="1" destOrd="0" presId="urn:microsoft.com/office/officeart/2005/8/layout/hierarchy1"/>
    <dgm:cxn modelId="{F260B307-213E-4BDF-8514-B6C8CF6A390B}" type="presParOf" srcId="{E08E7BFE-A279-4D38-93E4-F1CB52361CAD}" destId="{06BBBC0E-33D4-463C-BE97-249620065A69}" srcOrd="0" destOrd="0" presId="urn:microsoft.com/office/officeart/2005/8/layout/hierarchy1"/>
    <dgm:cxn modelId="{5F5AD30C-0786-4274-B709-21EB770A71AB}" type="presParOf" srcId="{06BBBC0E-33D4-463C-BE97-249620065A69}" destId="{00A33FF2-4F56-4BB9-AFBC-8262B876BD8C}" srcOrd="0" destOrd="0" presId="urn:microsoft.com/office/officeart/2005/8/layout/hierarchy1"/>
    <dgm:cxn modelId="{5594564D-DCD9-4826-BDFD-00D5C876EC73}" type="presParOf" srcId="{06BBBC0E-33D4-463C-BE97-249620065A69}" destId="{07C03C11-98A2-4482-A437-0B4CB4924322}" srcOrd="1" destOrd="0" presId="urn:microsoft.com/office/officeart/2005/8/layout/hierarchy1"/>
    <dgm:cxn modelId="{A6D84A24-77EE-4768-9363-DAAFCF7DF971}" type="presParOf" srcId="{E08E7BFE-A279-4D38-93E4-F1CB52361CAD}" destId="{1C9E37B6-336C-418F-BEA6-C3F4C4336B5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8BC0D6-F3DB-45B5-8A0B-92321BBB0FE1}"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32AEF849-2FA6-4FC2-BF01-A96E0530359E}">
      <dgm:prSet/>
      <dgm:spPr/>
      <dgm:t>
        <a:bodyPr/>
        <a:lstStyle/>
        <a:p>
          <a:r>
            <a:rPr lang="en-US"/>
            <a:t>• What does each vertical line on the graph represent? [The line represents the firing of an action potential in that neuron.] </a:t>
          </a:r>
        </a:p>
      </dgm:t>
    </dgm:pt>
    <dgm:pt modelId="{FE529B71-9EA1-4652-B5CD-E28DCD7C2CC7}" type="parTrans" cxnId="{99BC8813-5B2F-49BC-B475-1C9821E6C93E}">
      <dgm:prSet/>
      <dgm:spPr/>
      <dgm:t>
        <a:bodyPr/>
        <a:lstStyle/>
        <a:p>
          <a:endParaRPr lang="en-US"/>
        </a:p>
      </dgm:t>
    </dgm:pt>
    <dgm:pt modelId="{EE4E92B4-7A49-45A4-9427-C8584CD00153}" type="sibTrans" cxnId="{99BC8813-5B2F-49BC-B475-1C9821E6C93E}">
      <dgm:prSet/>
      <dgm:spPr/>
      <dgm:t>
        <a:bodyPr/>
        <a:lstStyle/>
        <a:p>
          <a:endParaRPr lang="en-US"/>
        </a:p>
      </dgm:t>
    </dgm:pt>
    <dgm:pt modelId="{CB3C7D50-D604-4E42-88EA-E29547B1B588}">
      <dgm:prSet/>
      <dgm:spPr/>
      <dgm:t>
        <a:bodyPr/>
        <a:lstStyle/>
        <a:p>
          <a:r>
            <a:rPr lang="en-US"/>
            <a:t>• What would happen if I change the threshold of neuron X? Why does the muscle twitch less frequently? [A higher threshold will result in less frequent firing.]</a:t>
          </a:r>
        </a:p>
      </dgm:t>
    </dgm:pt>
    <dgm:pt modelId="{5F6AAE23-4AD9-49D4-B08E-DFB686D3DFF9}" type="parTrans" cxnId="{A49660C9-E1F1-4B83-9590-8F0B8D7882EA}">
      <dgm:prSet/>
      <dgm:spPr/>
      <dgm:t>
        <a:bodyPr/>
        <a:lstStyle/>
        <a:p>
          <a:endParaRPr lang="en-US"/>
        </a:p>
      </dgm:t>
    </dgm:pt>
    <dgm:pt modelId="{50F3FB42-8B01-4586-868F-CC105B17C075}" type="sibTrans" cxnId="{A49660C9-E1F1-4B83-9590-8F0B8D7882EA}">
      <dgm:prSet/>
      <dgm:spPr/>
      <dgm:t>
        <a:bodyPr/>
        <a:lstStyle/>
        <a:p>
          <a:endParaRPr lang="en-US"/>
        </a:p>
      </dgm:t>
    </dgm:pt>
    <dgm:pt modelId="{E0811453-70C2-41C3-B754-57F878E7ED54}" type="pres">
      <dgm:prSet presAssocID="{968BC0D6-F3DB-45B5-8A0B-92321BBB0FE1}" presName="root" presStyleCnt="0">
        <dgm:presLayoutVars>
          <dgm:dir/>
          <dgm:resizeHandles val="exact"/>
        </dgm:presLayoutVars>
      </dgm:prSet>
      <dgm:spPr/>
    </dgm:pt>
    <dgm:pt modelId="{709A3F42-8A79-487D-9570-2E65D0948EBB}" type="pres">
      <dgm:prSet presAssocID="{32AEF849-2FA6-4FC2-BF01-A96E0530359E}" presName="compNode" presStyleCnt="0"/>
      <dgm:spPr/>
    </dgm:pt>
    <dgm:pt modelId="{C2AA933F-9349-45DD-B0F5-8692FDC60000}" type="pres">
      <dgm:prSet presAssocID="{32AEF849-2FA6-4FC2-BF01-A96E0530359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FBE494F4-D43E-4669-B5DD-2B92A1590FE5}" type="pres">
      <dgm:prSet presAssocID="{32AEF849-2FA6-4FC2-BF01-A96E0530359E}" presName="spaceRect" presStyleCnt="0"/>
      <dgm:spPr/>
    </dgm:pt>
    <dgm:pt modelId="{7EFE8759-B337-461B-A4CE-1A0D4C179395}" type="pres">
      <dgm:prSet presAssocID="{32AEF849-2FA6-4FC2-BF01-A96E0530359E}" presName="textRect" presStyleLbl="revTx" presStyleIdx="0" presStyleCnt="2">
        <dgm:presLayoutVars>
          <dgm:chMax val="1"/>
          <dgm:chPref val="1"/>
        </dgm:presLayoutVars>
      </dgm:prSet>
      <dgm:spPr/>
    </dgm:pt>
    <dgm:pt modelId="{9CC14ABB-FA0A-4601-ACE1-DA625C29D1DD}" type="pres">
      <dgm:prSet presAssocID="{EE4E92B4-7A49-45A4-9427-C8584CD00153}" presName="sibTrans" presStyleCnt="0"/>
      <dgm:spPr/>
    </dgm:pt>
    <dgm:pt modelId="{D7CBD39B-74ED-4D3B-AD4C-D89FC4E7D385}" type="pres">
      <dgm:prSet presAssocID="{CB3C7D50-D604-4E42-88EA-E29547B1B588}" presName="compNode" presStyleCnt="0"/>
      <dgm:spPr/>
    </dgm:pt>
    <dgm:pt modelId="{7272F3E3-D04A-418F-BF08-5E893F6C1E79}" type="pres">
      <dgm:prSet presAssocID="{CB3C7D50-D604-4E42-88EA-E29547B1B58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ed Bump"/>
        </a:ext>
      </dgm:extLst>
    </dgm:pt>
    <dgm:pt modelId="{80A40EDA-94EE-4420-B4AA-D616C6FFFF57}" type="pres">
      <dgm:prSet presAssocID="{CB3C7D50-D604-4E42-88EA-E29547B1B588}" presName="spaceRect" presStyleCnt="0"/>
      <dgm:spPr/>
    </dgm:pt>
    <dgm:pt modelId="{385D1586-84F9-418C-9BF9-6C3055EC84BC}" type="pres">
      <dgm:prSet presAssocID="{CB3C7D50-D604-4E42-88EA-E29547B1B588}" presName="textRect" presStyleLbl="revTx" presStyleIdx="1" presStyleCnt="2">
        <dgm:presLayoutVars>
          <dgm:chMax val="1"/>
          <dgm:chPref val="1"/>
        </dgm:presLayoutVars>
      </dgm:prSet>
      <dgm:spPr/>
    </dgm:pt>
  </dgm:ptLst>
  <dgm:cxnLst>
    <dgm:cxn modelId="{99BC8813-5B2F-49BC-B475-1C9821E6C93E}" srcId="{968BC0D6-F3DB-45B5-8A0B-92321BBB0FE1}" destId="{32AEF849-2FA6-4FC2-BF01-A96E0530359E}" srcOrd="0" destOrd="0" parTransId="{FE529B71-9EA1-4652-B5CD-E28DCD7C2CC7}" sibTransId="{EE4E92B4-7A49-45A4-9427-C8584CD00153}"/>
    <dgm:cxn modelId="{2952FA5A-E485-4A53-BFCE-1E4FE872B51D}" type="presOf" srcId="{968BC0D6-F3DB-45B5-8A0B-92321BBB0FE1}" destId="{E0811453-70C2-41C3-B754-57F878E7ED54}" srcOrd="0" destOrd="0" presId="urn:microsoft.com/office/officeart/2018/2/layout/IconLabelList"/>
    <dgm:cxn modelId="{63B31985-8E2C-45F3-B21D-75EB0B335DFF}" type="presOf" srcId="{32AEF849-2FA6-4FC2-BF01-A96E0530359E}" destId="{7EFE8759-B337-461B-A4CE-1A0D4C179395}" srcOrd="0" destOrd="0" presId="urn:microsoft.com/office/officeart/2018/2/layout/IconLabelList"/>
    <dgm:cxn modelId="{8A1A9498-1027-4E62-8CE5-F7BAE620FD0D}" type="presOf" srcId="{CB3C7D50-D604-4E42-88EA-E29547B1B588}" destId="{385D1586-84F9-418C-9BF9-6C3055EC84BC}" srcOrd="0" destOrd="0" presId="urn:microsoft.com/office/officeart/2018/2/layout/IconLabelList"/>
    <dgm:cxn modelId="{A49660C9-E1F1-4B83-9590-8F0B8D7882EA}" srcId="{968BC0D6-F3DB-45B5-8A0B-92321BBB0FE1}" destId="{CB3C7D50-D604-4E42-88EA-E29547B1B588}" srcOrd="1" destOrd="0" parTransId="{5F6AAE23-4AD9-49D4-B08E-DFB686D3DFF9}" sibTransId="{50F3FB42-8B01-4586-868F-CC105B17C075}"/>
    <dgm:cxn modelId="{01A17608-480E-4B84-A438-9C7925DD9043}" type="presParOf" srcId="{E0811453-70C2-41C3-B754-57F878E7ED54}" destId="{709A3F42-8A79-487D-9570-2E65D0948EBB}" srcOrd="0" destOrd="0" presId="urn:microsoft.com/office/officeart/2018/2/layout/IconLabelList"/>
    <dgm:cxn modelId="{7C1F7D31-13A8-46C9-891F-37466B03E5D8}" type="presParOf" srcId="{709A3F42-8A79-487D-9570-2E65D0948EBB}" destId="{C2AA933F-9349-45DD-B0F5-8692FDC60000}" srcOrd="0" destOrd="0" presId="urn:microsoft.com/office/officeart/2018/2/layout/IconLabelList"/>
    <dgm:cxn modelId="{6C004ED7-2A62-4A66-ACFE-F8C895A2A2D7}" type="presParOf" srcId="{709A3F42-8A79-487D-9570-2E65D0948EBB}" destId="{FBE494F4-D43E-4669-B5DD-2B92A1590FE5}" srcOrd="1" destOrd="0" presId="urn:microsoft.com/office/officeart/2018/2/layout/IconLabelList"/>
    <dgm:cxn modelId="{2B776D34-75F6-4E19-9114-9B086720A2D3}" type="presParOf" srcId="{709A3F42-8A79-487D-9570-2E65D0948EBB}" destId="{7EFE8759-B337-461B-A4CE-1A0D4C179395}" srcOrd="2" destOrd="0" presId="urn:microsoft.com/office/officeart/2018/2/layout/IconLabelList"/>
    <dgm:cxn modelId="{C9A3A6AA-73FB-4D52-A4BD-21899E902FC6}" type="presParOf" srcId="{E0811453-70C2-41C3-B754-57F878E7ED54}" destId="{9CC14ABB-FA0A-4601-ACE1-DA625C29D1DD}" srcOrd="1" destOrd="0" presId="urn:microsoft.com/office/officeart/2018/2/layout/IconLabelList"/>
    <dgm:cxn modelId="{467E92D6-E5E8-4794-97BB-D83D065F9E36}" type="presParOf" srcId="{E0811453-70C2-41C3-B754-57F878E7ED54}" destId="{D7CBD39B-74ED-4D3B-AD4C-D89FC4E7D385}" srcOrd="2" destOrd="0" presId="urn:microsoft.com/office/officeart/2018/2/layout/IconLabelList"/>
    <dgm:cxn modelId="{12025C6A-C69E-4559-8970-9B2936704023}" type="presParOf" srcId="{D7CBD39B-74ED-4D3B-AD4C-D89FC4E7D385}" destId="{7272F3E3-D04A-418F-BF08-5E893F6C1E79}" srcOrd="0" destOrd="0" presId="urn:microsoft.com/office/officeart/2018/2/layout/IconLabelList"/>
    <dgm:cxn modelId="{74F536C5-8E02-430D-B006-6453AA59FA71}" type="presParOf" srcId="{D7CBD39B-74ED-4D3B-AD4C-D89FC4E7D385}" destId="{80A40EDA-94EE-4420-B4AA-D616C6FFFF57}" srcOrd="1" destOrd="0" presId="urn:microsoft.com/office/officeart/2018/2/layout/IconLabelList"/>
    <dgm:cxn modelId="{F2DF27BE-0014-434A-B177-2FFD8F22B382}" type="presParOf" srcId="{D7CBD39B-74ED-4D3B-AD4C-D89FC4E7D385}" destId="{385D1586-84F9-418C-9BF9-6C3055EC84B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B5793-BA22-489A-BD84-8172A2DB845B}">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71A072-838B-4E0C-9062-02B4369D286D}">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DEF86E-4F0E-4A0F-8CED-4FC783518554}">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Explore moving neurons, starting and stopping operation of the circuit. </a:t>
          </a:r>
        </a:p>
      </dsp:txBody>
      <dsp:txXfrm>
        <a:off x="1941716" y="718"/>
        <a:ext cx="4571887" cy="1681139"/>
      </dsp:txXfrm>
    </dsp:sp>
    <dsp:sp modelId="{82723D51-A04D-4B5D-ABD7-4B08E774AE2F}">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01F830-C37E-435D-B6CF-4FE81C958EB1}">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822DE0-581A-45C8-A233-2BB6CAD6BE55}">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The muscle twitches or contracts when it receives a signal from the motor neuron. </a:t>
          </a:r>
        </a:p>
      </dsp:txBody>
      <dsp:txXfrm>
        <a:off x="1941716" y="2102143"/>
        <a:ext cx="4571887" cy="1681139"/>
      </dsp:txXfrm>
    </dsp:sp>
    <dsp:sp modelId="{B334D334-48BE-459F-BB9D-D5EAE2E8BCE2}">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2917D3-D580-4400-9CC9-0EC40A3DD765}">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E5A2AE-30AD-4907-BEC1-6F7D642D02B5}">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What might cause changes in </a:t>
          </a:r>
          <a:r>
            <a:rPr lang="en-US" sz="2500" b="1" kern="1200"/>
            <a:t>how fast </a:t>
          </a:r>
          <a:r>
            <a:rPr lang="en-US" sz="2500" kern="1200"/>
            <a:t>the muscle twitches.</a:t>
          </a:r>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5C05D-467C-42E3-9202-27B3A35B280D}">
      <dsp:nvSpPr>
        <dsp:cNvPr id="0" name=""/>
        <dsp:cNvSpPr/>
      </dsp:nvSpPr>
      <dsp:spPr>
        <a:xfrm>
          <a:off x="0" y="66875"/>
          <a:ext cx="6513603" cy="28182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Construct a simple circuit that makes the muscle twitch using only 2 neurons. </a:t>
          </a:r>
        </a:p>
      </dsp:txBody>
      <dsp:txXfrm>
        <a:off x="137575" y="204450"/>
        <a:ext cx="6238453" cy="2543087"/>
      </dsp:txXfrm>
    </dsp:sp>
    <dsp:sp modelId="{365572D6-56EF-4644-9D2C-B4A43BEB461C}">
      <dsp:nvSpPr>
        <dsp:cNvPr id="0" name=""/>
        <dsp:cNvSpPr/>
      </dsp:nvSpPr>
      <dsp:spPr>
        <a:xfrm>
          <a:off x="0" y="3000313"/>
          <a:ext cx="6513603" cy="28182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Try it again with three neurons and note how the number of twitches changes over time.</a:t>
          </a:r>
        </a:p>
      </dsp:txBody>
      <dsp:txXfrm>
        <a:off x="137575" y="3137888"/>
        <a:ext cx="6238453" cy="2543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10A6F-9E41-4615-A843-98D89D94E581}">
      <dsp:nvSpPr>
        <dsp:cNvPr id="0" name=""/>
        <dsp:cNvSpPr/>
      </dsp:nvSpPr>
      <dsp:spPr>
        <a:xfrm>
          <a:off x="200325" y="325679"/>
          <a:ext cx="1329716" cy="132971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831BDD-4D4A-4E9B-A0DD-EF8E7185BD89}">
      <dsp:nvSpPr>
        <dsp:cNvPr id="0" name=""/>
        <dsp:cNvSpPr/>
      </dsp:nvSpPr>
      <dsp:spPr>
        <a:xfrm>
          <a:off x="479565" y="604919"/>
          <a:ext cx="771235" cy="7712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10558F-2D22-41B8-B46B-C365F5836B39}">
      <dsp:nvSpPr>
        <dsp:cNvPr id="0" name=""/>
        <dsp:cNvSpPr/>
      </dsp:nvSpPr>
      <dsp:spPr>
        <a:xfrm>
          <a:off x="1814980" y="325679"/>
          <a:ext cx="3134331" cy="1329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While you use the software, once you've set up a circuit, click on the "Zoom in..." button at the left. </a:t>
          </a:r>
        </a:p>
      </dsp:txBody>
      <dsp:txXfrm>
        <a:off x="1814980" y="325679"/>
        <a:ext cx="3134331" cy="1329716"/>
      </dsp:txXfrm>
    </dsp:sp>
    <dsp:sp modelId="{751D0209-48DC-46C6-9EC8-C91BAD9FCAC1}">
      <dsp:nvSpPr>
        <dsp:cNvPr id="0" name=""/>
        <dsp:cNvSpPr/>
      </dsp:nvSpPr>
      <dsp:spPr>
        <a:xfrm>
          <a:off x="5495445" y="325679"/>
          <a:ext cx="1329716" cy="132971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C203D4-C692-4F43-873E-15EACD664AE0}">
      <dsp:nvSpPr>
        <dsp:cNvPr id="0" name=""/>
        <dsp:cNvSpPr/>
      </dsp:nvSpPr>
      <dsp:spPr>
        <a:xfrm>
          <a:off x="5774686" y="604919"/>
          <a:ext cx="771235" cy="7712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8EDBDF-CAB9-4988-B167-89609DB51B41}">
      <dsp:nvSpPr>
        <dsp:cNvPr id="0" name=""/>
        <dsp:cNvSpPr/>
      </dsp:nvSpPr>
      <dsp:spPr>
        <a:xfrm>
          <a:off x="7110101" y="325679"/>
          <a:ext cx="3134331" cy="1329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You'll see blue circles over the axon end of the neuron and gold circles over the dendrites.</a:t>
          </a:r>
        </a:p>
      </dsp:txBody>
      <dsp:txXfrm>
        <a:off x="7110101" y="325679"/>
        <a:ext cx="3134331" cy="1329716"/>
      </dsp:txXfrm>
    </dsp:sp>
    <dsp:sp modelId="{5188A701-10FE-4442-88A7-11C48D11B683}">
      <dsp:nvSpPr>
        <dsp:cNvPr id="0" name=""/>
        <dsp:cNvSpPr/>
      </dsp:nvSpPr>
      <dsp:spPr>
        <a:xfrm>
          <a:off x="200325" y="2333509"/>
          <a:ext cx="1329716" cy="132971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47CBFF-BC76-4080-AF8E-6E7A4D36F7B2}">
      <dsp:nvSpPr>
        <dsp:cNvPr id="0" name=""/>
        <dsp:cNvSpPr/>
      </dsp:nvSpPr>
      <dsp:spPr>
        <a:xfrm>
          <a:off x="479565" y="2612749"/>
          <a:ext cx="771235" cy="7712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3C7ADA-549E-4007-A7F4-7D85D3B18242}">
      <dsp:nvSpPr>
        <dsp:cNvPr id="0" name=""/>
        <dsp:cNvSpPr/>
      </dsp:nvSpPr>
      <dsp:spPr>
        <a:xfrm>
          <a:off x="1814980" y="2333509"/>
          <a:ext cx="3134331" cy="1329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If you click on the area where the two circles overlap, you'll see a pop-up animation of the synapse. </a:t>
          </a:r>
        </a:p>
      </dsp:txBody>
      <dsp:txXfrm>
        <a:off x="1814980" y="2333509"/>
        <a:ext cx="3134331" cy="1329716"/>
      </dsp:txXfrm>
    </dsp:sp>
    <dsp:sp modelId="{B7CAF700-1684-455E-ACE3-D8D4D39B0FB6}">
      <dsp:nvSpPr>
        <dsp:cNvPr id="0" name=""/>
        <dsp:cNvSpPr/>
      </dsp:nvSpPr>
      <dsp:spPr>
        <a:xfrm>
          <a:off x="5495445" y="2333509"/>
          <a:ext cx="1329716" cy="132971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1245A7-B3AA-446C-B367-91CDAB43CAA0}">
      <dsp:nvSpPr>
        <dsp:cNvPr id="0" name=""/>
        <dsp:cNvSpPr/>
      </dsp:nvSpPr>
      <dsp:spPr>
        <a:xfrm>
          <a:off x="5774686" y="2612749"/>
          <a:ext cx="771235" cy="7712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B0A02E-24FA-49C1-AB1E-E984D7279155}">
      <dsp:nvSpPr>
        <dsp:cNvPr id="0" name=""/>
        <dsp:cNvSpPr/>
      </dsp:nvSpPr>
      <dsp:spPr>
        <a:xfrm>
          <a:off x="7110101" y="2333509"/>
          <a:ext cx="3134331" cy="1329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Click on Learn! to get more information.</a:t>
          </a:r>
        </a:p>
      </dsp:txBody>
      <dsp:txXfrm>
        <a:off x="7110101" y="2333509"/>
        <a:ext cx="3134331" cy="1329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29E53-C42A-4251-9A5C-9B06BF318335}">
      <dsp:nvSpPr>
        <dsp:cNvPr id="0" name=""/>
        <dsp:cNvSpPr/>
      </dsp:nvSpPr>
      <dsp:spPr>
        <a:xfrm>
          <a:off x="1214" y="197277"/>
          <a:ext cx="4262327" cy="270657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1F3D7-13FF-44EA-8F6F-36671938D9E0}">
      <dsp:nvSpPr>
        <dsp:cNvPr id="0" name=""/>
        <dsp:cNvSpPr/>
      </dsp:nvSpPr>
      <dsp:spPr>
        <a:xfrm>
          <a:off x="474806" y="647190"/>
          <a:ext cx="4262327" cy="270657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Features can be added at any time from the Settings screen. </a:t>
          </a:r>
        </a:p>
      </dsp:txBody>
      <dsp:txXfrm>
        <a:off x="554079" y="726463"/>
        <a:ext cx="4103781" cy="2548031"/>
      </dsp:txXfrm>
    </dsp:sp>
    <dsp:sp modelId="{00A33FF2-4F56-4BB9-AFBC-8262B876BD8C}">
      <dsp:nvSpPr>
        <dsp:cNvPr id="0" name=""/>
        <dsp:cNvSpPr/>
      </dsp:nvSpPr>
      <dsp:spPr>
        <a:xfrm>
          <a:off x="5210725" y="197277"/>
          <a:ext cx="4262327" cy="270657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C03C11-98A2-4482-A437-0B4CB4924322}">
      <dsp:nvSpPr>
        <dsp:cNvPr id="0" name=""/>
        <dsp:cNvSpPr/>
      </dsp:nvSpPr>
      <dsp:spPr>
        <a:xfrm>
          <a:off x="5684317" y="647190"/>
          <a:ext cx="4262327" cy="270657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You may visit this screen by clicking the Settings button.</a:t>
          </a:r>
        </a:p>
      </dsp:txBody>
      <dsp:txXfrm>
        <a:off x="5763590" y="726463"/>
        <a:ext cx="4103781" cy="25480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A933F-9349-45DD-B0F5-8692FDC60000}">
      <dsp:nvSpPr>
        <dsp:cNvPr id="0" name=""/>
        <dsp:cNvSpPr/>
      </dsp:nvSpPr>
      <dsp:spPr>
        <a:xfrm>
          <a:off x="1463929" y="20840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FE8759-B337-461B-A4CE-1A0D4C179395}">
      <dsp:nvSpPr>
        <dsp:cNvPr id="0" name=""/>
        <dsp:cNvSpPr/>
      </dsp:nvSpPr>
      <dsp:spPr>
        <a:xfrm>
          <a:off x="275929" y="262264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 What does each vertical line on the graph represent? [The line represents the firing of an action potential in that neuron.] </a:t>
          </a:r>
        </a:p>
      </dsp:txBody>
      <dsp:txXfrm>
        <a:off x="275929" y="2622641"/>
        <a:ext cx="4320000" cy="720000"/>
      </dsp:txXfrm>
    </dsp:sp>
    <dsp:sp modelId="{7272F3E3-D04A-418F-BF08-5E893F6C1E79}">
      <dsp:nvSpPr>
        <dsp:cNvPr id="0" name=""/>
        <dsp:cNvSpPr/>
      </dsp:nvSpPr>
      <dsp:spPr>
        <a:xfrm>
          <a:off x="6539929" y="20840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5D1586-84F9-418C-9BF9-6C3055EC84BC}">
      <dsp:nvSpPr>
        <dsp:cNvPr id="0" name=""/>
        <dsp:cNvSpPr/>
      </dsp:nvSpPr>
      <dsp:spPr>
        <a:xfrm>
          <a:off x="5351929" y="262264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 What would happen if I change the threshold of neuron X? Why does the muscle twitch less frequently? [A higher threshold will result in less frequent firing.]</a:t>
          </a:r>
        </a:p>
      </dsp:txBody>
      <dsp:txXfrm>
        <a:off x="5351929" y="2622641"/>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1EE9-C4B7-489D-9EE6-EDF4F447EF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966EC1-8D76-48C7-8725-8B554F3BA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F7C67E-0FA9-4AAE-B50F-B7C115F190FB}"/>
              </a:ext>
            </a:extLst>
          </p:cNvPr>
          <p:cNvSpPr>
            <a:spLocks noGrp="1"/>
          </p:cNvSpPr>
          <p:nvPr>
            <p:ph type="dt" sz="half" idx="10"/>
          </p:nvPr>
        </p:nvSpPr>
        <p:spPr/>
        <p:txBody>
          <a:bodyPr/>
          <a:lstStyle/>
          <a:p>
            <a:fld id="{2D2419AC-34FD-4C12-8B04-7513FC795C70}" type="datetimeFigureOut">
              <a:rPr lang="en-US" smtClean="0"/>
              <a:t>3/3/2020</a:t>
            </a:fld>
            <a:endParaRPr lang="en-US"/>
          </a:p>
        </p:txBody>
      </p:sp>
      <p:sp>
        <p:nvSpPr>
          <p:cNvPr id="5" name="Footer Placeholder 4">
            <a:extLst>
              <a:ext uri="{FF2B5EF4-FFF2-40B4-BE49-F238E27FC236}">
                <a16:creationId xmlns:a16="http://schemas.microsoft.com/office/drawing/2014/main" id="{8707970F-1DCF-410E-84B5-06A74E3A4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84744-C966-476E-B39D-EEA162BAB50F}"/>
              </a:ext>
            </a:extLst>
          </p:cNvPr>
          <p:cNvSpPr>
            <a:spLocks noGrp="1"/>
          </p:cNvSpPr>
          <p:nvPr>
            <p:ph type="sldNum" sz="quarter" idx="12"/>
          </p:nvPr>
        </p:nvSpPr>
        <p:spPr/>
        <p:txBody>
          <a:bodyPr/>
          <a:lstStyle/>
          <a:p>
            <a:fld id="{B45520A7-5032-4DFE-9387-D57D375EB679}" type="slidenum">
              <a:rPr lang="en-US" smtClean="0"/>
              <a:t>‹#›</a:t>
            </a:fld>
            <a:endParaRPr lang="en-US"/>
          </a:p>
        </p:txBody>
      </p:sp>
    </p:spTree>
    <p:extLst>
      <p:ext uri="{BB962C8B-B14F-4D97-AF65-F5344CB8AC3E}">
        <p14:creationId xmlns:p14="http://schemas.microsoft.com/office/powerpoint/2010/main" val="347858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A1AED-C91E-4AB3-BA32-A9105B056B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B54D64-D8E2-4AF7-AA8D-05D018A7F2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506C2-8E9F-408D-9C15-7F841293B9CB}"/>
              </a:ext>
            </a:extLst>
          </p:cNvPr>
          <p:cNvSpPr>
            <a:spLocks noGrp="1"/>
          </p:cNvSpPr>
          <p:nvPr>
            <p:ph type="dt" sz="half" idx="10"/>
          </p:nvPr>
        </p:nvSpPr>
        <p:spPr/>
        <p:txBody>
          <a:bodyPr/>
          <a:lstStyle/>
          <a:p>
            <a:fld id="{2D2419AC-34FD-4C12-8B04-7513FC795C70}" type="datetimeFigureOut">
              <a:rPr lang="en-US" smtClean="0"/>
              <a:t>3/3/2020</a:t>
            </a:fld>
            <a:endParaRPr lang="en-US"/>
          </a:p>
        </p:txBody>
      </p:sp>
      <p:sp>
        <p:nvSpPr>
          <p:cNvPr id="5" name="Footer Placeholder 4">
            <a:extLst>
              <a:ext uri="{FF2B5EF4-FFF2-40B4-BE49-F238E27FC236}">
                <a16:creationId xmlns:a16="http://schemas.microsoft.com/office/drawing/2014/main" id="{FCCA7C98-A637-4121-85BD-1862CFA57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03F8D-B51B-4F55-AF7F-45569B1E57F7}"/>
              </a:ext>
            </a:extLst>
          </p:cNvPr>
          <p:cNvSpPr>
            <a:spLocks noGrp="1"/>
          </p:cNvSpPr>
          <p:nvPr>
            <p:ph type="sldNum" sz="quarter" idx="12"/>
          </p:nvPr>
        </p:nvSpPr>
        <p:spPr/>
        <p:txBody>
          <a:bodyPr/>
          <a:lstStyle/>
          <a:p>
            <a:fld id="{B45520A7-5032-4DFE-9387-D57D375EB679}" type="slidenum">
              <a:rPr lang="en-US" smtClean="0"/>
              <a:t>‹#›</a:t>
            </a:fld>
            <a:endParaRPr lang="en-US"/>
          </a:p>
        </p:txBody>
      </p:sp>
    </p:spTree>
    <p:extLst>
      <p:ext uri="{BB962C8B-B14F-4D97-AF65-F5344CB8AC3E}">
        <p14:creationId xmlns:p14="http://schemas.microsoft.com/office/powerpoint/2010/main" val="296416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2043C6-11CA-4BC9-BE67-982C340BAE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D24960-043B-45EE-A419-70C0B7A5BB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08C29-6298-4924-B8CE-CE3F6A15DA96}"/>
              </a:ext>
            </a:extLst>
          </p:cNvPr>
          <p:cNvSpPr>
            <a:spLocks noGrp="1"/>
          </p:cNvSpPr>
          <p:nvPr>
            <p:ph type="dt" sz="half" idx="10"/>
          </p:nvPr>
        </p:nvSpPr>
        <p:spPr/>
        <p:txBody>
          <a:bodyPr/>
          <a:lstStyle/>
          <a:p>
            <a:fld id="{2D2419AC-34FD-4C12-8B04-7513FC795C70}" type="datetimeFigureOut">
              <a:rPr lang="en-US" smtClean="0"/>
              <a:t>3/3/2020</a:t>
            </a:fld>
            <a:endParaRPr lang="en-US"/>
          </a:p>
        </p:txBody>
      </p:sp>
      <p:sp>
        <p:nvSpPr>
          <p:cNvPr id="5" name="Footer Placeholder 4">
            <a:extLst>
              <a:ext uri="{FF2B5EF4-FFF2-40B4-BE49-F238E27FC236}">
                <a16:creationId xmlns:a16="http://schemas.microsoft.com/office/drawing/2014/main" id="{5F02651E-1AE3-44CA-892E-A0C238ECF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BD02D-491F-4A46-9FE0-41D80529CD45}"/>
              </a:ext>
            </a:extLst>
          </p:cNvPr>
          <p:cNvSpPr>
            <a:spLocks noGrp="1"/>
          </p:cNvSpPr>
          <p:nvPr>
            <p:ph type="sldNum" sz="quarter" idx="12"/>
          </p:nvPr>
        </p:nvSpPr>
        <p:spPr/>
        <p:txBody>
          <a:bodyPr/>
          <a:lstStyle/>
          <a:p>
            <a:fld id="{B45520A7-5032-4DFE-9387-D57D375EB679}" type="slidenum">
              <a:rPr lang="en-US" smtClean="0"/>
              <a:t>‹#›</a:t>
            </a:fld>
            <a:endParaRPr lang="en-US"/>
          </a:p>
        </p:txBody>
      </p:sp>
    </p:spTree>
    <p:extLst>
      <p:ext uri="{BB962C8B-B14F-4D97-AF65-F5344CB8AC3E}">
        <p14:creationId xmlns:p14="http://schemas.microsoft.com/office/powerpoint/2010/main" val="214471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9A63-7706-4111-97D8-CA583DEB7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5283D-C596-4122-A90D-B068CCD9C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A5377-0787-4E93-93F7-0F3EE2F598CD}"/>
              </a:ext>
            </a:extLst>
          </p:cNvPr>
          <p:cNvSpPr>
            <a:spLocks noGrp="1"/>
          </p:cNvSpPr>
          <p:nvPr>
            <p:ph type="dt" sz="half" idx="10"/>
          </p:nvPr>
        </p:nvSpPr>
        <p:spPr/>
        <p:txBody>
          <a:bodyPr/>
          <a:lstStyle/>
          <a:p>
            <a:fld id="{2D2419AC-34FD-4C12-8B04-7513FC795C70}" type="datetimeFigureOut">
              <a:rPr lang="en-US" smtClean="0"/>
              <a:t>3/3/2020</a:t>
            </a:fld>
            <a:endParaRPr lang="en-US"/>
          </a:p>
        </p:txBody>
      </p:sp>
      <p:sp>
        <p:nvSpPr>
          <p:cNvPr id="5" name="Footer Placeholder 4">
            <a:extLst>
              <a:ext uri="{FF2B5EF4-FFF2-40B4-BE49-F238E27FC236}">
                <a16:creationId xmlns:a16="http://schemas.microsoft.com/office/drawing/2014/main" id="{2B4C20E7-0C30-4C99-9925-5AE05654E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384C1-03F3-42C7-A613-92C9543820E3}"/>
              </a:ext>
            </a:extLst>
          </p:cNvPr>
          <p:cNvSpPr>
            <a:spLocks noGrp="1"/>
          </p:cNvSpPr>
          <p:nvPr>
            <p:ph type="sldNum" sz="quarter" idx="12"/>
          </p:nvPr>
        </p:nvSpPr>
        <p:spPr/>
        <p:txBody>
          <a:bodyPr/>
          <a:lstStyle/>
          <a:p>
            <a:fld id="{B45520A7-5032-4DFE-9387-D57D375EB679}" type="slidenum">
              <a:rPr lang="en-US" smtClean="0"/>
              <a:t>‹#›</a:t>
            </a:fld>
            <a:endParaRPr lang="en-US"/>
          </a:p>
        </p:txBody>
      </p:sp>
    </p:spTree>
    <p:extLst>
      <p:ext uri="{BB962C8B-B14F-4D97-AF65-F5344CB8AC3E}">
        <p14:creationId xmlns:p14="http://schemas.microsoft.com/office/powerpoint/2010/main" val="80392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37AB-A6F2-41F6-BD77-0D94058CE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6596FC-AE55-4451-932C-E2C19EDEE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78E91B-4748-4BDD-B367-C9FD359A8234}"/>
              </a:ext>
            </a:extLst>
          </p:cNvPr>
          <p:cNvSpPr>
            <a:spLocks noGrp="1"/>
          </p:cNvSpPr>
          <p:nvPr>
            <p:ph type="dt" sz="half" idx="10"/>
          </p:nvPr>
        </p:nvSpPr>
        <p:spPr/>
        <p:txBody>
          <a:bodyPr/>
          <a:lstStyle/>
          <a:p>
            <a:fld id="{2D2419AC-34FD-4C12-8B04-7513FC795C70}" type="datetimeFigureOut">
              <a:rPr lang="en-US" smtClean="0"/>
              <a:t>3/3/2020</a:t>
            </a:fld>
            <a:endParaRPr lang="en-US"/>
          </a:p>
        </p:txBody>
      </p:sp>
      <p:sp>
        <p:nvSpPr>
          <p:cNvPr id="5" name="Footer Placeholder 4">
            <a:extLst>
              <a:ext uri="{FF2B5EF4-FFF2-40B4-BE49-F238E27FC236}">
                <a16:creationId xmlns:a16="http://schemas.microsoft.com/office/drawing/2014/main" id="{B155D8C6-F4D3-4935-A59D-1138E1653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20685-ACFD-4BD0-A879-5C5442D65DEF}"/>
              </a:ext>
            </a:extLst>
          </p:cNvPr>
          <p:cNvSpPr>
            <a:spLocks noGrp="1"/>
          </p:cNvSpPr>
          <p:nvPr>
            <p:ph type="sldNum" sz="quarter" idx="12"/>
          </p:nvPr>
        </p:nvSpPr>
        <p:spPr/>
        <p:txBody>
          <a:bodyPr/>
          <a:lstStyle/>
          <a:p>
            <a:fld id="{B45520A7-5032-4DFE-9387-D57D375EB679}" type="slidenum">
              <a:rPr lang="en-US" smtClean="0"/>
              <a:t>‹#›</a:t>
            </a:fld>
            <a:endParaRPr lang="en-US"/>
          </a:p>
        </p:txBody>
      </p:sp>
    </p:spTree>
    <p:extLst>
      <p:ext uri="{BB962C8B-B14F-4D97-AF65-F5344CB8AC3E}">
        <p14:creationId xmlns:p14="http://schemas.microsoft.com/office/powerpoint/2010/main" val="10634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A54DE-9FE4-4B55-B4F6-9B4730BCE2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5F098-8CD6-43A1-BF73-BAB57DA2B6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61DF9F-10CC-4C2C-B6D2-B82C43B39C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ED7D87-335D-42AE-A796-3E77ABFA03DF}"/>
              </a:ext>
            </a:extLst>
          </p:cNvPr>
          <p:cNvSpPr>
            <a:spLocks noGrp="1"/>
          </p:cNvSpPr>
          <p:nvPr>
            <p:ph type="dt" sz="half" idx="10"/>
          </p:nvPr>
        </p:nvSpPr>
        <p:spPr/>
        <p:txBody>
          <a:bodyPr/>
          <a:lstStyle/>
          <a:p>
            <a:fld id="{2D2419AC-34FD-4C12-8B04-7513FC795C70}" type="datetimeFigureOut">
              <a:rPr lang="en-US" smtClean="0"/>
              <a:t>3/3/2020</a:t>
            </a:fld>
            <a:endParaRPr lang="en-US"/>
          </a:p>
        </p:txBody>
      </p:sp>
      <p:sp>
        <p:nvSpPr>
          <p:cNvPr id="6" name="Footer Placeholder 5">
            <a:extLst>
              <a:ext uri="{FF2B5EF4-FFF2-40B4-BE49-F238E27FC236}">
                <a16:creationId xmlns:a16="http://schemas.microsoft.com/office/drawing/2014/main" id="{3884DC16-ED45-4A98-A442-45FAC3B30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3A20E-499B-4A4A-9463-5FDBFFEB3CB5}"/>
              </a:ext>
            </a:extLst>
          </p:cNvPr>
          <p:cNvSpPr>
            <a:spLocks noGrp="1"/>
          </p:cNvSpPr>
          <p:nvPr>
            <p:ph type="sldNum" sz="quarter" idx="12"/>
          </p:nvPr>
        </p:nvSpPr>
        <p:spPr/>
        <p:txBody>
          <a:bodyPr/>
          <a:lstStyle/>
          <a:p>
            <a:fld id="{B45520A7-5032-4DFE-9387-D57D375EB679}" type="slidenum">
              <a:rPr lang="en-US" smtClean="0"/>
              <a:t>‹#›</a:t>
            </a:fld>
            <a:endParaRPr lang="en-US"/>
          </a:p>
        </p:txBody>
      </p:sp>
    </p:spTree>
    <p:extLst>
      <p:ext uri="{BB962C8B-B14F-4D97-AF65-F5344CB8AC3E}">
        <p14:creationId xmlns:p14="http://schemas.microsoft.com/office/powerpoint/2010/main" val="402982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2A49-4041-4C31-8A5C-CCD5CD91B6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903B90-E346-48EF-8EAC-361C90666D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AD1706-CACD-4C9F-86BC-BCEE720E8C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EA7ED9-D19C-457B-9CAE-0ACDD1B93E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161B22-7915-4036-B16D-3B33EF65DE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BBEF0F-2510-4FD9-85E8-EEC8C9F4C172}"/>
              </a:ext>
            </a:extLst>
          </p:cNvPr>
          <p:cNvSpPr>
            <a:spLocks noGrp="1"/>
          </p:cNvSpPr>
          <p:nvPr>
            <p:ph type="dt" sz="half" idx="10"/>
          </p:nvPr>
        </p:nvSpPr>
        <p:spPr/>
        <p:txBody>
          <a:bodyPr/>
          <a:lstStyle/>
          <a:p>
            <a:fld id="{2D2419AC-34FD-4C12-8B04-7513FC795C70}" type="datetimeFigureOut">
              <a:rPr lang="en-US" smtClean="0"/>
              <a:t>3/3/2020</a:t>
            </a:fld>
            <a:endParaRPr lang="en-US"/>
          </a:p>
        </p:txBody>
      </p:sp>
      <p:sp>
        <p:nvSpPr>
          <p:cNvPr id="8" name="Footer Placeholder 7">
            <a:extLst>
              <a:ext uri="{FF2B5EF4-FFF2-40B4-BE49-F238E27FC236}">
                <a16:creationId xmlns:a16="http://schemas.microsoft.com/office/drawing/2014/main" id="{DE148BDB-9027-42FF-AC37-FDF040B4DE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B29FA5-8D9B-4C7B-95CD-48A76DFA1B8F}"/>
              </a:ext>
            </a:extLst>
          </p:cNvPr>
          <p:cNvSpPr>
            <a:spLocks noGrp="1"/>
          </p:cNvSpPr>
          <p:nvPr>
            <p:ph type="sldNum" sz="quarter" idx="12"/>
          </p:nvPr>
        </p:nvSpPr>
        <p:spPr/>
        <p:txBody>
          <a:bodyPr/>
          <a:lstStyle/>
          <a:p>
            <a:fld id="{B45520A7-5032-4DFE-9387-D57D375EB679}" type="slidenum">
              <a:rPr lang="en-US" smtClean="0"/>
              <a:t>‹#›</a:t>
            </a:fld>
            <a:endParaRPr lang="en-US"/>
          </a:p>
        </p:txBody>
      </p:sp>
    </p:spTree>
    <p:extLst>
      <p:ext uri="{BB962C8B-B14F-4D97-AF65-F5344CB8AC3E}">
        <p14:creationId xmlns:p14="http://schemas.microsoft.com/office/powerpoint/2010/main" val="97903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A61A-F5C3-4AA6-AF6A-C20C18B04D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5F038E-C7EA-4915-B6B6-1D0BD7CE14AA}"/>
              </a:ext>
            </a:extLst>
          </p:cNvPr>
          <p:cNvSpPr>
            <a:spLocks noGrp="1"/>
          </p:cNvSpPr>
          <p:nvPr>
            <p:ph type="dt" sz="half" idx="10"/>
          </p:nvPr>
        </p:nvSpPr>
        <p:spPr/>
        <p:txBody>
          <a:bodyPr/>
          <a:lstStyle/>
          <a:p>
            <a:fld id="{2D2419AC-34FD-4C12-8B04-7513FC795C70}" type="datetimeFigureOut">
              <a:rPr lang="en-US" smtClean="0"/>
              <a:t>3/3/2020</a:t>
            </a:fld>
            <a:endParaRPr lang="en-US"/>
          </a:p>
        </p:txBody>
      </p:sp>
      <p:sp>
        <p:nvSpPr>
          <p:cNvPr id="4" name="Footer Placeholder 3">
            <a:extLst>
              <a:ext uri="{FF2B5EF4-FFF2-40B4-BE49-F238E27FC236}">
                <a16:creationId xmlns:a16="http://schemas.microsoft.com/office/drawing/2014/main" id="{09A708D1-FC66-48D2-BCC4-D67673011E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B5804C-52ED-4679-AB7B-58B5022CD44A}"/>
              </a:ext>
            </a:extLst>
          </p:cNvPr>
          <p:cNvSpPr>
            <a:spLocks noGrp="1"/>
          </p:cNvSpPr>
          <p:nvPr>
            <p:ph type="sldNum" sz="quarter" idx="12"/>
          </p:nvPr>
        </p:nvSpPr>
        <p:spPr/>
        <p:txBody>
          <a:bodyPr/>
          <a:lstStyle/>
          <a:p>
            <a:fld id="{B45520A7-5032-4DFE-9387-D57D375EB679}" type="slidenum">
              <a:rPr lang="en-US" smtClean="0"/>
              <a:t>‹#›</a:t>
            </a:fld>
            <a:endParaRPr lang="en-US"/>
          </a:p>
        </p:txBody>
      </p:sp>
    </p:spTree>
    <p:extLst>
      <p:ext uri="{BB962C8B-B14F-4D97-AF65-F5344CB8AC3E}">
        <p14:creationId xmlns:p14="http://schemas.microsoft.com/office/powerpoint/2010/main" val="210765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394673-89A7-464D-8022-C8B1C9527D70}"/>
              </a:ext>
            </a:extLst>
          </p:cNvPr>
          <p:cNvSpPr>
            <a:spLocks noGrp="1"/>
          </p:cNvSpPr>
          <p:nvPr>
            <p:ph type="dt" sz="half" idx="10"/>
          </p:nvPr>
        </p:nvSpPr>
        <p:spPr/>
        <p:txBody>
          <a:bodyPr/>
          <a:lstStyle/>
          <a:p>
            <a:fld id="{2D2419AC-34FD-4C12-8B04-7513FC795C70}" type="datetimeFigureOut">
              <a:rPr lang="en-US" smtClean="0"/>
              <a:t>3/3/2020</a:t>
            </a:fld>
            <a:endParaRPr lang="en-US"/>
          </a:p>
        </p:txBody>
      </p:sp>
      <p:sp>
        <p:nvSpPr>
          <p:cNvPr id="3" name="Footer Placeholder 2">
            <a:extLst>
              <a:ext uri="{FF2B5EF4-FFF2-40B4-BE49-F238E27FC236}">
                <a16:creationId xmlns:a16="http://schemas.microsoft.com/office/drawing/2014/main" id="{D7CF47AC-64BE-42FF-ACAD-E87D8B48C8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ADA602-C5BB-4535-BF83-BE546F6428CE}"/>
              </a:ext>
            </a:extLst>
          </p:cNvPr>
          <p:cNvSpPr>
            <a:spLocks noGrp="1"/>
          </p:cNvSpPr>
          <p:nvPr>
            <p:ph type="sldNum" sz="quarter" idx="12"/>
          </p:nvPr>
        </p:nvSpPr>
        <p:spPr/>
        <p:txBody>
          <a:bodyPr/>
          <a:lstStyle/>
          <a:p>
            <a:fld id="{B45520A7-5032-4DFE-9387-D57D375EB679}" type="slidenum">
              <a:rPr lang="en-US" smtClean="0"/>
              <a:t>‹#›</a:t>
            </a:fld>
            <a:endParaRPr lang="en-US"/>
          </a:p>
        </p:txBody>
      </p:sp>
    </p:spTree>
    <p:extLst>
      <p:ext uri="{BB962C8B-B14F-4D97-AF65-F5344CB8AC3E}">
        <p14:creationId xmlns:p14="http://schemas.microsoft.com/office/powerpoint/2010/main" val="418507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DC3A4-16D1-426F-860C-1D7CA4FDE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23C1D4-80D4-4D47-B746-548CEDE6DE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33CFD1-6816-41AD-96A7-AC043FA13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F449B-EF6A-41C0-B1CF-BB20319B1E34}"/>
              </a:ext>
            </a:extLst>
          </p:cNvPr>
          <p:cNvSpPr>
            <a:spLocks noGrp="1"/>
          </p:cNvSpPr>
          <p:nvPr>
            <p:ph type="dt" sz="half" idx="10"/>
          </p:nvPr>
        </p:nvSpPr>
        <p:spPr/>
        <p:txBody>
          <a:bodyPr/>
          <a:lstStyle/>
          <a:p>
            <a:fld id="{2D2419AC-34FD-4C12-8B04-7513FC795C70}" type="datetimeFigureOut">
              <a:rPr lang="en-US" smtClean="0"/>
              <a:t>3/3/2020</a:t>
            </a:fld>
            <a:endParaRPr lang="en-US"/>
          </a:p>
        </p:txBody>
      </p:sp>
      <p:sp>
        <p:nvSpPr>
          <p:cNvPr id="6" name="Footer Placeholder 5">
            <a:extLst>
              <a:ext uri="{FF2B5EF4-FFF2-40B4-BE49-F238E27FC236}">
                <a16:creationId xmlns:a16="http://schemas.microsoft.com/office/drawing/2014/main" id="{1726E66E-3479-47A6-8BD7-786C9A3F3F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BC13BE-6006-4C13-8A9B-CC1BD2530220}"/>
              </a:ext>
            </a:extLst>
          </p:cNvPr>
          <p:cNvSpPr>
            <a:spLocks noGrp="1"/>
          </p:cNvSpPr>
          <p:nvPr>
            <p:ph type="sldNum" sz="quarter" idx="12"/>
          </p:nvPr>
        </p:nvSpPr>
        <p:spPr/>
        <p:txBody>
          <a:bodyPr/>
          <a:lstStyle/>
          <a:p>
            <a:fld id="{B45520A7-5032-4DFE-9387-D57D375EB679}" type="slidenum">
              <a:rPr lang="en-US" smtClean="0"/>
              <a:t>‹#›</a:t>
            </a:fld>
            <a:endParaRPr lang="en-US"/>
          </a:p>
        </p:txBody>
      </p:sp>
    </p:spTree>
    <p:extLst>
      <p:ext uri="{BB962C8B-B14F-4D97-AF65-F5344CB8AC3E}">
        <p14:creationId xmlns:p14="http://schemas.microsoft.com/office/powerpoint/2010/main" val="222715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8711-9788-448D-9763-40CAA2E9C0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42DB94-EBEC-40DD-AF3A-A39B099E14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7189D3-0298-4C90-9EB2-887467CB1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110F1-5F7A-400F-892B-1B367B6AD7A0}"/>
              </a:ext>
            </a:extLst>
          </p:cNvPr>
          <p:cNvSpPr>
            <a:spLocks noGrp="1"/>
          </p:cNvSpPr>
          <p:nvPr>
            <p:ph type="dt" sz="half" idx="10"/>
          </p:nvPr>
        </p:nvSpPr>
        <p:spPr/>
        <p:txBody>
          <a:bodyPr/>
          <a:lstStyle/>
          <a:p>
            <a:fld id="{2D2419AC-34FD-4C12-8B04-7513FC795C70}" type="datetimeFigureOut">
              <a:rPr lang="en-US" smtClean="0"/>
              <a:t>3/3/2020</a:t>
            </a:fld>
            <a:endParaRPr lang="en-US"/>
          </a:p>
        </p:txBody>
      </p:sp>
      <p:sp>
        <p:nvSpPr>
          <p:cNvPr id="6" name="Footer Placeholder 5">
            <a:extLst>
              <a:ext uri="{FF2B5EF4-FFF2-40B4-BE49-F238E27FC236}">
                <a16:creationId xmlns:a16="http://schemas.microsoft.com/office/drawing/2014/main" id="{6165B9CE-F43D-4AC4-8868-EE1FEEF7C2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D67345-7DA4-489A-BDC9-0F055A28CCB9}"/>
              </a:ext>
            </a:extLst>
          </p:cNvPr>
          <p:cNvSpPr>
            <a:spLocks noGrp="1"/>
          </p:cNvSpPr>
          <p:nvPr>
            <p:ph type="sldNum" sz="quarter" idx="12"/>
          </p:nvPr>
        </p:nvSpPr>
        <p:spPr/>
        <p:txBody>
          <a:bodyPr/>
          <a:lstStyle/>
          <a:p>
            <a:fld id="{B45520A7-5032-4DFE-9387-D57D375EB679}" type="slidenum">
              <a:rPr lang="en-US" smtClean="0"/>
              <a:t>‹#›</a:t>
            </a:fld>
            <a:endParaRPr lang="en-US"/>
          </a:p>
        </p:txBody>
      </p:sp>
    </p:spTree>
    <p:extLst>
      <p:ext uri="{BB962C8B-B14F-4D97-AF65-F5344CB8AC3E}">
        <p14:creationId xmlns:p14="http://schemas.microsoft.com/office/powerpoint/2010/main" val="427959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323EA5-BEA8-4181-9427-AEB544F7F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3B3132-1DBD-4975-8FCE-AFAF353D45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2C6A6-94E5-41D8-BF0B-C5A6F562D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419AC-34FD-4C12-8B04-7513FC795C70}" type="datetimeFigureOut">
              <a:rPr lang="en-US" smtClean="0"/>
              <a:t>3/3/2020</a:t>
            </a:fld>
            <a:endParaRPr lang="en-US"/>
          </a:p>
        </p:txBody>
      </p:sp>
      <p:sp>
        <p:nvSpPr>
          <p:cNvPr id="5" name="Footer Placeholder 4">
            <a:extLst>
              <a:ext uri="{FF2B5EF4-FFF2-40B4-BE49-F238E27FC236}">
                <a16:creationId xmlns:a16="http://schemas.microsoft.com/office/drawing/2014/main" id="{CB9D4600-F2C3-4918-A90D-F99F1DC90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798590-9F60-4A27-8822-55C63F3F78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520A7-5032-4DFE-9387-D57D375EB679}" type="slidenum">
              <a:rPr lang="en-US" smtClean="0"/>
              <a:t>‹#›</a:t>
            </a:fld>
            <a:endParaRPr lang="en-US"/>
          </a:p>
        </p:txBody>
      </p:sp>
    </p:spTree>
    <p:extLst>
      <p:ext uri="{BB962C8B-B14F-4D97-AF65-F5344CB8AC3E}">
        <p14:creationId xmlns:p14="http://schemas.microsoft.com/office/powerpoint/2010/main" val="2850250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brainu.org/lesson/virtual-neuron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Hyperpolarization_(biology)"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4B7DD6-3B06-4C16-B34D-4DC3E3F2E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59D335-415F-4BA8-BFE1-CA7B507DB158}"/>
              </a:ext>
            </a:extLst>
          </p:cNvPr>
          <p:cNvSpPr>
            <a:spLocks noGrp="1"/>
          </p:cNvSpPr>
          <p:nvPr>
            <p:ph type="ctrTitle"/>
          </p:nvPr>
        </p:nvSpPr>
        <p:spPr>
          <a:xfrm>
            <a:off x="1303850" y="891541"/>
            <a:ext cx="5866189" cy="4074074"/>
          </a:xfrm>
        </p:spPr>
        <p:txBody>
          <a:bodyPr>
            <a:normAutofit/>
          </a:bodyPr>
          <a:lstStyle/>
          <a:p>
            <a:pPr algn="l"/>
            <a:r>
              <a:rPr lang="en-US" sz="8000" b="1"/>
              <a:t>VIRTUAL NEURONS LAB</a:t>
            </a:r>
            <a:endParaRPr lang="en-US" sz="8000"/>
          </a:p>
        </p:txBody>
      </p:sp>
      <p:sp>
        <p:nvSpPr>
          <p:cNvPr id="3" name="Subtitle 2">
            <a:extLst>
              <a:ext uri="{FF2B5EF4-FFF2-40B4-BE49-F238E27FC236}">
                <a16:creationId xmlns:a16="http://schemas.microsoft.com/office/drawing/2014/main" id="{B1F7C29A-FCEC-416A-92CC-7FE69C0B85FB}"/>
              </a:ext>
            </a:extLst>
          </p:cNvPr>
          <p:cNvSpPr>
            <a:spLocks noGrp="1"/>
          </p:cNvSpPr>
          <p:nvPr>
            <p:ph type="subTitle" idx="1"/>
          </p:nvPr>
        </p:nvSpPr>
        <p:spPr>
          <a:xfrm>
            <a:off x="1303850" y="4965613"/>
            <a:ext cx="5866189" cy="921039"/>
          </a:xfrm>
        </p:spPr>
        <p:txBody>
          <a:bodyPr>
            <a:normAutofit/>
          </a:bodyPr>
          <a:lstStyle/>
          <a:p>
            <a:pPr algn="l"/>
            <a:r>
              <a:rPr lang="en-US" dirty="0"/>
              <a:t>Lab 05</a:t>
            </a:r>
          </a:p>
        </p:txBody>
      </p:sp>
      <p:sp>
        <p:nvSpPr>
          <p:cNvPr id="12" name="Rectangle 11">
            <a:extLst>
              <a:ext uri="{FF2B5EF4-FFF2-40B4-BE49-F238E27FC236}">
                <a16:creationId xmlns:a16="http://schemas.microsoft.com/office/drawing/2014/main" id="{120582D2-07E2-46B9-8A77-58C7E6574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rain">
            <a:extLst>
              <a:ext uri="{FF2B5EF4-FFF2-40B4-BE49-F238E27FC236}">
                <a16:creationId xmlns:a16="http://schemas.microsoft.com/office/drawing/2014/main" id="{7273D86D-7F94-42D6-9561-DA721FF7A0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2815" y="1427017"/>
            <a:ext cx="4000156" cy="4000156"/>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4177403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2097E5-1E1B-4075-95A9-CA5A2368692F}"/>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Excitatory neurons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3F24E5C9-08B7-4ABE-8BF5-322F0A01B2F4}"/>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Excitatory neurons receive information and transmit action potentials that release an excitatory neurotransmitter. </a:t>
            </a:r>
          </a:p>
          <a:p>
            <a:r>
              <a:rPr lang="en-US" sz="2400" dirty="0">
                <a:solidFill>
                  <a:srgbClr val="FEFFFF"/>
                </a:solidFill>
              </a:rPr>
              <a:t>The excitatory neurotransmitter causes the post-synaptic neuron to be </a:t>
            </a:r>
            <a:r>
              <a:rPr lang="en-US" sz="2400" b="1" u="sng" dirty="0">
                <a:solidFill>
                  <a:srgbClr val="FEFFFF"/>
                </a:solidFill>
              </a:rPr>
              <a:t>more likely </a:t>
            </a:r>
            <a:r>
              <a:rPr lang="en-US" sz="2400" dirty="0">
                <a:solidFill>
                  <a:srgbClr val="FEFFFF"/>
                </a:solidFill>
              </a:rPr>
              <a:t>to produce an action potential.</a:t>
            </a:r>
          </a:p>
          <a:p>
            <a:endParaRPr lang="en-US" sz="2400" dirty="0">
              <a:solidFill>
                <a:srgbClr val="FEFFFF"/>
              </a:solidFill>
            </a:endParaRPr>
          </a:p>
        </p:txBody>
      </p:sp>
    </p:spTree>
    <p:extLst>
      <p:ext uri="{BB962C8B-B14F-4D97-AF65-F5344CB8AC3E}">
        <p14:creationId xmlns:p14="http://schemas.microsoft.com/office/powerpoint/2010/main" val="285267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2097E5-1E1B-4075-95A9-CA5A2368692F}"/>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Inhibitory neurons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3F24E5C9-08B7-4ABE-8BF5-322F0A01B2F4}"/>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Inhibitory neurons receive information and transmit action potentials that release an inhibitory neurotransmitters. </a:t>
            </a:r>
          </a:p>
          <a:p>
            <a:r>
              <a:rPr lang="en-US" sz="2400" dirty="0">
                <a:solidFill>
                  <a:srgbClr val="FEFFFF"/>
                </a:solidFill>
              </a:rPr>
              <a:t>Inhibitory neurotransmitters cause the post-synaptic neuron to be </a:t>
            </a:r>
            <a:r>
              <a:rPr lang="en-US" sz="2400" b="1" u="sng" dirty="0">
                <a:solidFill>
                  <a:srgbClr val="FEFFFF"/>
                </a:solidFill>
              </a:rPr>
              <a:t>less likely </a:t>
            </a:r>
            <a:r>
              <a:rPr lang="en-US" sz="2400" dirty="0">
                <a:solidFill>
                  <a:srgbClr val="FEFFFF"/>
                </a:solidFill>
              </a:rPr>
              <a:t>to produce an action potential.</a:t>
            </a:r>
          </a:p>
          <a:p>
            <a:endParaRPr lang="en-US" sz="2400" dirty="0">
              <a:solidFill>
                <a:srgbClr val="FEFFFF"/>
              </a:solidFill>
            </a:endParaRPr>
          </a:p>
        </p:txBody>
      </p:sp>
    </p:spTree>
    <p:extLst>
      <p:ext uri="{BB962C8B-B14F-4D97-AF65-F5344CB8AC3E}">
        <p14:creationId xmlns:p14="http://schemas.microsoft.com/office/powerpoint/2010/main" val="3653011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7"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21EAC0F-1C7A-4543-B711-34D51B5A6888}"/>
              </a:ext>
            </a:extLst>
          </p:cNvPr>
          <p:cNvSpPr>
            <a:spLocks noGrp="1"/>
          </p:cNvSpPr>
          <p:nvPr>
            <p:ph type="title"/>
          </p:nvPr>
        </p:nvSpPr>
        <p:spPr>
          <a:xfrm>
            <a:off x="1047280" y="759805"/>
            <a:ext cx="10306520" cy="1325563"/>
          </a:xfrm>
        </p:spPr>
        <p:txBody>
          <a:bodyPr>
            <a:normAutofit/>
          </a:bodyPr>
          <a:lstStyle/>
          <a:p>
            <a:r>
              <a:rPr lang="en-US" sz="4000" b="1" dirty="0">
                <a:solidFill>
                  <a:schemeClr val="bg1"/>
                </a:solidFill>
                <a:hlinkClick r:id="rId2">
                  <a:extLst>
                    <a:ext uri="{A12FA001-AC4F-418D-AE19-62706E023703}">
                      <ahyp:hlinkClr xmlns:ahyp="http://schemas.microsoft.com/office/drawing/2018/hyperlinkcolor" val="tx"/>
                    </a:ext>
                  </a:extLst>
                </a:hlinkClick>
              </a:rPr>
              <a:t>http://brainu.org/lesson/virtual-neurons</a:t>
            </a:r>
            <a:r>
              <a:rPr lang="en-US" sz="4000" b="1" dirty="0">
                <a:solidFill>
                  <a:schemeClr val="bg1"/>
                </a:solidFill>
              </a:rPr>
              <a:t> </a:t>
            </a:r>
          </a:p>
        </p:txBody>
      </p:sp>
      <p:sp>
        <p:nvSpPr>
          <p:cNvPr id="9" name="Content Placeholder 8">
            <a:extLst>
              <a:ext uri="{FF2B5EF4-FFF2-40B4-BE49-F238E27FC236}">
                <a16:creationId xmlns:a16="http://schemas.microsoft.com/office/drawing/2014/main" id="{DC8F7DCB-0386-4F99-AA43-327367F78959}"/>
              </a:ext>
            </a:extLst>
          </p:cNvPr>
          <p:cNvSpPr>
            <a:spLocks noGrp="1"/>
          </p:cNvSpPr>
          <p:nvPr>
            <p:ph idx="1"/>
          </p:nvPr>
        </p:nvSpPr>
        <p:spPr>
          <a:xfrm>
            <a:off x="1424904" y="2494450"/>
            <a:ext cx="4053545" cy="3563159"/>
          </a:xfrm>
        </p:spPr>
        <p:txBody>
          <a:bodyPr>
            <a:normAutofit/>
          </a:bodyPr>
          <a:lstStyle/>
          <a:p>
            <a:r>
              <a:rPr lang="en-US" sz="2400"/>
              <a:t>Neurons, or nerve cells, are the basic functional units of the nervous system.</a:t>
            </a:r>
          </a:p>
          <a:p>
            <a:r>
              <a:rPr lang="en-US" sz="2400"/>
              <a:t>You will use the Virtual Neurons software to construct neural circuits and visualize how messages travel through the circuits.</a:t>
            </a:r>
          </a:p>
        </p:txBody>
      </p:sp>
      <p:pic>
        <p:nvPicPr>
          <p:cNvPr id="6" name="Picture 5" descr="A screenshot of a cell phone&#10;&#10;Description automatically generated">
            <a:extLst>
              <a:ext uri="{FF2B5EF4-FFF2-40B4-BE49-F238E27FC236}">
                <a16:creationId xmlns:a16="http://schemas.microsoft.com/office/drawing/2014/main" id="{7A5F1439-97E9-4178-8711-CF020BC9D70F}"/>
              </a:ext>
            </a:extLst>
          </p:cNvPr>
          <p:cNvPicPr>
            <a:picLocks noChangeAspect="1"/>
          </p:cNvPicPr>
          <p:nvPr/>
        </p:nvPicPr>
        <p:blipFill rotWithShape="1">
          <a:blip r:embed="rId3"/>
          <a:srcRect b="5176"/>
          <a:stretch/>
        </p:blipFill>
        <p:spPr>
          <a:xfrm>
            <a:off x="6098892" y="2492376"/>
            <a:ext cx="4802404" cy="3563372"/>
          </a:xfrm>
          <a:prstGeom prst="rect">
            <a:avLst/>
          </a:prstGeom>
        </p:spPr>
      </p:pic>
    </p:spTree>
    <p:extLst>
      <p:ext uri="{BB962C8B-B14F-4D97-AF65-F5344CB8AC3E}">
        <p14:creationId xmlns:p14="http://schemas.microsoft.com/office/powerpoint/2010/main" val="57010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3" name="Rectangle 13">
            <a:extLst>
              <a:ext uri="{FF2B5EF4-FFF2-40B4-BE49-F238E27FC236}">
                <a16:creationId xmlns:a16="http://schemas.microsoft.com/office/drawing/2014/main" id="{8D3C1482-7123-4378-ADD1-1746805B4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1889930B-F3A3-46CC-B34C-49439CA3C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74476"/>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9D07D4-8ADE-4465-B7C2-D6F89BB3D1EB}"/>
              </a:ext>
            </a:extLst>
          </p:cNvPr>
          <p:cNvSpPr>
            <a:spLocks noGrp="1"/>
          </p:cNvSpPr>
          <p:nvPr>
            <p:ph type="title"/>
          </p:nvPr>
        </p:nvSpPr>
        <p:spPr>
          <a:xfrm>
            <a:off x="943277" y="480216"/>
            <a:ext cx="10444758" cy="1344168"/>
          </a:xfrm>
        </p:spPr>
        <p:txBody>
          <a:bodyPr>
            <a:normAutofit/>
          </a:bodyPr>
          <a:lstStyle/>
          <a:p>
            <a:r>
              <a:rPr lang="en-US" b="1">
                <a:solidFill>
                  <a:schemeClr val="bg1"/>
                </a:solidFill>
              </a:rPr>
              <a:t>Using the Software</a:t>
            </a:r>
          </a:p>
        </p:txBody>
      </p:sp>
      <p:cxnSp>
        <p:nvCxnSpPr>
          <p:cNvPr id="25" name="Straight Connector 17">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69510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Content Placeholder 6">
            <a:extLst>
              <a:ext uri="{FF2B5EF4-FFF2-40B4-BE49-F238E27FC236}">
                <a16:creationId xmlns:a16="http://schemas.microsoft.com/office/drawing/2014/main" id="{DF057887-D684-4E44-97CA-88EED1D26A36}"/>
              </a:ext>
            </a:extLst>
          </p:cNvPr>
          <p:cNvGraphicFramePr>
            <a:graphicFrameLocks noGrp="1"/>
          </p:cNvGraphicFramePr>
          <p:nvPr>
            <p:ph idx="1"/>
            <p:extLst>
              <p:ext uri="{D42A27DB-BD31-4B8C-83A1-F6EECF244321}">
                <p14:modId xmlns:p14="http://schemas.microsoft.com/office/powerpoint/2010/main" val="1198116347"/>
              </p:ext>
            </p:extLst>
          </p:nvPr>
        </p:nvGraphicFramePr>
        <p:xfrm>
          <a:off x="943277" y="2339935"/>
          <a:ext cx="10444758" cy="3988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46853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3FE6B26-B24E-453F-9C78-970A77878F0A}"/>
              </a:ext>
            </a:extLst>
          </p:cNvPr>
          <p:cNvPicPr>
            <a:picLocks noGrp="1" noChangeAspect="1"/>
          </p:cNvPicPr>
          <p:nvPr>
            <p:ph idx="1"/>
          </p:nvPr>
        </p:nvPicPr>
        <p:blipFill rotWithShape="1">
          <a:blip r:embed="rId2"/>
          <a:srcRect b="1316"/>
          <a:stretch/>
        </p:blipFill>
        <p:spPr>
          <a:xfrm>
            <a:off x="20" y="10"/>
            <a:ext cx="12191980" cy="4571990"/>
          </a:xfrm>
          <a:prstGeom prst="rect">
            <a:avLst/>
          </a:prstGeom>
        </p:spPr>
      </p:pic>
      <p:sp>
        <p:nvSpPr>
          <p:cNvPr id="16" name="Rectangle 15">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66D90A9-0BF9-4AEE-80EC-CCB8DEA78719}"/>
              </a:ext>
            </a:extLst>
          </p:cNvPr>
          <p:cNvSpPr>
            <a:spLocks noGrp="1"/>
          </p:cNvSpPr>
          <p:nvPr>
            <p:ph type="title"/>
          </p:nvPr>
        </p:nvSpPr>
        <p:spPr>
          <a:xfrm>
            <a:off x="433136" y="4572000"/>
            <a:ext cx="11282614" cy="2114550"/>
          </a:xfrm>
          <a:solidFill>
            <a:schemeClr val="dk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gn="ctr"/>
            <a:r>
              <a:rPr lang="en-US" sz="2800" b="1" dirty="0"/>
              <a:t>The initial window that opens up has a skin picture on the left side of the screen, a muscle picture on the right side of the screen, and four neurons in between -- one sensory neuron, one motor neuron, and two interneurons [one excitatory and one inhibitory]. </a:t>
            </a:r>
          </a:p>
        </p:txBody>
      </p:sp>
      <p:cxnSp>
        <p:nvCxnSpPr>
          <p:cNvPr id="18" name="Straight Connector 17">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14107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91947BF2-368D-4DAF-958D-80CAD909286A}"/>
              </a:ext>
            </a:extLst>
          </p:cNvPr>
          <p:cNvPicPr>
            <a:picLocks noChangeAspect="1"/>
          </p:cNvPicPr>
          <p:nvPr/>
        </p:nvPicPr>
        <p:blipFill rotWithShape="1">
          <a:blip r:embed="rId2"/>
          <a:srcRect r="-1" b="1939"/>
          <a:stretch/>
        </p:blipFill>
        <p:spPr>
          <a:xfrm>
            <a:off x="320040" y="320040"/>
            <a:ext cx="11548872" cy="4303462"/>
          </a:xfrm>
          <a:prstGeom prst="rect">
            <a:avLst/>
          </a:prstGeom>
        </p:spPr>
      </p:pic>
      <p:sp>
        <p:nvSpPr>
          <p:cNvPr id="12" name="Rectangle 11">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515F9C-6AD2-458C-99B6-5085B7A74AD9}"/>
              </a:ext>
            </a:extLst>
          </p:cNvPr>
          <p:cNvSpPr>
            <a:spLocks noGrp="1"/>
          </p:cNvSpPr>
          <p:nvPr>
            <p:ph type="title"/>
          </p:nvPr>
        </p:nvSpPr>
        <p:spPr>
          <a:xfrm>
            <a:off x="841248" y="5009083"/>
            <a:ext cx="2889504" cy="1345997"/>
          </a:xfrm>
        </p:spPr>
        <p:txBody>
          <a:bodyPr anchor="ctr">
            <a:normAutofit/>
          </a:bodyPr>
          <a:lstStyle/>
          <a:p>
            <a:r>
              <a:rPr lang="en-US" sz="2600" b="1" dirty="0">
                <a:solidFill>
                  <a:schemeClr val="bg1"/>
                </a:solidFill>
              </a:rPr>
              <a:t>Using the Software</a:t>
            </a:r>
          </a:p>
        </p:txBody>
      </p:sp>
      <p:cxnSp>
        <p:nvCxnSpPr>
          <p:cNvPr id="14" name="Straight Connector 13">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42EE77-1D33-4E0F-9D7F-D9F62D433D94}"/>
              </a:ext>
            </a:extLst>
          </p:cNvPr>
          <p:cNvSpPr>
            <a:spLocks noGrp="1"/>
          </p:cNvSpPr>
          <p:nvPr>
            <p:ph idx="1"/>
          </p:nvPr>
        </p:nvSpPr>
        <p:spPr>
          <a:xfrm>
            <a:off x="4379976" y="5009083"/>
            <a:ext cx="6976872" cy="1345997"/>
          </a:xfrm>
        </p:spPr>
        <p:txBody>
          <a:bodyPr anchor="ctr">
            <a:normAutofit/>
          </a:bodyPr>
          <a:lstStyle/>
          <a:p>
            <a:r>
              <a:rPr lang="en-US" sz="1400" dirty="0">
                <a:solidFill>
                  <a:schemeClr val="bg1"/>
                </a:solidFill>
              </a:rPr>
              <a:t>Your goal in this window is to get a message from the skin to the muscle via a neuronal circuit. </a:t>
            </a:r>
          </a:p>
          <a:p>
            <a:r>
              <a:rPr lang="en-US" sz="1400" dirty="0">
                <a:solidFill>
                  <a:schemeClr val="bg1"/>
                </a:solidFill>
              </a:rPr>
              <a:t>The muscle, neurons, and skin can be moved around at any time by clicking on the image and dragging it to a new location. </a:t>
            </a:r>
          </a:p>
          <a:p>
            <a:r>
              <a:rPr lang="en-US" sz="1400" dirty="0">
                <a:solidFill>
                  <a:schemeClr val="bg1"/>
                </a:solidFill>
              </a:rPr>
              <a:t>Click on the cell body to move the neurons. </a:t>
            </a:r>
          </a:p>
        </p:txBody>
      </p:sp>
    </p:spTree>
    <p:extLst>
      <p:ext uri="{BB962C8B-B14F-4D97-AF65-F5344CB8AC3E}">
        <p14:creationId xmlns:p14="http://schemas.microsoft.com/office/powerpoint/2010/main" val="41551727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0889D71-1765-4FD5-A8CE-433CC768F764}"/>
              </a:ext>
            </a:extLst>
          </p:cNvPr>
          <p:cNvPicPr>
            <a:picLocks noChangeAspect="1"/>
          </p:cNvPicPr>
          <p:nvPr/>
        </p:nvPicPr>
        <p:blipFill rotWithShape="1">
          <a:blip r:embed="rId2"/>
          <a:srcRect r="-1" b="1939"/>
          <a:stretch/>
        </p:blipFill>
        <p:spPr>
          <a:xfrm>
            <a:off x="320040" y="320040"/>
            <a:ext cx="11548872" cy="4303462"/>
          </a:xfrm>
          <a:prstGeom prst="rect">
            <a:avLst/>
          </a:prstGeom>
        </p:spPr>
      </p:pic>
      <p:sp>
        <p:nvSpPr>
          <p:cNvPr id="11" name="Rectangle 10">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B24A2B-1AAD-42C1-8327-3425190E2018}"/>
              </a:ext>
            </a:extLst>
          </p:cNvPr>
          <p:cNvSpPr>
            <a:spLocks noGrp="1"/>
          </p:cNvSpPr>
          <p:nvPr>
            <p:ph type="title"/>
          </p:nvPr>
        </p:nvSpPr>
        <p:spPr>
          <a:xfrm>
            <a:off x="841248" y="5009083"/>
            <a:ext cx="2889504" cy="1345997"/>
          </a:xfrm>
        </p:spPr>
        <p:txBody>
          <a:bodyPr anchor="ctr">
            <a:normAutofit/>
          </a:bodyPr>
          <a:lstStyle/>
          <a:p>
            <a:r>
              <a:rPr lang="en-US" sz="2800" b="1" dirty="0">
                <a:solidFill>
                  <a:schemeClr val="bg1"/>
                </a:solidFill>
              </a:rPr>
              <a:t>Using the Software</a:t>
            </a:r>
            <a:endParaRPr lang="en-US" sz="2600" b="1" dirty="0">
              <a:solidFill>
                <a:schemeClr val="bg1"/>
              </a:solidFill>
            </a:endParaRPr>
          </a:p>
        </p:txBody>
      </p:sp>
      <p:cxnSp>
        <p:nvCxnSpPr>
          <p:cNvPr id="13" name="Straight Connector 12">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649EA1-D22F-4669-AD8A-211E83A37EE2}"/>
              </a:ext>
            </a:extLst>
          </p:cNvPr>
          <p:cNvSpPr>
            <a:spLocks noGrp="1"/>
          </p:cNvSpPr>
          <p:nvPr>
            <p:ph idx="1"/>
          </p:nvPr>
        </p:nvSpPr>
        <p:spPr>
          <a:xfrm>
            <a:off x="4379976" y="5009083"/>
            <a:ext cx="6976872" cy="1345997"/>
          </a:xfrm>
        </p:spPr>
        <p:txBody>
          <a:bodyPr anchor="ctr">
            <a:normAutofit/>
          </a:bodyPr>
          <a:lstStyle/>
          <a:p>
            <a:r>
              <a:rPr lang="en-US" sz="1400">
                <a:solidFill>
                  <a:schemeClr val="bg1"/>
                </a:solidFill>
              </a:rPr>
              <a:t>To activate the circuit, click the Start/Resume button. </a:t>
            </a:r>
          </a:p>
          <a:p>
            <a:r>
              <a:rPr lang="en-US" sz="1400">
                <a:solidFill>
                  <a:schemeClr val="bg1"/>
                </a:solidFill>
              </a:rPr>
              <a:t>To inactivate the circuit, press the Pause button. </a:t>
            </a:r>
          </a:p>
          <a:p>
            <a:pPr lvl="1"/>
            <a:r>
              <a:rPr lang="en-US" sz="1400">
                <a:solidFill>
                  <a:schemeClr val="bg1"/>
                </a:solidFill>
              </a:rPr>
              <a:t>When the circuit is active, the number of seconds the circuit is running and how many times the muscle twitches is recorded and displayed just below the Start button. </a:t>
            </a:r>
          </a:p>
        </p:txBody>
      </p:sp>
    </p:spTree>
    <p:extLst>
      <p:ext uri="{BB962C8B-B14F-4D97-AF65-F5344CB8AC3E}">
        <p14:creationId xmlns:p14="http://schemas.microsoft.com/office/powerpoint/2010/main" val="78292586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 name="Content Placeholder 3">
            <a:extLst>
              <a:ext uri="{FF2B5EF4-FFF2-40B4-BE49-F238E27FC236}">
                <a16:creationId xmlns:a16="http://schemas.microsoft.com/office/drawing/2014/main" id="{ED48B6B0-FF7A-4921-B967-1DB234E764C0}"/>
              </a:ext>
            </a:extLst>
          </p:cNvPr>
          <p:cNvPicPr>
            <a:picLocks noChangeAspect="1"/>
          </p:cNvPicPr>
          <p:nvPr/>
        </p:nvPicPr>
        <p:blipFill rotWithShape="1">
          <a:blip r:embed="rId2"/>
          <a:srcRect b="1316"/>
          <a:stretch/>
        </p:blipFill>
        <p:spPr>
          <a:xfrm>
            <a:off x="354074" y="320040"/>
            <a:ext cx="11480804" cy="4305291"/>
          </a:xfrm>
          <a:prstGeom prst="rect">
            <a:avLst/>
          </a:prstGeom>
        </p:spPr>
      </p:pic>
      <p:sp>
        <p:nvSpPr>
          <p:cNvPr id="11" name="Rectangle 10">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62DEB2-913F-40E5-B498-E5BCF8F3A3E2}"/>
              </a:ext>
            </a:extLst>
          </p:cNvPr>
          <p:cNvSpPr>
            <a:spLocks noGrp="1"/>
          </p:cNvSpPr>
          <p:nvPr>
            <p:ph type="title"/>
          </p:nvPr>
        </p:nvSpPr>
        <p:spPr>
          <a:xfrm>
            <a:off x="841248" y="5010912"/>
            <a:ext cx="2889504" cy="1344168"/>
          </a:xfrm>
        </p:spPr>
        <p:txBody>
          <a:bodyPr anchor="ctr">
            <a:normAutofit/>
          </a:bodyPr>
          <a:lstStyle/>
          <a:p>
            <a:r>
              <a:rPr lang="en-US" sz="2400" b="1" dirty="0">
                <a:solidFill>
                  <a:schemeClr val="bg1"/>
                </a:solidFill>
              </a:rPr>
              <a:t>Using the Software</a:t>
            </a:r>
            <a:endParaRPr lang="en-US" sz="2600" dirty="0">
              <a:solidFill>
                <a:schemeClr val="bg1"/>
              </a:solidFill>
            </a:endParaRPr>
          </a:p>
        </p:txBody>
      </p:sp>
      <p:cxnSp>
        <p:nvCxnSpPr>
          <p:cNvPr id="13" name="Straight Connector 12">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F988BA-AB39-46D1-8988-3C7F9E2356AA}"/>
              </a:ext>
            </a:extLst>
          </p:cNvPr>
          <p:cNvSpPr>
            <a:spLocks noGrp="1"/>
          </p:cNvSpPr>
          <p:nvPr>
            <p:ph idx="1"/>
          </p:nvPr>
        </p:nvSpPr>
        <p:spPr>
          <a:xfrm>
            <a:off x="4379976" y="5010912"/>
            <a:ext cx="6976872" cy="1344168"/>
          </a:xfrm>
        </p:spPr>
        <p:txBody>
          <a:bodyPr anchor="ctr">
            <a:normAutofit/>
          </a:bodyPr>
          <a:lstStyle/>
          <a:p>
            <a:r>
              <a:rPr lang="en-US" sz="1200" dirty="0">
                <a:solidFill>
                  <a:schemeClr val="bg1"/>
                </a:solidFill>
              </a:rPr>
              <a:t>The axon of the sensory neuron must come into contact with the skin cells. </a:t>
            </a:r>
          </a:p>
          <a:p>
            <a:pPr lvl="1"/>
            <a:r>
              <a:rPr lang="en-US" sz="1200" dirty="0">
                <a:solidFill>
                  <a:schemeClr val="bg1"/>
                </a:solidFill>
              </a:rPr>
              <a:t>The center skin cells are the most sensitive and will cause the sensory neuron to send the most signals in a set period of time. </a:t>
            </a:r>
          </a:p>
          <a:p>
            <a:pPr lvl="1"/>
            <a:r>
              <a:rPr lang="en-US" sz="1200" dirty="0">
                <a:solidFill>
                  <a:schemeClr val="bg1"/>
                </a:solidFill>
              </a:rPr>
              <a:t>The outer skin cells are less sensitive and will cause the sensory neuron to send fewer signals in a set period of time. </a:t>
            </a:r>
          </a:p>
          <a:p>
            <a:r>
              <a:rPr lang="en-US" sz="1200" dirty="0">
                <a:solidFill>
                  <a:schemeClr val="bg1"/>
                </a:solidFill>
              </a:rPr>
              <a:t>The axons of the motor neuron must come into contact with the neuromuscular junction.</a:t>
            </a:r>
          </a:p>
          <a:p>
            <a:endParaRPr lang="en-US" sz="1200" dirty="0">
              <a:solidFill>
                <a:schemeClr val="bg1"/>
              </a:solidFill>
            </a:endParaRPr>
          </a:p>
        </p:txBody>
      </p:sp>
    </p:spTree>
    <p:extLst>
      <p:ext uri="{BB962C8B-B14F-4D97-AF65-F5344CB8AC3E}">
        <p14:creationId xmlns:p14="http://schemas.microsoft.com/office/powerpoint/2010/main" val="414741701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A93628A-4A26-42A6-859F-D1C95150A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C710DF-7649-4DA8-AB08-CD88082ECA10}"/>
              </a:ext>
            </a:extLst>
          </p:cNvPr>
          <p:cNvSpPr>
            <a:spLocks noGrp="1"/>
          </p:cNvSpPr>
          <p:nvPr>
            <p:ph type="title"/>
          </p:nvPr>
        </p:nvSpPr>
        <p:spPr>
          <a:xfrm>
            <a:off x="1197864" y="891539"/>
            <a:ext cx="5715000" cy="1346693"/>
          </a:xfrm>
        </p:spPr>
        <p:txBody>
          <a:bodyPr>
            <a:normAutofit/>
          </a:bodyPr>
          <a:lstStyle/>
          <a:p>
            <a:r>
              <a:rPr lang="en-US" sz="4000" b="1"/>
              <a:t>Using the Software</a:t>
            </a:r>
            <a:endParaRPr lang="en-US" sz="4000"/>
          </a:p>
        </p:txBody>
      </p:sp>
      <p:sp>
        <p:nvSpPr>
          <p:cNvPr id="20" name="Rectangle 19">
            <a:extLst>
              <a:ext uri="{FF2B5EF4-FFF2-40B4-BE49-F238E27FC236}">
                <a16:creationId xmlns:a16="http://schemas.microsoft.com/office/drawing/2014/main" id="{DC61D707-5E7F-4B7C-910D-94A83595D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FDFFD8-AD1F-4AF5-98F6-12A796F13B5F}"/>
              </a:ext>
            </a:extLst>
          </p:cNvPr>
          <p:cNvSpPr>
            <a:spLocks noGrp="1"/>
          </p:cNvSpPr>
          <p:nvPr>
            <p:ph idx="1"/>
          </p:nvPr>
        </p:nvSpPr>
        <p:spPr>
          <a:xfrm>
            <a:off x="1197864" y="2399100"/>
            <a:ext cx="5715000" cy="3563550"/>
          </a:xfrm>
        </p:spPr>
        <p:txBody>
          <a:bodyPr>
            <a:normAutofit/>
          </a:bodyPr>
          <a:lstStyle/>
          <a:p>
            <a:pPr marL="0" indent="0">
              <a:buNone/>
            </a:pPr>
            <a:r>
              <a:rPr lang="en-US" sz="1900"/>
              <a:t>The excitatory neurons emit green neurotransmitters.</a:t>
            </a:r>
          </a:p>
          <a:p>
            <a:pPr marL="0" indent="0">
              <a:buNone/>
            </a:pPr>
            <a:r>
              <a:rPr lang="en-US" sz="1900"/>
              <a:t>The inhibitory neurons emit red neurotransmitters. </a:t>
            </a:r>
          </a:p>
          <a:p>
            <a:r>
              <a:rPr lang="en-US" sz="1900"/>
              <a:t>You may add any type of neuron by clicking on the Add button and selecting from the panel which shows the 4 basic shapes (see image at right). </a:t>
            </a:r>
          </a:p>
          <a:p>
            <a:r>
              <a:rPr lang="en-US" sz="1900"/>
              <a:t>From top to bottom, the images are:</a:t>
            </a:r>
          </a:p>
          <a:p>
            <a:pPr lvl="1"/>
            <a:r>
              <a:rPr lang="en-US" sz="1900"/>
              <a:t> a sensory neuron</a:t>
            </a:r>
          </a:p>
          <a:p>
            <a:pPr lvl="1"/>
            <a:r>
              <a:rPr lang="en-US" sz="1900"/>
              <a:t> an excitatory interneuron</a:t>
            </a:r>
          </a:p>
          <a:p>
            <a:pPr lvl="1"/>
            <a:r>
              <a:rPr lang="en-US" sz="1900"/>
              <a:t> an inhibitory interneuron (with the red highlight)</a:t>
            </a:r>
          </a:p>
          <a:p>
            <a:pPr lvl="1"/>
            <a:r>
              <a:rPr lang="en-US" sz="1900"/>
              <a:t>a motor neuron</a:t>
            </a:r>
          </a:p>
        </p:txBody>
      </p:sp>
      <p:pic>
        <p:nvPicPr>
          <p:cNvPr id="4" name="Picture 3">
            <a:extLst>
              <a:ext uri="{FF2B5EF4-FFF2-40B4-BE49-F238E27FC236}">
                <a16:creationId xmlns:a16="http://schemas.microsoft.com/office/drawing/2014/main" id="{A430050D-E027-4479-A622-71344100239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365" r="9553" b="1"/>
          <a:stretch/>
        </p:blipFill>
        <p:spPr>
          <a:xfrm>
            <a:off x="7553810" y="891540"/>
            <a:ext cx="3600607" cy="507111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75927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A93628A-4A26-42A6-859F-D1C95150A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C710DF-7649-4DA8-AB08-CD88082ECA10}"/>
              </a:ext>
            </a:extLst>
          </p:cNvPr>
          <p:cNvSpPr>
            <a:spLocks noGrp="1"/>
          </p:cNvSpPr>
          <p:nvPr>
            <p:ph type="title"/>
          </p:nvPr>
        </p:nvSpPr>
        <p:spPr>
          <a:xfrm>
            <a:off x="1197864" y="891539"/>
            <a:ext cx="5715000" cy="1346693"/>
          </a:xfrm>
        </p:spPr>
        <p:txBody>
          <a:bodyPr>
            <a:normAutofit/>
          </a:bodyPr>
          <a:lstStyle/>
          <a:p>
            <a:r>
              <a:rPr lang="en-US" sz="4000" b="1" i="1"/>
              <a:t>Optional: Enable Advanced Neuron Shapes </a:t>
            </a:r>
          </a:p>
        </p:txBody>
      </p:sp>
      <p:sp>
        <p:nvSpPr>
          <p:cNvPr id="20" name="Rectangle 19">
            <a:extLst>
              <a:ext uri="{FF2B5EF4-FFF2-40B4-BE49-F238E27FC236}">
                <a16:creationId xmlns:a16="http://schemas.microsoft.com/office/drawing/2014/main" id="{DC61D707-5E7F-4B7C-910D-94A83595D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FDFFD8-AD1F-4AF5-98F6-12A796F13B5F}"/>
              </a:ext>
            </a:extLst>
          </p:cNvPr>
          <p:cNvSpPr>
            <a:spLocks noGrp="1"/>
          </p:cNvSpPr>
          <p:nvPr>
            <p:ph idx="1"/>
          </p:nvPr>
        </p:nvSpPr>
        <p:spPr>
          <a:xfrm>
            <a:off x="1197864" y="2399100"/>
            <a:ext cx="5715000" cy="3563550"/>
          </a:xfrm>
        </p:spPr>
        <p:txBody>
          <a:bodyPr>
            <a:normAutofit/>
          </a:bodyPr>
          <a:lstStyle/>
          <a:p>
            <a:pPr marL="0" indent="0">
              <a:buNone/>
            </a:pPr>
            <a:r>
              <a:rPr lang="en-US" sz="2000" dirty="0"/>
              <a:t>If you’ve activated Enable Advanced Neuron Shapes in the Settings screen, you’ll see many neuron shapes when you click on the Change button and then click on the neuron that you want to swap out. </a:t>
            </a:r>
          </a:p>
          <a:p>
            <a:pPr marL="0" indent="0">
              <a:buNone/>
            </a:pPr>
            <a:endParaRPr lang="en-US" sz="2000" dirty="0"/>
          </a:p>
          <a:p>
            <a:pPr marL="0" indent="0">
              <a:buNone/>
            </a:pPr>
            <a:r>
              <a:rPr lang="en-US" sz="2000" dirty="0"/>
              <a:t>NOTE: If you change the shape of an inhibitory neuron, the new shape will still be inhibitory.</a:t>
            </a:r>
            <a:endParaRPr lang="en-US" sz="2000"/>
          </a:p>
        </p:txBody>
      </p:sp>
      <p:pic>
        <p:nvPicPr>
          <p:cNvPr id="4" name="Picture 3">
            <a:extLst>
              <a:ext uri="{FF2B5EF4-FFF2-40B4-BE49-F238E27FC236}">
                <a16:creationId xmlns:a16="http://schemas.microsoft.com/office/drawing/2014/main" id="{A430050D-E027-4479-A622-71344100239B}"/>
              </a:ext>
            </a:extLst>
          </p:cNvPr>
          <p:cNvPicPr>
            <a:picLocks noChangeAspect="1"/>
          </p:cNvPicPr>
          <p:nvPr/>
        </p:nvPicPr>
        <p:blipFill rotWithShape="1">
          <a:blip r:embed="rId2"/>
          <a:srcRect l="2209" r="9709" b="1"/>
          <a:stretch/>
        </p:blipFill>
        <p:spPr>
          <a:xfrm>
            <a:off x="7553810" y="891540"/>
            <a:ext cx="3600607" cy="507111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34670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903DDD9-5D29-4492-A4B3-DBEFA74EB8F9}"/>
              </a:ext>
            </a:extLst>
          </p:cNvPr>
          <p:cNvSpPr>
            <a:spLocks noGrp="1"/>
          </p:cNvSpPr>
          <p:nvPr>
            <p:ph type="title"/>
          </p:nvPr>
        </p:nvSpPr>
        <p:spPr>
          <a:xfrm>
            <a:off x="958506" y="800392"/>
            <a:ext cx="10264697" cy="1212102"/>
          </a:xfrm>
        </p:spPr>
        <p:txBody>
          <a:bodyPr>
            <a:normAutofit/>
          </a:bodyPr>
          <a:lstStyle/>
          <a:p>
            <a:r>
              <a:rPr lang="en-US" sz="4000" b="1" cap="all">
                <a:solidFill>
                  <a:srgbClr val="FFFFFF"/>
                </a:solidFill>
              </a:rPr>
              <a:t>SCIENCE STANDARDS: VIRTUAL NEURONS</a:t>
            </a:r>
          </a:p>
        </p:txBody>
      </p:sp>
      <p:sp>
        <p:nvSpPr>
          <p:cNvPr id="3" name="Content Placeholder 2">
            <a:extLst>
              <a:ext uri="{FF2B5EF4-FFF2-40B4-BE49-F238E27FC236}">
                <a16:creationId xmlns:a16="http://schemas.microsoft.com/office/drawing/2014/main" id="{EDDF9C6A-DA28-4FC5-91F9-CD620A80C5BA}"/>
              </a:ext>
            </a:extLst>
          </p:cNvPr>
          <p:cNvSpPr>
            <a:spLocks noGrp="1"/>
          </p:cNvSpPr>
          <p:nvPr>
            <p:ph idx="1"/>
          </p:nvPr>
        </p:nvSpPr>
        <p:spPr>
          <a:xfrm>
            <a:off x="1367624" y="2490436"/>
            <a:ext cx="9708995" cy="3567173"/>
          </a:xfrm>
        </p:spPr>
        <p:txBody>
          <a:bodyPr anchor="ctr">
            <a:normAutofit/>
          </a:bodyPr>
          <a:lstStyle/>
          <a:p>
            <a:r>
              <a:rPr lang="en-US" sz="1700" b="1" u="sng" dirty="0"/>
              <a:t>Objectives—Students will </a:t>
            </a:r>
          </a:p>
          <a:p>
            <a:pPr marL="0" indent="0">
              <a:buNone/>
            </a:pPr>
            <a:r>
              <a:rPr lang="en-US" sz="1700" b="1" dirty="0"/>
              <a:t>• model working neural circuits using three types of neurons (motor, sensory, and interneurons). </a:t>
            </a:r>
          </a:p>
          <a:p>
            <a:pPr marL="0" indent="0">
              <a:buNone/>
            </a:pPr>
            <a:r>
              <a:rPr lang="en-US" sz="1700" b="1" dirty="0"/>
              <a:t>• draw and label a neural circuit using a motor neuron, sensory neuron, and interneuron, indicating the direction of neural communication. </a:t>
            </a:r>
          </a:p>
          <a:p>
            <a:pPr marL="0" indent="0">
              <a:buNone/>
            </a:pPr>
            <a:r>
              <a:rPr lang="en-US" sz="1700" b="1" dirty="0"/>
              <a:t>• identify and draw a motor neuron, a sensory neuron, and an interneuron. </a:t>
            </a:r>
          </a:p>
          <a:p>
            <a:pPr marL="0" indent="0">
              <a:buNone/>
            </a:pPr>
            <a:r>
              <a:rPr lang="en-US" sz="1700" b="1" dirty="0"/>
              <a:t>• calculate, predict, and test muscle twitch rate. </a:t>
            </a:r>
          </a:p>
          <a:p>
            <a:pPr marL="0" indent="0">
              <a:buNone/>
            </a:pPr>
            <a:r>
              <a:rPr lang="en-US" sz="1700" b="1" dirty="0"/>
              <a:t>• test and describe how neuronal communication in a circuit is affected by the neuron’s threshold, by the presence of excitatory and inhibitory neurons in the circuit, and by the pattern of connections within the circuit. </a:t>
            </a:r>
          </a:p>
          <a:p>
            <a:pPr marL="0" indent="0">
              <a:buNone/>
            </a:pPr>
            <a:r>
              <a:rPr lang="en-US" sz="1700" b="1" dirty="0"/>
              <a:t>• design a circuit that behaves according to a predetermined goal or pattern. </a:t>
            </a:r>
          </a:p>
          <a:p>
            <a:pPr marL="0" indent="0">
              <a:buNone/>
            </a:pPr>
            <a:r>
              <a:rPr lang="en-US" sz="1700" b="1" dirty="0"/>
              <a:t>• write rules for making circuits that work. </a:t>
            </a:r>
          </a:p>
        </p:txBody>
      </p:sp>
    </p:spTree>
    <p:extLst>
      <p:ext uri="{BB962C8B-B14F-4D97-AF65-F5344CB8AC3E}">
        <p14:creationId xmlns:p14="http://schemas.microsoft.com/office/powerpoint/2010/main" val="2236670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922FD-2476-4A7B-80BF-D3FA9061BDBF}"/>
              </a:ext>
            </a:extLst>
          </p:cNvPr>
          <p:cNvSpPr>
            <a:spLocks noGrp="1"/>
          </p:cNvSpPr>
          <p:nvPr>
            <p:ph type="title"/>
          </p:nvPr>
        </p:nvSpPr>
        <p:spPr>
          <a:xfrm>
            <a:off x="1349530" y="891539"/>
            <a:ext cx="9947859" cy="1344168"/>
          </a:xfrm>
        </p:spPr>
        <p:txBody>
          <a:bodyPr>
            <a:normAutofit/>
          </a:bodyPr>
          <a:lstStyle/>
          <a:p>
            <a:r>
              <a:rPr lang="en-US" sz="4000" b="1" dirty="0"/>
              <a:t>Settings</a:t>
            </a:r>
          </a:p>
        </p:txBody>
      </p:sp>
      <p:sp>
        <p:nvSpPr>
          <p:cNvPr id="12" name="Rectangle 11">
            <a:extLst>
              <a:ext uri="{FF2B5EF4-FFF2-40B4-BE49-F238E27FC236}">
                <a16:creationId xmlns:a16="http://schemas.microsoft.com/office/drawing/2014/main" id="{7939516E-298E-4053-959C-C609EE3BE5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B92C4F7-72D4-48DC-B905-33B7488EB6E1}"/>
              </a:ext>
            </a:extLst>
          </p:cNvPr>
          <p:cNvGraphicFramePr>
            <a:graphicFrameLocks noGrp="1"/>
          </p:cNvGraphicFramePr>
          <p:nvPr>
            <p:ph idx="1"/>
            <p:extLst>
              <p:ext uri="{D42A27DB-BD31-4B8C-83A1-F6EECF244321}">
                <p14:modId xmlns:p14="http://schemas.microsoft.com/office/powerpoint/2010/main" val="1356799556"/>
              </p:ext>
            </p:extLst>
          </p:nvPr>
        </p:nvGraphicFramePr>
        <p:xfrm>
          <a:off x="1349530" y="2411604"/>
          <a:ext cx="9947859" cy="3551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5703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16E38A80-FCBF-49E8-952D-F5CAE18F0278}"/>
              </a:ext>
            </a:extLst>
          </p:cNvPr>
          <p:cNvSpPr>
            <a:spLocks noGrp="1"/>
          </p:cNvSpPr>
          <p:nvPr>
            <p:ph type="title"/>
          </p:nvPr>
        </p:nvSpPr>
        <p:spPr>
          <a:xfrm>
            <a:off x="888631" y="4760132"/>
            <a:ext cx="3947420" cy="1777829"/>
          </a:xfrm>
        </p:spPr>
        <p:txBody>
          <a:bodyPr>
            <a:normAutofit/>
          </a:bodyPr>
          <a:lstStyle/>
          <a:p>
            <a:r>
              <a:rPr lang="en-US" sz="3700"/>
              <a:t>Check the boxes to enable the following features: </a:t>
            </a:r>
          </a:p>
        </p:txBody>
      </p:sp>
      <p:sp>
        <p:nvSpPr>
          <p:cNvPr id="32" name="Freeform: Shape 31">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3743804-C7B9-4FC0-8FD9-8075110906AF}"/>
              </a:ext>
            </a:extLst>
          </p:cNvPr>
          <p:cNvPicPr>
            <a:picLocks noChangeAspect="1"/>
          </p:cNvPicPr>
          <p:nvPr/>
        </p:nvPicPr>
        <p:blipFill>
          <a:blip r:embed="rId2"/>
          <a:stretch>
            <a:fillRect/>
          </a:stretch>
        </p:blipFill>
        <p:spPr>
          <a:xfrm>
            <a:off x="643467" y="1410167"/>
            <a:ext cx="10914060" cy="1882676"/>
          </a:xfrm>
          <a:prstGeom prst="rect">
            <a:avLst/>
          </a:prstGeom>
        </p:spPr>
      </p:pic>
      <p:sp>
        <p:nvSpPr>
          <p:cNvPr id="3" name="Content Placeholder 2">
            <a:extLst>
              <a:ext uri="{FF2B5EF4-FFF2-40B4-BE49-F238E27FC236}">
                <a16:creationId xmlns:a16="http://schemas.microsoft.com/office/drawing/2014/main" id="{88E11B9F-18A4-4631-B2DD-C63331E77A58}"/>
              </a:ext>
            </a:extLst>
          </p:cNvPr>
          <p:cNvSpPr>
            <a:spLocks noGrp="1"/>
          </p:cNvSpPr>
          <p:nvPr>
            <p:ph idx="1"/>
          </p:nvPr>
        </p:nvSpPr>
        <p:spPr>
          <a:xfrm>
            <a:off x="5118447" y="4767660"/>
            <a:ext cx="6281873" cy="1770300"/>
          </a:xfrm>
        </p:spPr>
        <p:txBody>
          <a:bodyPr anchor="ctr">
            <a:normAutofit/>
          </a:bodyPr>
          <a:lstStyle/>
          <a:p>
            <a:r>
              <a:rPr lang="en-US" sz="1800"/>
              <a:t>Virtual Neurons starts with a set of simple neuron shapes. Once you have enabled advanced neuron shapes, you may use the Change and Add buttons on the main screen to change the configuration of your neuronal network. </a:t>
            </a:r>
          </a:p>
        </p:txBody>
      </p:sp>
    </p:spTree>
    <p:extLst>
      <p:ext uri="{BB962C8B-B14F-4D97-AF65-F5344CB8AC3E}">
        <p14:creationId xmlns:p14="http://schemas.microsoft.com/office/powerpoint/2010/main" val="177643008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16E38A80-FCBF-49E8-952D-F5CAE18F0278}"/>
              </a:ext>
            </a:extLst>
          </p:cNvPr>
          <p:cNvSpPr>
            <a:spLocks noGrp="1"/>
          </p:cNvSpPr>
          <p:nvPr>
            <p:ph type="title"/>
          </p:nvPr>
        </p:nvSpPr>
        <p:spPr>
          <a:xfrm>
            <a:off x="888631" y="4760132"/>
            <a:ext cx="3947420" cy="1777829"/>
          </a:xfrm>
        </p:spPr>
        <p:txBody>
          <a:bodyPr>
            <a:normAutofit/>
          </a:bodyPr>
          <a:lstStyle/>
          <a:p>
            <a:r>
              <a:rPr lang="en-US" sz="3700"/>
              <a:t>Check the boxes to enable the following features: </a:t>
            </a:r>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clock&#10;&#10;Description automatically generated">
            <a:extLst>
              <a:ext uri="{FF2B5EF4-FFF2-40B4-BE49-F238E27FC236}">
                <a16:creationId xmlns:a16="http://schemas.microsoft.com/office/drawing/2014/main" id="{9C296AFD-2C8D-441E-BAA3-956CB5921B87}"/>
              </a:ext>
            </a:extLst>
          </p:cNvPr>
          <p:cNvPicPr>
            <a:picLocks noChangeAspect="1"/>
          </p:cNvPicPr>
          <p:nvPr/>
        </p:nvPicPr>
        <p:blipFill>
          <a:blip r:embed="rId2"/>
          <a:stretch>
            <a:fillRect/>
          </a:stretch>
        </p:blipFill>
        <p:spPr>
          <a:xfrm>
            <a:off x="1498979" y="671951"/>
            <a:ext cx="9203036" cy="3359108"/>
          </a:xfrm>
          <a:prstGeom prst="rect">
            <a:avLst/>
          </a:prstGeom>
        </p:spPr>
      </p:pic>
      <p:sp>
        <p:nvSpPr>
          <p:cNvPr id="3" name="Content Placeholder 2">
            <a:extLst>
              <a:ext uri="{FF2B5EF4-FFF2-40B4-BE49-F238E27FC236}">
                <a16:creationId xmlns:a16="http://schemas.microsoft.com/office/drawing/2014/main" id="{88E11B9F-18A4-4631-B2DD-C63331E77A58}"/>
              </a:ext>
            </a:extLst>
          </p:cNvPr>
          <p:cNvSpPr>
            <a:spLocks noGrp="1"/>
          </p:cNvSpPr>
          <p:nvPr>
            <p:ph idx="1"/>
          </p:nvPr>
        </p:nvSpPr>
        <p:spPr>
          <a:xfrm>
            <a:off x="5118447" y="4767660"/>
            <a:ext cx="6281873" cy="1770300"/>
          </a:xfrm>
        </p:spPr>
        <p:txBody>
          <a:bodyPr anchor="ctr">
            <a:normAutofit/>
          </a:bodyPr>
          <a:lstStyle/>
          <a:p>
            <a:r>
              <a:rPr lang="en-US" sz="2000" dirty="0"/>
              <a:t>After activating this feature, action potential meters for each neuron will appear at the left of the screen below the Settings button. The small number in the upper left corner of the meter is the neuron number that appears by the neuron’s cell body. </a:t>
            </a:r>
          </a:p>
        </p:txBody>
      </p:sp>
    </p:spTree>
    <p:extLst>
      <p:ext uri="{BB962C8B-B14F-4D97-AF65-F5344CB8AC3E}">
        <p14:creationId xmlns:p14="http://schemas.microsoft.com/office/powerpoint/2010/main" val="74843830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16E38A80-FCBF-49E8-952D-F5CAE18F0278}"/>
              </a:ext>
            </a:extLst>
          </p:cNvPr>
          <p:cNvSpPr>
            <a:spLocks noGrp="1"/>
          </p:cNvSpPr>
          <p:nvPr>
            <p:ph type="title"/>
          </p:nvPr>
        </p:nvSpPr>
        <p:spPr>
          <a:xfrm>
            <a:off x="888631" y="4760132"/>
            <a:ext cx="3947420" cy="1777829"/>
          </a:xfrm>
        </p:spPr>
        <p:txBody>
          <a:bodyPr>
            <a:normAutofit/>
          </a:bodyPr>
          <a:lstStyle/>
          <a:p>
            <a:r>
              <a:rPr lang="en-US" sz="3700"/>
              <a:t>Check the boxes to enable the following features: </a:t>
            </a:r>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clock&#10;&#10;Description automatically generated">
            <a:extLst>
              <a:ext uri="{FF2B5EF4-FFF2-40B4-BE49-F238E27FC236}">
                <a16:creationId xmlns:a16="http://schemas.microsoft.com/office/drawing/2014/main" id="{9C296AFD-2C8D-441E-BAA3-956CB5921B87}"/>
              </a:ext>
            </a:extLst>
          </p:cNvPr>
          <p:cNvPicPr>
            <a:picLocks noChangeAspect="1"/>
          </p:cNvPicPr>
          <p:nvPr/>
        </p:nvPicPr>
        <p:blipFill>
          <a:blip r:embed="rId2"/>
          <a:stretch>
            <a:fillRect/>
          </a:stretch>
        </p:blipFill>
        <p:spPr>
          <a:xfrm>
            <a:off x="1498979" y="671951"/>
            <a:ext cx="9203036" cy="3359108"/>
          </a:xfrm>
          <a:prstGeom prst="rect">
            <a:avLst/>
          </a:prstGeom>
        </p:spPr>
      </p:pic>
      <p:sp>
        <p:nvSpPr>
          <p:cNvPr id="3" name="Content Placeholder 2">
            <a:extLst>
              <a:ext uri="{FF2B5EF4-FFF2-40B4-BE49-F238E27FC236}">
                <a16:creationId xmlns:a16="http://schemas.microsoft.com/office/drawing/2014/main" id="{88E11B9F-18A4-4631-B2DD-C63331E77A58}"/>
              </a:ext>
            </a:extLst>
          </p:cNvPr>
          <p:cNvSpPr>
            <a:spLocks noGrp="1"/>
          </p:cNvSpPr>
          <p:nvPr>
            <p:ph idx="1"/>
          </p:nvPr>
        </p:nvSpPr>
        <p:spPr>
          <a:xfrm>
            <a:off x="5118447" y="4767660"/>
            <a:ext cx="6281873" cy="1770300"/>
          </a:xfrm>
        </p:spPr>
        <p:txBody>
          <a:bodyPr anchor="ctr">
            <a:normAutofit fontScale="92500" lnSpcReduction="10000"/>
          </a:bodyPr>
          <a:lstStyle/>
          <a:p>
            <a:r>
              <a:rPr lang="en-US" sz="2000" dirty="0"/>
              <a:t>The large number in the meter indicates the neuron’s threshold; in the image above, neuron #1 has a threshold of 1.</a:t>
            </a:r>
          </a:p>
          <a:p>
            <a:r>
              <a:rPr lang="en-US" sz="2000" dirty="0"/>
              <a:t> Since the meter is filled with green, that indicates that one action potential has fired, the threshold has been met, and neuron #1 will release neurotransmitter. </a:t>
            </a:r>
          </a:p>
        </p:txBody>
      </p:sp>
    </p:spTree>
    <p:extLst>
      <p:ext uri="{BB962C8B-B14F-4D97-AF65-F5344CB8AC3E}">
        <p14:creationId xmlns:p14="http://schemas.microsoft.com/office/powerpoint/2010/main" val="310843173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16E38A80-FCBF-49E8-952D-F5CAE18F0278}"/>
              </a:ext>
            </a:extLst>
          </p:cNvPr>
          <p:cNvSpPr>
            <a:spLocks noGrp="1"/>
          </p:cNvSpPr>
          <p:nvPr>
            <p:ph type="title"/>
          </p:nvPr>
        </p:nvSpPr>
        <p:spPr>
          <a:xfrm>
            <a:off x="888631" y="4760132"/>
            <a:ext cx="3947420" cy="1777829"/>
          </a:xfrm>
        </p:spPr>
        <p:txBody>
          <a:bodyPr>
            <a:normAutofit/>
          </a:bodyPr>
          <a:lstStyle/>
          <a:p>
            <a:r>
              <a:rPr lang="en-US" sz="3700"/>
              <a:t>Check the boxes to enable the following features: </a:t>
            </a:r>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clock&#10;&#10;Description automatically generated">
            <a:extLst>
              <a:ext uri="{FF2B5EF4-FFF2-40B4-BE49-F238E27FC236}">
                <a16:creationId xmlns:a16="http://schemas.microsoft.com/office/drawing/2014/main" id="{9C296AFD-2C8D-441E-BAA3-956CB5921B87}"/>
              </a:ext>
            </a:extLst>
          </p:cNvPr>
          <p:cNvPicPr>
            <a:picLocks noChangeAspect="1"/>
          </p:cNvPicPr>
          <p:nvPr/>
        </p:nvPicPr>
        <p:blipFill>
          <a:blip r:embed="rId2"/>
          <a:stretch>
            <a:fillRect/>
          </a:stretch>
        </p:blipFill>
        <p:spPr>
          <a:xfrm>
            <a:off x="1498979" y="671951"/>
            <a:ext cx="9203036" cy="3359108"/>
          </a:xfrm>
          <a:prstGeom prst="rect">
            <a:avLst/>
          </a:prstGeom>
        </p:spPr>
      </p:pic>
      <p:sp>
        <p:nvSpPr>
          <p:cNvPr id="3" name="Content Placeholder 2">
            <a:extLst>
              <a:ext uri="{FF2B5EF4-FFF2-40B4-BE49-F238E27FC236}">
                <a16:creationId xmlns:a16="http://schemas.microsoft.com/office/drawing/2014/main" id="{88E11B9F-18A4-4631-B2DD-C63331E77A58}"/>
              </a:ext>
            </a:extLst>
          </p:cNvPr>
          <p:cNvSpPr>
            <a:spLocks noGrp="1"/>
          </p:cNvSpPr>
          <p:nvPr>
            <p:ph idx="1"/>
          </p:nvPr>
        </p:nvSpPr>
        <p:spPr>
          <a:xfrm>
            <a:off x="5118447" y="4767660"/>
            <a:ext cx="6281873" cy="1770300"/>
          </a:xfrm>
        </p:spPr>
        <p:txBody>
          <a:bodyPr anchor="ctr">
            <a:normAutofit/>
          </a:bodyPr>
          <a:lstStyle/>
          <a:p>
            <a:r>
              <a:rPr lang="en-US" sz="2000" dirty="0"/>
              <a:t>Neuron #2 has a threshold of 3 and, as one-third of the meter is filled with green, that indicates that 1 action potential has fired. </a:t>
            </a:r>
          </a:p>
          <a:p>
            <a:r>
              <a:rPr lang="en-US" sz="2000" dirty="0"/>
              <a:t>When 2 more action potentials fire, neuron #2 will release neurotransmitter.</a:t>
            </a:r>
          </a:p>
        </p:txBody>
      </p:sp>
    </p:spTree>
    <p:extLst>
      <p:ext uri="{BB962C8B-B14F-4D97-AF65-F5344CB8AC3E}">
        <p14:creationId xmlns:p14="http://schemas.microsoft.com/office/powerpoint/2010/main" val="418959581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16E38A80-FCBF-49E8-952D-F5CAE18F0278}"/>
              </a:ext>
            </a:extLst>
          </p:cNvPr>
          <p:cNvSpPr>
            <a:spLocks noGrp="1"/>
          </p:cNvSpPr>
          <p:nvPr>
            <p:ph type="title"/>
          </p:nvPr>
        </p:nvSpPr>
        <p:spPr>
          <a:xfrm>
            <a:off x="888631" y="4760132"/>
            <a:ext cx="3947420" cy="1777829"/>
          </a:xfrm>
        </p:spPr>
        <p:txBody>
          <a:bodyPr>
            <a:normAutofit/>
          </a:bodyPr>
          <a:lstStyle/>
          <a:p>
            <a:r>
              <a:rPr lang="en-US" sz="3700" dirty="0"/>
              <a:t>Check the boxes to enable the following features: </a:t>
            </a:r>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9C296AFD-2C8D-441E-BAA3-956CB5921B87}"/>
              </a:ext>
            </a:extLst>
          </p:cNvPr>
          <p:cNvPicPr>
            <a:picLocks noChangeAspect="1"/>
          </p:cNvPicPr>
          <p:nvPr/>
        </p:nvPicPr>
        <p:blipFill>
          <a:blip r:embed="rId2"/>
          <a:stretch>
            <a:fillRect/>
          </a:stretch>
        </p:blipFill>
        <p:spPr>
          <a:xfrm>
            <a:off x="1498979" y="691001"/>
            <a:ext cx="9203036" cy="3359108"/>
          </a:xfrm>
          <a:prstGeom prst="rect">
            <a:avLst/>
          </a:prstGeom>
        </p:spPr>
      </p:pic>
      <p:sp>
        <p:nvSpPr>
          <p:cNvPr id="3" name="Content Placeholder 2">
            <a:extLst>
              <a:ext uri="{FF2B5EF4-FFF2-40B4-BE49-F238E27FC236}">
                <a16:creationId xmlns:a16="http://schemas.microsoft.com/office/drawing/2014/main" id="{88E11B9F-18A4-4631-B2DD-C63331E77A58}"/>
              </a:ext>
            </a:extLst>
          </p:cNvPr>
          <p:cNvSpPr>
            <a:spLocks noGrp="1"/>
          </p:cNvSpPr>
          <p:nvPr>
            <p:ph idx="1"/>
          </p:nvPr>
        </p:nvSpPr>
        <p:spPr>
          <a:xfrm>
            <a:off x="5118447" y="4767660"/>
            <a:ext cx="6281873" cy="1770300"/>
          </a:xfrm>
        </p:spPr>
        <p:txBody>
          <a:bodyPr anchor="ctr">
            <a:normAutofit/>
          </a:bodyPr>
          <a:lstStyle/>
          <a:p>
            <a:r>
              <a:rPr lang="en-US" sz="1800" dirty="0"/>
              <a:t>At any time in the program, the threshold for each neuron can be increased or decreased by clicking inside the meter and changing the number (possible values 0-5). </a:t>
            </a:r>
          </a:p>
          <a:p>
            <a:r>
              <a:rPr lang="en-US" sz="1800" dirty="0"/>
              <a:t>The circuit need not be inactive to change the threshold. </a:t>
            </a:r>
          </a:p>
        </p:txBody>
      </p:sp>
    </p:spTree>
    <p:extLst>
      <p:ext uri="{BB962C8B-B14F-4D97-AF65-F5344CB8AC3E}">
        <p14:creationId xmlns:p14="http://schemas.microsoft.com/office/powerpoint/2010/main" val="332386310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BAA8B6D0-F2A4-4A52-B19E-DDDA38462FF0}"/>
              </a:ext>
            </a:extLst>
          </p:cNvPr>
          <p:cNvSpPr>
            <a:spLocks noGrp="1"/>
          </p:cNvSpPr>
          <p:nvPr>
            <p:ph type="title"/>
          </p:nvPr>
        </p:nvSpPr>
        <p:spPr>
          <a:xfrm>
            <a:off x="888631" y="4760132"/>
            <a:ext cx="3947420" cy="1777829"/>
          </a:xfrm>
        </p:spPr>
        <p:txBody>
          <a:bodyPr>
            <a:normAutofit/>
          </a:bodyPr>
          <a:lstStyle/>
          <a:p>
            <a:r>
              <a:rPr lang="en-US" sz="3700" dirty="0"/>
              <a:t>Check the boxes to enable the following features: </a:t>
            </a:r>
          </a:p>
        </p:txBody>
      </p:sp>
      <p:sp>
        <p:nvSpPr>
          <p:cNvPr id="32" name="Freeform: Shape 31">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EDEBF927-0B2A-43AD-B068-4C6B56D6DAFD}"/>
              </a:ext>
            </a:extLst>
          </p:cNvPr>
          <p:cNvPicPr>
            <a:picLocks noChangeAspect="1"/>
          </p:cNvPicPr>
          <p:nvPr/>
        </p:nvPicPr>
        <p:blipFill>
          <a:blip r:embed="rId2"/>
          <a:stretch>
            <a:fillRect/>
          </a:stretch>
        </p:blipFill>
        <p:spPr>
          <a:xfrm>
            <a:off x="2125222" y="671951"/>
            <a:ext cx="7950550" cy="3359108"/>
          </a:xfrm>
          <a:prstGeom prst="rect">
            <a:avLst/>
          </a:prstGeom>
        </p:spPr>
      </p:pic>
      <p:sp>
        <p:nvSpPr>
          <p:cNvPr id="3" name="Content Placeholder 2">
            <a:extLst>
              <a:ext uri="{FF2B5EF4-FFF2-40B4-BE49-F238E27FC236}">
                <a16:creationId xmlns:a16="http://schemas.microsoft.com/office/drawing/2014/main" id="{297AA1D8-2E18-49A1-8CA8-47DAA38488BD}"/>
              </a:ext>
            </a:extLst>
          </p:cNvPr>
          <p:cNvSpPr>
            <a:spLocks noGrp="1"/>
          </p:cNvSpPr>
          <p:nvPr>
            <p:ph idx="1"/>
          </p:nvPr>
        </p:nvSpPr>
        <p:spPr>
          <a:xfrm>
            <a:off x="5118447" y="4767660"/>
            <a:ext cx="6281873" cy="1770300"/>
          </a:xfrm>
        </p:spPr>
        <p:txBody>
          <a:bodyPr anchor="ctr">
            <a:normAutofit lnSpcReduction="10000"/>
          </a:bodyPr>
          <a:lstStyle/>
          <a:p>
            <a:r>
              <a:rPr lang="en-US" sz="1800" dirty="0"/>
              <a:t>Activate this feature and click Continue to return to the main screen. </a:t>
            </a:r>
          </a:p>
          <a:p>
            <a:r>
              <a:rPr lang="en-US" sz="1800" dirty="0"/>
              <a:t>At the bottom of the main screen you’ll see a graph. </a:t>
            </a:r>
          </a:p>
          <a:p>
            <a:r>
              <a:rPr lang="en-US" sz="1800" dirty="0"/>
              <a:t>The graph has a line for each neuron in your circuit. Shown are the neuron’s action potential and the muscle twitches vs. time while the circuit is running. </a:t>
            </a:r>
          </a:p>
        </p:txBody>
      </p:sp>
    </p:spTree>
    <p:extLst>
      <p:ext uri="{BB962C8B-B14F-4D97-AF65-F5344CB8AC3E}">
        <p14:creationId xmlns:p14="http://schemas.microsoft.com/office/powerpoint/2010/main" val="423586523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36">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BAA8B6D0-F2A4-4A52-B19E-DDDA38462FF0}"/>
              </a:ext>
            </a:extLst>
          </p:cNvPr>
          <p:cNvSpPr>
            <a:spLocks noGrp="1"/>
          </p:cNvSpPr>
          <p:nvPr>
            <p:ph type="title"/>
          </p:nvPr>
        </p:nvSpPr>
        <p:spPr>
          <a:xfrm>
            <a:off x="634276" y="4892358"/>
            <a:ext cx="3766272" cy="1325563"/>
          </a:xfrm>
        </p:spPr>
        <p:txBody>
          <a:bodyPr>
            <a:normAutofit/>
          </a:bodyPr>
          <a:lstStyle/>
          <a:p>
            <a:pPr algn="r"/>
            <a:r>
              <a:rPr lang="en-US" sz="2400">
                <a:solidFill>
                  <a:schemeClr val="bg1"/>
                </a:solidFill>
              </a:rPr>
              <a:t>Check the boxes to enable the following features: </a:t>
            </a:r>
          </a:p>
        </p:txBody>
      </p:sp>
      <p:pic>
        <p:nvPicPr>
          <p:cNvPr id="5" name="Picture 4">
            <a:extLst>
              <a:ext uri="{FF2B5EF4-FFF2-40B4-BE49-F238E27FC236}">
                <a16:creationId xmlns:a16="http://schemas.microsoft.com/office/drawing/2014/main" id="{23B6F44A-1D19-48D5-9C2B-749010DF2881}"/>
              </a:ext>
            </a:extLst>
          </p:cNvPr>
          <p:cNvPicPr>
            <a:picLocks noChangeAspect="1"/>
          </p:cNvPicPr>
          <p:nvPr/>
        </p:nvPicPr>
        <p:blipFill>
          <a:blip r:embed="rId2"/>
          <a:stretch>
            <a:fillRect/>
          </a:stretch>
        </p:blipFill>
        <p:spPr>
          <a:xfrm>
            <a:off x="795142" y="1013081"/>
            <a:ext cx="10595911" cy="2543019"/>
          </a:xfrm>
          <a:prstGeom prst="rect">
            <a:avLst/>
          </a:prstGeom>
        </p:spPr>
      </p:pic>
      <p:cxnSp>
        <p:nvCxnSpPr>
          <p:cNvPr id="44" name="Straight Connector 38">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7AA1D8-2E18-49A1-8CA8-47DAA38488BD}"/>
              </a:ext>
            </a:extLst>
          </p:cNvPr>
          <p:cNvSpPr>
            <a:spLocks noGrp="1"/>
          </p:cNvSpPr>
          <p:nvPr>
            <p:ph idx="1"/>
          </p:nvPr>
        </p:nvSpPr>
        <p:spPr>
          <a:xfrm>
            <a:off x="4878784" y="4824249"/>
            <a:ext cx="6673136" cy="1461780"/>
          </a:xfrm>
        </p:spPr>
        <p:txBody>
          <a:bodyPr anchor="ctr">
            <a:normAutofit/>
          </a:bodyPr>
          <a:lstStyle/>
          <a:p>
            <a:r>
              <a:rPr lang="en-US" sz="1800">
                <a:solidFill>
                  <a:schemeClr val="bg1"/>
                </a:solidFill>
              </a:rPr>
              <a:t>Each action potential and muscle twitch is recorded as a spike in the graph line. The graph will remain on the screen after the circuit is stopped. To get the graph to disappear, go to Settings and deselect Show the Graph. </a:t>
            </a:r>
          </a:p>
        </p:txBody>
      </p:sp>
    </p:spTree>
    <p:extLst>
      <p:ext uri="{BB962C8B-B14F-4D97-AF65-F5344CB8AC3E}">
        <p14:creationId xmlns:p14="http://schemas.microsoft.com/office/powerpoint/2010/main" val="3253828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CFE-A77B-4ED9-BA7E-81FA3D97BF05}"/>
              </a:ext>
            </a:extLst>
          </p:cNvPr>
          <p:cNvSpPr>
            <a:spLocks noGrp="1"/>
          </p:cNvSpPr>
          <p:nvPr>
            <p:ph type="title"/>
          </p:nvPr>
        </p:nvSpPr>
        <p:spPr/>
        <p:txBody>
          <a:bodyPr/>
          <a:lstStyle/>
          <a:p>
            <a:r>
              <a:rPr lang="en-US" dirty="0"/>
              <a:t>Part 3 of the student guide.</a:t>
            </a:r>
          </a:p>
        </p:txBody>
      </p:sp>
      <p:sp>
        <p:nvSpPr>
          <p:cNvPr id="3" name="Content Placeholder 2">
            <a:extLst>
              <a:ext uri="{FF2B5EF4-FFF2-40B4-BE49-F238E27FC236}">
                <a16:creationId xmlns:a16="http://schemas.microsoft.com/office/drawing/2014/main" id="{CF249467-59E6-404A-B1A2-50B51AD6FF42}"/>
              </a:ext>
            </a:extLst>
          </p:cNvPr>
          <p:cNvSpPr>
            <a:spLocks noGrp="1"/>
          </p:cNvSpPr>
          <p:nvPr>
            <p:ph idx="1"/>
          </p:nvPr>
        </p:nvSpPr>
        <p:spPr/>
        <p:txBody>
          <a:bodyPr>
            <a:normAutofit/>
          </a:bodyPr>
          <a:lstStyle/>
          <a:p>
            <a:pPr marL="0" indent="0">
              <a:buNone/>
            </a:pPr>
            <a:r>
              <a:rPr lang="en-US" dirty="0"/>
              <a:t>In this activity, students will work with the Settings screen where they may enable additional features in the program. </a:t>
            </a:r>
          </a:p>
          <a:p>
            <a:r>
              <a:rPr lang="en-US" dirty="0"/>
              <a:t>Action Potential Meters: After activating this feature, action potential meters for each neuron will appear at the left of the screen. </a:t>
            </a:r>
          </a:p>
          <a:p>
            <a:r>
              <a:rPr lang="en-US" dirty="0"/>
              <a:t>In addition, the neuron number will appear by the neuron’s cell body. </a:t>
            </a:r>
          </a:p>
          <a:p>
            <a:r>
              <a:rPr lang="en-US" dirty="0"/>
              <a:t>The action potential meter records the number of times a neuron receives a synaptic signal that moves it closer to threshold, indicated by the large number in the meter. </a:t>
            </a:r>
          </a:p>
        </p:txBody>
      </p:sp>
      <p:pic>
        <p:nvPicPr>
          <p:cNvPr id="4" name="Picture 3">
            <a:extLst>
              <a:ext uri="{FF2B5EF4-FFF2-40B4-BE49-F238E27FC236}">
                <a16:creationId xmlns:a16="http://schemas.microsoft.com/office/drawing/2014/main" id="{2618ED2B-4B80-4169-8D86-EEFDE76B7946}"/>
              </a:ext>
            </a:extLst>
          </p:cNvPr>
          <p:cNvPicPr>
            <a:picLocks noChangeAspect="1"/>
          </p:cNvPicPr>
          <p:nvPr/>
        </p:nvPicPr>
        <p:blipFill>
          <a:blip r:embed="rId2"/>
          <a:stretch>
            <a:fillRect/>
          </a:stretch>
        </p:blipFill>
        <p:spPr>
          <a:xfrm>
            <a:off x="6119135" y="4947347"/>
            <a:ext cx="5234665" cy="1910653"/>
          </a:xfrm>
          <a:prstGeom prst="rect">
            <a:avLst/>
          </a:prstGeom>
        </p:spPr>
      </p:pic>
    </p:spTree>
    <p:extLst>
      <p:ext uri="{BB962C8B-B14F-4D97-AF65-F5344CB8AC3E}">
        <p14:creationId xmlns:p14="http://schemas.microsoft.com/office/powerpoint/2010/main" val="3579439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30D9-541E-446A-BB30-9D9EDF4A94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D0815F-5BD1-478F-9D47-045AE66D6F8E}"/>
              </a:ext>
            </a:extLst>
          </p:cNvPr>
          <p:cNvSpPr>
            <a:spLocks noGrp="1"/>
          </p:cNvSpPr>
          <p:nvPr>
            <p:ph idx="1"/>
          </p:nvPr>
        </p:nvSpPr>
        <p:spPr>
          <a:xfrm>
            <a:off x="571500" y="365125"/>
            <a:ext cx="10515600" cy="4351338"/>
          </a:xfrm>
        </p:spPr>
        <p:txBody>
          <a:bodyPr>
            <a:normAutofit/>
          </a:bodyPr>
          <a:lstStyle/>
          <a:p>
            <a:r>
              <a:rPr lang="en-US" dirty="0"/>
              <a:t>When the green color fills the meter, the neuron fires an action potential. </a:t>
            </a:r>
          </a:p>
          <a:p>
            <a:pPr lvl="1"/>
            <a:r>
              <a:rPr lang="en-US" dirty="0"/>
              <a:t>When the action potential travels to the next nerve terminal, it releases neurotransmitter onto the dendrites of the next neuron or onto the muscle at the neuromuscular junction. </a:t>
            </a:r>
          </a:p>
          <a:p>
            <a:pPr lvl="1"/>
            <a:r>
              <a:rPr lang="en-US" dirty="0"/>
              <a:t>The filling green color represents neuronal membrane potential depolarizing, or going up, a little (+1) with each received excitatory synaptic signal and depolarizing fully with an action potential once membrane potential reached threshold. </a:t>
            </a:r>
          </a:p>
        </p:txBody>
      </p:sp>
      <p:pic>
        <p:nvPicPr>
          <p:cNvPr id="4" name="Picture 3">
            <a:extLst>
              <a:ext uri="{FF2B5EF4-FFF2-40B4-BE49-F238E27FC236}">
                <a16:creationId xmlns:a16="http://schemas.microsoft.com/office/drawing/2014/main" id="{4A9E8CBD-53D2-49C1-AC2B-81C5F77B4CFB}"/>
              </a:ext>
            </a:extLst>
          </p:cNvPr>
          <p:cNvPicPr>
            <a:picLocks noChangeAspect="1"/>
          </p:cNvPicPr>
          <p:nvPr/>
        </p:nvPicPr>
        <p:blipFill>
          <a:blip r:embed="rId2"/>
          <a:stretch>
            <a:fillRect/>
          </a:stretch>
        </p:blipFill>
        <p:spPr>
          <a:xfrm>
            <a:off x="2851529" y="3429000"/>
            <a:ext cx="9203036" cy="3359108"/>
          </a:xfrm>
          <a:prstGeom prst="rect">
            <a:avLst/>
          </a:prstGeom>
        </p:spPr>
      </p:pic>
    </p:spTree>
    <p:extLst>
      <p:ext uri="{BB962C8B-B14F-4D97-AF65-F5344CB8AC3E}">
        <p14:creationId xmlns:p14="http://schemas.microsoft.com/office/powerpoint/2010/main" val="1413544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8EAC0A-17F6-4435-887F-328BE3E5CC36}"/>
              </a:ext>
            </a:extLst>
          </p:cNvPr>
          <p:cNvSpPr>
            <a:spLocks noGrp="1"/>
          </p:cNvSpPr>
          <p:nvPr>
            <p:ph type="title"/>
          </p:nvPr>
        </p:nvSpPr>
        <p:spPr>
          <a:xfrm>
            <a:off x="1523984" y="1054121"/>
            <a:ext cx="9465131" cy="1184111"/>
          </a:xfrm>
        </p:spPr>
        <p:txBody>
          <a:bodyPr>
            <a:normAutofit/>
          </a:bodyPr>
          <a:lstStyle/>
          <a:p>
            <a:r>
              <a:rPr lang="en-US" dirty="0"/>
              <a:t>Vocabulary</a:t>
            </a:r>
          </a:p>
        </p:txBody>
      </p:sp>
      <p:sp>
        <p:nvSpPr>
          <p:cNvPr id="3" name="Content Placeholder 2">
            <a:extLst>
              <a:ext uri="{FF2B5EF4-FFF2-40B4-BE49-F238E27FC236}">
                <a16:creationId xmlns:a16="http://schemas.microsoft.com/office/drawing/2014/main" id="{50A4ACA8-B736-4180-8CFF-99BB67199DE0}"/>
              </a:ext>
            </a:extLst>
          </p:cNvPr>
          <p:cNvSpPr>
            <a:spLocks noGrp="1"/>
          </p:cNvSpPr>
          <p:nvPr>
            <p:ph idx="1"/>
          </p:nvPr>
        </p:nvSpPr>
        <p:spPr>
          <a:xfrm>
            <a:off x="1524000" y="2399099"/>
            <a:ext cx="9465564" cy="3400969"/>
          </a:xfrm>
        </p:spPr>
        <p:txBody>
          <a:bodyPr>
            <a:normAutofit/>
          </a:bodyPr>
          <a:lstStyle/>
          <a:p>
            <a:r>
              <a:rPr lang="en-US" sz="1000" b="1" u="sng"/>
              <a:t>action potential </a:t>
            </a:r>
            <a:r>
              <a:rPr lang="en-US" sz="1000"/>
              <a:t>– an electrical signal that travels along the axon, away from the cell body, to the axon terminal where it triggers the release of neurotransmitters</a:t>
            </a:r>
          </a:p>
          <a:p>
            <a:r>
              <a:rPr lang="en-US" sz="1000" b="1" u="sng"/>
              <a:t>excitatory neuron </a:t>
            </a:r>
            <a:r>
              <a:rPr lang="en-US" sz="1000"/>
              <a:t>– a neuron whose neurotransmitter excites, stimulates, or depolarizes (cell membrane becomes less negative) another neuron, increasing the probability that the target neuron will fire an action potential </a:t>
            </a:r>
          </a:p>
          <a:p>
            <a:r>
              <a:rPr lang="en-US" sz="1000" b="1" u="sng"/>
              <a:t>inhibitory neuron </a:t>
            </a:r>
            <a:r>
              <a:rPr lang="en-US" sz="1000"/>
              <a:t>– a neuron whose neurotransmitter inhibits or hyperpolarizes (cell membrane becomes more negative) another neuron, decreasing the probability that the target neuron will fire an action potential</a:t>
            </a:r>
          </a:p>
          <a:p>
            <a:r>
              <a:rPr lang="en-US" sz="1000" b="1" u="sng"/>
              <a:t>interneuron</a:t>
            </a:r>
            <a:r>
              <a:rPr lang="en-US" sz="1000"/>
              <a:t> – any neuron that is not a sensory or motor neuron, interneurons carry information between neurons, for example, between sensory and motor neurons </a:t>
            </a:r>
          </a:p>
          <a:p>
            <a:r>
              <a:rPr lang="en-US" sz="1000" b="1" u="sng"/>
              <a:t>motor neuron </a:t>
            </a:r>
            <a:r>
              <a:rPr lang="en-US" sz="1000"/>
              <a:t>– a neuron that carries information away from the central nervous system to muscles or glands </a:t>
            </a:r>
          </a:p>
          <a:p>
            <a:r>
              <a:rPr lang="en-US" sz="1000" b="1" u="sng"/>
              <a:t>neuromuscular junction </a:t>
            </a:r>
            <a:r>
              <a:rPr lang="en-US" sz="1000"/>
              <a:t>– a specialized synapse onto a muscle • neuron – the principal cell of the nervous system, also called a nerve cell, specialized for the transmission of information and characterized by long fibrous projections called axons and short, branch-like projections called dendrites </a:t>
            </a:r>
          </a:p>
          <a:p>
            <a:r>
              <a:rPr lang="en-US" sz="1000" b="1" u="sng"/>
              <a:t>pacemaker neuron </a:t>
            </a:r>
            <a:r>
              <a:rPr lang="en-US" sz="1000"/>
              <a:t>– interneurons that fire spontaneously</a:t>
            </a:r>
          </a:p>
          <a:p>
            <a:r>
              <a:rPr lang="en-US" sz="1000" b="1" u="sng"/>
              <a:t>sensory neuron </a:t>
            </a:r>
            <a:r>
              <a:rPr lang="en-US" sz="1000"/>
              <a:t>– a neuron that carries information from the body’s sensory receptors in the skin, tongue, ear, nose, and eyes towards the central nervous system</a:t>
            </a:r>
          </a:p>
          <a:p>
            <a:r>
              <a:rPr lang="en-US" sz="1000" b="1" u="sng"/>
              <a:t>threshold</a:t>
            </a:r>
            <a:r>
              <a:rPr lang="en-US" sz="1000"/>
              <a:t> – the minimum amount of depolarization (becoming more positive) of the cell membrane potential needed to cause firing of a neuronal action potential </a:t>
            </a:r>
          </a:p>
        </p:txBody>
      </p:sp>
    </p:spTree>
    <p:extLst>
      <p:ext uri="{BB962C8B-B14F-4D97-AF65-F5344CB8AC3E}">
        <p14:creationId xmlns:p14="http://schemas.microsoft.com/office/powerpoint/2010/main" val="3620001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5430D9-541E-446A-BB30-9D9EDF4A949C}"/>
              </a:ext>
            </a:extLst>
          </p:cNvPr>
          <p:cNvSpPr>
            <a:spLocks noGrp="1"/>
          </p:cNvSpPr>
          <p:nvPr>
            <p:ph type="title"/>
          </p:nvPr>
        </p:nvSpPr>
        <p:spPr>
          <a:xfrm>
            <a:off x="1523984" y="1054121"/>
            <a:ext cx="9465131" cy="1184111"/>
          </a:xfrm>
        </p:spPr>
        <p:txBody>
          <a:bodyPr>
            <a:normAutofit/>
          </a:bodyPr>
          <a:lstStyle/>
          <a:p>
            <a:r>
              <a:rPr lang="en-US" b="1" dirty="0"/>
              <a:t>Inhibitory Post-Synaptic Signaling (IPSP)</a:t>
            </a:r>
          </a:p>
        </p:txBody>
      </p:sp>
      <p:sp>
        <p:nvSpPr>
          <p:cNvPr id="3" name="Content Placeholder 2">
            <a:extLst>
              <a:ext uri="{FF2B5EF4-FFF2-40B4-BE49-F238E27FC236}">
                <a16:creationId xmlns:a16="http://schemas.microsoft.com/office/drawing/2014/main" id="{37D0815F-5BD1-478F-9D47-045AE66D6F8E}"/>
              </a:ext>
            </a:extLst>
          </p:cNvPr>
          <p:cNvSpPr>
            <a:spLocks noGrp="1"/>
          </p:cNvSpPr>
          <p:nvPr>
            <p:ph idx="1"/>
          </p:nvPr>
        </p:nvSpPr>
        <p:spPr>
          <a:xfrm>
            <a:off x="1524000" y="2399099"/>
            <a:ext cx="9465564" cy="3400969"/>
          </a:xfrm>
        </p:spPr>
        <p:txBody>
          <a:bodyPr>
            <a:normAutofit/>
          </a:bodyPr>
          <a:lstStyle/>
          <a:p>
            <a:r>
              <a:rPr lang="en-US" sz="2400"/>
              <a:t>What happens to neuronal membrane potential when an inhibitory synaptic signal is reached? </a:t>
            </a:r>
          </a:p>
          <a:p>
            <a:pPr lvl="1"/>
            <a:r>
              <a:rPr lang="en-US" dirty="0"/>
              <a:t>[Membrane potential hyperpolarizes, or goes down, a little (-1) with each inhibitory synaptic signal received.] </a:t>
            </a:r>
          </a:p>
        </p:txBody>
      </p:sp>
    </p:spTree>
    <p:extLst>
      <p:ext uri="{BB962C8B-B14F-4D97-AF65-F5344CB8AC3E}">
        <p14:creationId xmlns:p14="http://schemas.microsoft.com/office/powerpoint/2010/main" val="3441966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5430D9-541E-446A-BB30-9D9EDF4A949C}"/>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a:t>Threshold</a:t>
            </a:r>
          </a:p>
        </p:txBody>
      </p:sp>
      <p:sp>
        <p:nvSpPr>
          <p:cNvPr id="3" name="Content Placeholder 2">
            <a:extLst>
              <a:ext uri="{FF2B5EF4-FFF2-40B4-BE49-F238E27FC236}">
                <a16:creationId xmlns:a16="http://schemas.microsoft.com/office/drawing/2014/main" id="{37D0815F-5BD1-478F-9D47-045AE66D6F8E}"/>
              </a:ext>
            </a:extLst>
          </p:cNvPr>
          <p:cNvSpPr>
            <a:spLocks noGrp="1"/>
          </p:cNvSpPr>
          <p:nvPr>
            <p:ph idx="1"/>
          </p:nvPr>
        </p:nvSpPr>
        <p:spPr>
          <a:xfrm>
            <a:off x="643468" y="2638043"/>
            <a:ext cx="3363974" cy="3415623"/>
          </a:xfrm>
        </p:spPr>
        <p:txBody>
          <a:bodyPr>
            <a:normAutofit/>
          </a:bodyPr>
          <a:lstStyle/>
          <a:p>
            <a:r>
              <a:rPr lang="en-US" sz="2000"/>
              <a:t>When the threshold is set to the minimum (0), the neuron fires spontaneously at a fixed rate. </a:t>
            </a:r>
          </a:p>
          <a:p>
            <a:r>
              <a:rPr lang="en-US" sz="2000"/>
              <a:t>You may change the threshold for a neuron by clicking in its action potential meter. </a:t>
            </a:r>
          </a:p>
        </p:txBody>
      </p:sp>
      <p:pic>
        <p:nvPicPr>
          <p:cNvPr id="8" name="Picture 7" descr="A close up of a map&#10;&#10;Description automatically generated">
            <a:extLst>
              <a:ext uri="{FF2B5EF4-FFF2-40B4-BE49-F238E27FC236}">
                <a16:creationId xmlns:a16="http://schemas.microsoft.com/office/drawing/2014/main" id="{7724FB97-3AB0-4817-AD39-E0CA635234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7763" y="1035782"/>
            <a:ext cx="6250769" cy="4625569"/>
          </a:xfrm>
          <a:prstGeom prst="rect">
            <a:avLst/>
          </a:prstGeom>
        </p:spPr>
      </p:pic>
    </p:spTree>
    <p:extLst>
      <p:ext uri="{BB962C8B-B14F-4D97-AF65-F5344CB8AC3E}">
        <p14:creationId xmlns:p14="http://schemas.microsoft.com/office/powerpoint/2010/main" val="1901354113"/>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 name="Picture 3">
            <a:extLst>
              <a:ext uri="{FF2B5EF4-FFF2-40B4-BE49-F238E27FC236}">
                <a16:creationId xmlns:a16="http://schemas.microsoft.com/office/drawing/2014/main" id="{00494EDC-8E9D-4974-AD6F-F248D79AA00D}"/>
              </a:ext>
            </a:extLst>
          </p:cNvPr>
          <p:cNvPicPr>
            <a:picLocks noChangeAspect="1"/>
          </p:cNvPicPr>
          <p:nvPr/>
        </p:nvPicPr>
        <p:blipFill>
          <a:blip r:embed="rId2"/>
          <a:stretch>
            <a:fillRect/>
          </a:stretch>
        </p:blipFill>
        <p:spPr>
          <a:xfrm>
            <a:off x="320040" y="365017"/>
            <a:ext cx="11548872" cy="4215337"/>
          </a:xfrm>
          <a:prstGeom prst="rect">
            <a:avLst/>
          </a:prstGeom>
        </p:spPr>
      </p:pic>
      <p:sp>
        <p:nvSpPr>
          <p:cNvPr id="11" name="Rectangle 10">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5430D9-541E-446A-BB30-9D9EDF4A949C}"/>
              </a:ext>
            </a:extLst>
          </p:cNvPr>
          <p:cNvSpPr>
            <a:spLocks noGrp="1"/>
          </p:cNvSpPr>
          <p:nvPr>
            <p:ph type="title"/>
          </p:nvPr>
        </p:nvSpPr>
        <p:spPr>
          <a:xfrm>
            <a:off x="841248" y="5010912"/>
            <a:ext cx="2889504" cy="1344168"/>
          </a:xfrm>
        </p:spPr>
        <p:txBody>
          <a:bodyPr anchor="ctr">
            <a:normAutofit/>
          </a:bodyPr>
          <a:lstStyle/>
          <a:p>
            <a:r>
              <a:rPr lang="en-US" sz="2600" b="1" dirty="0">
                <a:solidFill>
                  <a:schemeClr val="bg1"/>
                </a:solidFill>
              </a:rPr>
              <a:t>Action Potential Meter</a:t>
            </a:r>
          </a:p>
        </p:txBody>
      </p:sp>
      <p:cxnSp>
        <p:nvCxnSpPr>
          <p:cNvPr id="13" name="Straight Connector 12">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D0815F-5BD1-478F-9D47-045AE66D6F8E}"/>
              </a:ext>
            </a:extLst>
          </p:cNvPr>
          <p:cNvSpPr>
            <a:spLocks noGrp="1"/>
          </p:cNvSpPr>
          <p:nvPr>
            <p:ph idx="1"/>
          </p:nvPr>
        </p:nvSpPr>
        <p:spPr>
          <a:xfrm>
            <a:off x="4379976" y="5010912"/>
            <a:ext cx="6976872" cy="1344168"/>
          </a:xfrm>
        </p:spPr>
        <p:txBody>
          <a:bodyPr anchor="ctr">
            <a:normAutofit/>
          </a:bodyPr>
          <a:lstStyle/>
          <a:p>
            <a:r>
              <a:rPr lang="en-US" sz="1300">
                <a:solidFill>
                  <a:schemeClr val="bg1"/>
                </a:solidFill>
              </a:rPr>
              <a:t>The number will increment +1 for each click on the meter. </a:t>
            </a:r>
          </a:p>
          <a:p>
            <a:r>
              <a:rPr lang="en-US" sz="1300">
                <a:solidFill>
                  <a:schemeClr val="bg1"/>
                </a:solidFill>
              </a:rPr>
              <a:t>Possible values are 0-5. If you click in a meter set at maximum, the value will change to 0. 7. </a:t>
            </a:r>
          </a:p>
          <a:p>
            <a:r>
              <a:rPr lang="en-US" sz="1300">
                <a:solidFill>
                  <a:schemeClr val="bg1"/>
                </a:solidFill>
              </a:rPr>
              <a:t>Select Action Potential Meters in the Settings screen and click Continue. </a:t>
            </a:r>
          </a:p>
          <a:p>
            <a:pPr lvl="1"/>
            <a:r>
              <a:rPr lang="en-US" sz="1300">
                <a:solidFill>
                  <a:schemeClr val="bg1"/>
                </a:solidFill>
              </a:rPr>
              <a:t>At the program’s main screen, they should create a simple circuit, observe the changes in the action potential meters, and answer the questions in step 6 of Part 3. 8. </a:t>
            </a:r>
          </a:p>
        </p:txBody>
      </p:sp>
    </p:spTree>
    <p:extLst>
      <p:ext uri="{BB962C8B-B14F-4D97-AF65-F5344CB8AC3E}">
        <p14:creationId xmlns:p14="http://schemas.microsoft.com/office/powerpoint/2010/main" val="1683675405"/>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25430D9-541E-446A-BB30-9D9EDF4A949C}"/>
              </a:ext>
            </a:extLst>
          </p:cNvPr>
          <p:cNvSpPr>
            <a:spLocks noGrp="1"/>
          </p:cNvSpPr>
          <p:nvPr>
            <p:ph type="title"/>
          </p:nvPr>
        </p:nvSpPr>
        <p:spPr>
          <a:xfrm>
            <a:off x="1047280" y="759805"/>
            <a:ext cx="10306520" cy="1325563"/>
          </a:xfrm>
        </p:spPr>
        <p:txBody>
          <a:bodyPr>
            <a:normAutofit/>
          </a:bodyPr>
          <a:lstStyle/>
          <a:p>
            <a:r>
              <a:rPr lang="en-US" sz="4000" b="1" dirty="0">
                <a:solidFill>
                  <a:srgbClr val="FFFFFF"/>
                </a:solidFill>
              </a:rPr>
              <a:t>Understanding the Graph</a:t>
            </a:r>
          </a:p>
        </p:txBody>
      </p:sp>
      <p:sp>
        <p:nvSpPr>
          <p:cNvPr id="3" name="Content Placeholder 2">
            <a:extLst>
              <a:ext uri="{FF2B5EF4-FFF2-40B4-BE49-F238E27FC236}">
                <a16:creationId xmlns:a16="http://schemas.microsoft.com/office/drawing/2014/main" id="{37D0815F-5BD1-478F-9D47-045AE66D6F8E}"/>
              </a:ext>
            </a:extLst>
          </p:cNvPr>
          <p:cNvSpPr>
            <a:spLocks noGrp="1"/>
          </p:cNvSpPr>
          <p:nvPr>
            <p:ph idx="1"/>
          </p:nvPr>
        </p:nvSpPr>
        <p:spPr>
          <a:xfrm>
            <a:off x="1424904" y="2494450"/>
            <a:ext cx="4053545" cy="3563159"/>
          </a:xfrm>
        </p:spPr>
        <p:txBody>
          <a:bodyPr>
            <a:normAutofit lnSpcReduction="10000"/>
          </a:bodyPr>
          <a:lstStyle/>
          <a:p>
            <a:r>
              <a:rPr lang="en-US" sz="4000" dirty="0"/>
              <a:t>How does the information on the graph correlate with the action potential meters?</a:t>
            </a:r>
          </a:p>
        </p:txBody>
      </p:sp>
      <p:pic>
        <p:nvPicPr>
          <p:cNvPr id="4" name="Picture 3">
            <a:extLst>
              <a:ext uri="{FF2B5EF4-FFF2-40B4-BE49-F238E27FC236}">
                <a16:creationId xmlns:a16="http://schemas.microsoft.com/office/drawing/2014/main" id="{C9C04A24-A995-4199-89B4-2C881AFFCB3B}"/>
              </a:ext>
            </a:extLst>
          </p:cNvPr>
          <p:cNvPicPr>
            <a:picLocks noChangeAspect="1"/>
          </p:cNvPicPr>
          <p:nvPr/>
        </p:nvPicPr>
        <p:blipFill rotWithShape="1">
          <a:blip r:embed="rId2"/>
          <a:srcRect l="-3844" r="-3846"/>
          <a:stretch/>
        </p:blipFill>
        <p:spPr>
          <a:xfrm>
            <a:off x="5478449" y="2492376"/>
            <a:ext cx="6504001" cy="3563372"/>
          </a:xfrm>
          <a:prstGeom prst="rect">
            <a:avLst/>
          </a:prstGeom>
        </p:spPr>
      </p:pic>
    </p:spTree>
    <p:extLst>
      <p:ext uri="{BB962C8B-B14F-4D97-AF65-F5344CB8AC3E}">
        <p14:creationId xmlns:p14="http://schemas.microsoft.com/office/powerpoint/2010/main" val="74365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A6EF2-2876-43B6-9E9A-9F6931A3099A}"/>
              </a:ext>
            </a:extLst>
          </p:cNvPr>
          <p:cNvSpPr>
            <a:spLocks noGrp="1"/>
          </p:cNvSpPr>
          <p:nvPr>
            <p:ph type="title"/>
          </p:nvPr>
        </p:nvSpPr>
        <p:spPr>
          <a:xfrm>
            <a:off x="1349530" y="891539"/>
            <a:ext cx="9947859" cy="1344168"/>
          </a:xfrm>
        </p:spPr>
        <p:txBody>
          <a:bodyPr>
            <a:normAutofit/>
          </a:bodyPr>
          <a:lstStyle/>
          <a:p>
            <a:r>
              <a:rPr lang="en-US" sz="4000" b="1"/>
              <a:t>Understanding the Graph</a:t>
            </a:r>
            <a:endParaRPr lang="en-US" sz="4000"/>
          </a:p>
        </p:txBody>
      </p:sp>
      <p:sp>
        <p:nvSpPr>
          <p:cNvPr id="12" name="Rectangle 11">
            <a:extLst>
              <a:ext uri="{FF2B5EF4-FFF2-40B4-BE49-F238E27FC236}">
                <a16:creationId xmlns:a16="http://schemas.microsoft.com/office/drawing/2014/main" id="{7939516E-298E-4053-959C-C609EE3BE5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B414198-C4FD-4B7A-BC2C-566CEC59B8F1}"/>
              </a:ext>
            </a:extLst>
          </p:cNvPr>
          <p:cNvGraphicFramePr>
            <a:graphicFrameLocks noGrp="1"/>
          </p:cNvGraphicFramePr>
          <p:nvPr>
            <p:ph idx="1"/>
            <p:extLst>
              <p:ext uri="{D42A27DB-BD31-4B8C-83A1-F6EECF244321}">
                <p14:modId xmlns:p14="http://schemas.microsoft.com/office/powerpoint/2010/main" val="969121280"/>
              </p:ext>
            </p:extLst>
          </p:nvPr>
        </p:nvGraphicFramePr>
        <p:xfrm>
          <a:off x="1349530" y="2411604"/>
          <a:ext cx="9947859" cy="3551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460F3F6-2CAD-4CAD-A0AF-07ACD549B751}"/>
              </a:ext>
            </a:extLst>
          </p:cNvPr>
          <p:cNvPicPr>
            <a:picLocks noChangeAspect="1"/>
          </p:cNvPicPr>
          <p:nvPr/>
        </p:nvPicPr>
        <p:blipFill rotWithShape="1">
          <a:blip r:embed="rId7"/>
          <a:srcRect l="-3844" r="-3846"/>
          <a:stretch/>
        </p:blipFill>
        <p:spPr>
          <a:xfrm>
            <a:off x="7181850" y="347310"/>
            <a:ext cx="4267200" cy="2337887"/>
          </a:xfrm>
          <a:prstGeom prst="rect">
            <a:avLst/>
          </a:prstGeom>
        </p:spPr>
      </p:pic>
    </p:spTree>
    <p:extLst>
      <p:ext uri="{BB962C8B-B14F-4D97-AF65-F5344CB8AC3E}">
        <p14:creationId xmlns:p14="http://schemas.microsoft.com/office/powerpoint/2010/main" val="2021055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7FBCB33-EB5B-4486-9586-D881842E4569}"/>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Circuit Illustrating Summation of Excitation and Inhibition</a:t>
            </a:r>
          </a:p>
        </p:txBody>
      </p:sp>
      <p:sp>
        <p:nvSpPr>
          <p:cNvPr id="3" name="Content Placeholder 2">
            <a:extLst>
              <a:ext uri="{FF2B5EF4-FFF2-40B4-BE49-F238E27FC236}">
                <a16:creationId xmlns:a16="http://schemas.microsoft.com/office/drawing/2014/main" id="{6ECC5A49-D447-497D-8675-ED414E4A2829}"/>
              </a:ext>
            </a:extLst>
          </p:cNvPr>
          <p:cNvSpPr>
            <a:spLocks noGrp="1"/>
          </p:cNvSpPr>
          <p:nvPr>
            <p:ph idx="1"/>
          </p:nvPr>
        </p:nvSpPr>
        <p:spPr>
          <a:xfrm>
            <a:off x="1424904" y="2494450"/>
            <a:ext cx="4053545" cy="4363550"/>
          </a:xfrm>
        </p:spPr>
        <p:txBody>
          <a:bodyPr>
            <a:normAutofit/>
          </a:bodyPr>
          <a:lstStyle/>
          <a:p>
            <a:r>
              <a:rPr lang="en-US" sz="2000" dirty="0"/>
              <a:t>In this circuit all neurons are excitatory except neuron 2 which is inhibitory.</a:t>
            </a:r>
          </a:p>
          <a:p>
            <a:r>
              <a:rPr lang="en-US" sz="2000" dirty="0"/>
              <a:t> Since the skin is depressed less farther away from the pin, neuron 1 fires at a slower rate than neuron 5 where the pin depresses the skin maximally. </a:t>
            </a:r>
          </a:p>
          <a:p>
            <a:r>
              <a:rPr lang="en-US" sz="2000" dirty="0"/>
              <a:t>This illustrates the big concept that the rate of firing in the sensory neuron is proportional to the strength of the sensory signal.</a:t>
            </a:r>
          </a:p>
        </p:txBody>
      </p:sp>
      <p:pic>
        <p:nvPicPr>
          <p:cNvPr id="4" name="Picture 3">
            <a:extLst>
              <a:ext uri="{FF2B5EF4-FFF2-40B4-BE49-F238E27FC236}">
                <a16:creationId xmlns:a16="http://schemas.microsoft.com/office/drawing/2014/main" id="{46481615-1C6B-4A5D-A5EF-105E2A5B0FF8}"/>
              </a:ext>
            </a:extLst>
          </p:cNvPr>
          <p:cNvPicPr>
            <a:picLocks noChangeAspect="1"/>
          </p:cNvPicPr>
          <p:nvPr/>
        </p:nvPicPr>
        <p:blipFill rotWithShape="1">
          <a:blip r:embed="rId2"/>
          <a:srcRect l="112" r="24751" b="-2"/>
          <a:stretch/>
        </p:blipFill>
        <p:spPr>
          <a:xfrm>
            <a:off x="6098892" y="2492376"/>
            <a:ext cx="4802404" cy="3563372"/>
          </a:xfrm>
          <a:prstGeom prst="rect">
            <a:avLst/>
          </a:prstGeom>
        </p:spPr>
      </p:pic>
    </p:spTree>
    <p:extLst>
      <p:ext uri="{BB962C8B-B14F-4D97-AF65-F5344CB8AC3E}">
        <p14:creationId xmlns:p14="http://schemas.microsoft.com/office/powerpoint/2010/main" val="919356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1E02EF-92DA-47DE-BDFC-C8C2EE87D6D2}"/>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Negative Feedback</a:t>
            </a:r>
          </a:p>
        </p:txBody>
      </p:sp>
      <p:sp>
        <p:nvSpPr>
          <p:cNvPr id="3" name="Content Placeholder 2">
            <a:extLst>
              <a:ext uri="{FF2B5EF4-FFF2-40B4-BE49-F238E27FC236}">
                <a16:creationId xmlns:a16="http://schemas.microsoft.com/office/drawing/2014/main" id="{9D9C6AB8-233B-4006-BE48-59C4C9CE94A6}"/>
              </a:ext>
            </a:extLst>
          </p:cNvPr>
          <p:cNvSpPr>
            <a:spLocks noGrp="1"/>
          </p:cNvSpPr>
          <p:nvPr>
            <p:ph idx="1"/>
          </p:nvPr>
        </p:nvSpPr>
        <p:spPr>
          <a:xfrm>
            <a:off x="643468" y="2638043"/>
            <a:ext cx="3363974" cy="3415623"/>
          </a:xfrm>
        </p:spPr>
        <p:txBody>
          <a:bodyPr>
            <a:normAutofit/>
          </a:bodyPr>
          <a:lstStyle/>
          <a:p>
            <a:r>
              <a:rPr lang="en-US" sz="2000" dirty="0"/>
              <a:t>Negative Feedback works to decrease the event that caused it. </a:t>
            </a:r>
          </a:p>
          <a:p>
            <a:r>
              <a:rPr lang="en-US" sz="2000" dirty="0"/>
              <a:t>This is the more common type of feedback. </a:t>
            </a:r>
          </a:p>
          <a:p>
            <a:pPr lvl="1"/>
            <a:r>
              <a:rPr lang="en-US" sz="1600" dirty="0"/>
              <a:t>For example, as you pick up a box that is lighter than expected, negative feedback from your muscle receptors decreases the rate of motor neuron firing and muscle contraction since less effort is needed to lift a light box. </a:t>
            </a:r>
          </a:p>
        </p:txBody>
      </p:sp>
      <p:pic>
        <p:nvPicPr>
          <p:cNvPr id="4" name="Picture 3">
            <a:extLst>
              <a:ext uri="{FF2B5EF4-FFF2-40B4-BE49-F238E27FC236}">
                <a16:creationId xmlns:a16="http://schemas.microsoft.com/office/drawing/2014/main" id="{6DC4210E-4979-4CD0-990F-58DE8339566A}"/>
              </a:ext>
            </a:extLst>
          </p:cNvPr>
          <p:cNvPicPr>
            <a:picLocks noChangeAspect="1"/>
          </p:cNvPicPr>
          <p:nvPr/>
        </p:nvPicPr>
        <p:blipFill>
          <a:blip r:embed="rId2"/>
          <a:stretch>
            <a:fillRect/>
          </a:stretch>
        </p:blipFill>
        <p:spPr>
          <a:xfrm>
            <a:off x="5297763" y="1442082"/>
            <a:ext cx="6250769" cy="3812968"/>
          </a:xfrm>
          <a:prstGeom prst="rect">
            <a:avLst/>
          </a:prstGeom>
        </p:spPr>
      </p:pic>
    </p:spTree>
    <p:extLst>
      <p:ext uri="{BB962C8B-B14F-4D97-AF65-F5344CB8AC3E}">
        <p14:creationId xmlns:p14="http://schemas.microsoft.com/office/powerpoint/2010/main" val="255430795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A1F5D9B-CCF3-483A-9E53-7551D5F65D95}"/>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Materials</a:t>
            </a:r>
          </a:p>
        </p:txBody>
      </p:sp>
      <p:sp>
        <p:nvSpPr>
          <p:cNvPr id="3" name="Content Placeholder 2">
            <a:extLst>
              <a:ext uri="{FF2B5EF4-FFF2-40B4-BE49-F238E27FC236}">
                <a16:creationId xmlns:a16="http://schemas.microsoft.com/office/drawing/2014/main" id="{46506537-2C87-4A48-AA46-C6CC6AD82621}"/>
              </a:ext>
            </a:extLst>
          </p:cNvPr>
          <p:cNvSpPr>
            <a:spLocks noGrp="1"/>
          </p:cNvSpPr>
          <p:nvPr>
            <p:ph idx="1"/>
          </p:nvPr>
        </p:nvSpPr>
        <p:spPr>
          <a:xfrm>
            <a:off x="1424904" y="2494450"/>
            <a:ext cx="4053545" cy="3563159"/>
          </a:xfrm>
        </p:spPr>
        <p:txBody>
          <a:bodyPr>
            <a:normAutofit/>
          </a:bodyPr>
          <a:lstStyle/>
          <a:p>
            <a:pPr marL="0" indent="0">
              <a:buNone/>
            </a:pPr>
            <a:r>
              <a:rPr lang="en-US" sz="2400"/>
              <a:t>• computer </a:t>
            </a:r>
          </a:p>
          <a:p>
            <a:pPr marL="0" indent="0">
              <a:buNone/>
            </a:pPr>
            <a:r>
              <a:rPr lang="en-US" sz="2400"/>
              <a:t>• Virtual Neurons software </a:t>
            </a:r>
          </a:p>
          <a:p>
            <a:pPr marL="0" indent="0">
              <a:buNone/>
            </a:pPr>
            <a:r>
              <a:rPr lang="en-US" sz="2400"/>
              <a:t>• Virtual Neurons Student Guide </a:t>
            </a:r>
          </a:p>
        </p:txBody>
      </p:sp>
      <p:pic>
        <p:nvPicPr>
          <p:cNvPr id="4" name="Picture 3">
            <a:extLst>
              <a:ext uri="{FF2B5EF4-FFF2-40B4-BE49-F238E27FC236}">
                <a16:creationId xmlns:a16="http://schemas.microsoft.com/office/drawing/2014/main" id="{2AC9321E-3A22-4011-B27A-EBCDE0AD6789}"/>
              </a:ext>
            </a:extLst>
          </p:cNvPr>
          <p:cNvPicPr>
            <a:picLocks noChangeAspect="1"/>
          </p:cNvPicPr>
          <p:nvPr/>
        </p:nvPicPr>
        <p:blipFill rotWithShape="1">
          <a:blip r:embed="rId2"/>
          <a:srcRect r="11727" b="3"/>
          <a:stretch/>
        </p:blipFill>
        <p:spPr>
          <a:xfrm>
            <a:off x="6098892" y="2492376"/>
            <a:ext cx="4802404" cy="3563372"/>
          </a:xfrm>
          <a:prstGeom prst="rect">
            <a:avLst/>
          </a:prstGeom>
        </p:spPr>
      </p:pic>
    </p:spTree>
    <p:extLst>
      <p:ext uri="{BB962C8B-B14F-4D97-AF65-F5344CB8AC3E}">
        <p14:creationId xmlns:p14="http://schemas.microsoft.com/office/powerpoint/2010/main" val="4428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21A4C1-8A38-4DA8-8E9B-8079639569C7}"/>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Getting Started</a:t>
            </a:r>
          </a:p>
        </p:txBody>
      </p:sp>
      <p:graphicFrame>
        <p:nvGraphicFramePr>
          <p:cNvPr id="5" name="Content Placeholder 2">
            <a:extLst>
              <a:ext uri="{FF2B5EF4-FFF2-40B4-BE49-F238E27FC236}">
                <a16:creationId xmlns:a16="http://schemas.microsoft.com/office/drawing/2014/main" id="{8D0CC449-3CD9-4F60-946F-2FCBAB1BBF9F}"/>
              </a:ext>
            </a:extLst>
          </p:cNvPr>
          <p:cNvGraphicFramePr>
            <a:graphicFrameLocks noGrp="1"/>
          </p:cNvGraphicFramePr>
          <p:nvPr>
            <p:ph idx="1"/>
            <p:extLst>
              <p:ext uri="{D42A27DB-BD31-4B8C-83A1-F6EECF244321}">
                <p14:modId xmlns:p14="http://schemas.microsoft.com/office/powerpoint/2010/main" val="182414809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99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2504E52C-E4CF-4F20-A9ED-8FC372239C9F}"/>
              </a:ext>
            </a:extLst>
          </p:cNvPr>
          <p:cNvPicPr>
            <a:picLocks noGrp="1" noChangeAspect="1"/>
          </p:cNvPicPr>
          <p:nvPr>
            <p:ph idx="1"/>
          </p:nvPr>
        </p:nvPicPr>
        <p:blipFill rotWithShape="1">
          <a:blip r:embed="rId2"/>
          <a:srcRect l="-408" r="95"/>
          <a:stretch/>
        </p:blipFill>
        <p:spPr>
          <a:xfrm>
            <a:off x="620110" y="1320237"/>
            <a:ext cx="10918076" cy="4217526"/>
          </a:xfrm>
          <a:prstGeom prst="rect">
            <a:avLst/>
          </a:prstGeom>
        </p:spPr>
      </p:pic>
    </p:spTree>
    <p:extLst>
      <p:ext uri="{BB962C8B-B14F-4D97-AF65-F5344CB8AC3E}">
        <p14:creationId xmlns:p14="http://schemas.microsoft.com/office/powerpoint/2010/main" val="299197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DE579A-5804-476B-9D42-258497527FB1}"/>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Simple Circuits</a:t>
            </a:r>
          </a:p>
        </p:txBody>
      </p:sp>
      <p:graphicFrame>
        <p:nvGraphicFramePr>
          <p:cNvPr id="5" name="Content Placeholder 2">
            <a:extLst>
              <a:ext uri="{FF2B5EF4-FFF2-40B4-BE49-F238E27FC236}">
                <a16:creationId xmlns:a16="http://schemas.microsoft.com/office/drawing/2014/main" id="{49B4AA94-BCA9-4D35-9A5C-40E86DC347CA}"/>
              </a:ext>
            </a:extLst>
          </p:cNvPr>
          <p:cNvGraphicFramePr>
            <a:graphicFrameLocks noGrp="1"/>
          </p:cNvGraphicFramePr>
          <p:nvPr>
            <p:ph idx="1"/>
            <p:extLst>
              <p:ext uri="{D42A27DB-BD31-4B8C-83A1-F6EECF244321}">
                <p14:modId xmlns:p14="http://schemas.microsoft.com/office/powerpoint/2010/main" val="87285836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03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D534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56DF8F-BF06-4AA6-AB73-ED81E26AD639}"/>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Simple Circuits</a:t>
            </a:r>
            <a:endParaRPr lang="en-US">
              <a:solidFill>
                <a:srgbClr val="FFFFFF"/>
              </a:solidFill>
            </a:endParaRPr>
          </a:p>
        </p:txBody>
      </p:sp>
      <p:pic>
        <p:nvPicPr>
          <p:cNvPr id="4" name="Picture 3" descr="A picture containing clock&#10;&#10;Description automatically generated">
            <a:extLst>
              <a:ext uri="{FF2B5EF4-FFF2-40B4-BE49-F238E27FC236}">
                <a16:creationId xmlns:a16="http://schemas.microsoft.com/office/drawing/2014/main" id="{73B8BB73-DC8A-48C4-97D8-70BF98833ABF}"/>
              </a:ext>
            </a:extLst>
          </p:cNvPr>
          <p:cNvPicPr>
            <a:picLocks noChangeAspect="1"/>
          </p:cNvPicPr>
          <p:nvPr/>
        </p:nvPicPr>
        <p:blipFill rotWithShape="1">
          <a:blip r:embed="rId2"/>
          <a:srcRect r="8920" b="-3"/>
          <a:stretch/>
        </p:blipFill>
        <p:spPr>
          <a:xfrm>
            <a:off x="327547" y="321733"/>
            <a:ext cx="7058306" cy="4107392"/>
          </a:xfrm>
          <a:prstGeom prst="rect">
            <a:avLst/>
          </a:prstGeom>
        </p:spPr>
        <p:style>
          <a:lnRef idx="2">
            <a:schemeClr val="dk1"/>
          </a:lnRef>
          <a:fillRef idx="1">
            <a:schemeClr val="lt1"/>
          </a:fillRef>
          <a:effectRef idx="0">
            <a:schemeClr val="dk1"/>
          </a:effectRef>
          <a:fontRef idx="minor">
            <a:schemeClr val="dk1"/>
          </a:fontRef>
        </p:style>
      </p:pic>
      <p:sp>
        <p:nvSpPr>
          <p:cNvPr id="23"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D4FFD05-6226-46AC-A77D-DEFB9F1DA154}"/>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Try the simple circuit (one sensory, one inter, and one motor neuron) with different interneurons. </a:t>
            </a:r>
          </a:p>
          <a:p>
            <a:r>
              <a:rPr lang="en-US" sz="2000" dirty="0">
                <a:solidFill>
                  <a:srgbClr val="FFFFFF"/>
                </a:solidFill>
              </a:rPr>
              <a:t>Some neurons are excitatory and some inhibitory. </a:t>
            </a:r>
          </a:p>
          <a:p>
            <a:r>
              <a:rPr lang="en-US" sz="2000" b="1" u="sng" dirty="0">
                <a:solidFill>
                  <a:srgbClr val="FFFFFF"/>
                </a:solidFill>
              </a:rPr>
              <a:t>How does the rate of muscle twitching change with different interneurons in the circuit? </a:t>
            </a:r>
          </a:p>
          <a:p>
            <a:r>
              <a:rPr lang="en-US" sz="2000" dirty="0">
                <a:solidFill>
                  <a:srgbClr val="FFFFFF"/>
                </a:solidFill>
              </a:rPr>
              <a:t>HINT: [An inhibitory interneuron will not excite the next neuron in the circuit and the muscle will not twitch.]</a:t>
            </a:r>
          </a:p>
        </p:txBody>
      </p:sp>
    </p:spTree>
    <p:extLst>
      <p:ext uri="{BB962C8B-B14F-4D97-AF65-F5344CB8AC3E}">
        <p14:creationId xmlns:p14="http://schemas.microsoft.com/office/powerpoint/2010/main" val="2157027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D534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3ACF46-D14F-40E4-AE98-552EA49AC205}"/>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Types of Neurons</a:t>
            </a:r>
          </a:p>
        </p:txBody>
      </p:sp>
      <p:pic>
        <p:nvPicPr>
          <p:cNvPr id="4" name="Picture 3">
            <a:extLst>
              <a:ext uri="{FF2B5EF4-FFF2-40B4-BE49-F238E27FC236}">
                <a16:creationId xmlns:a16="http://schemas.microsoft.com/office/drawing/2014/main" id="{6FCC8E20-5F8D-4BBB-876F-9371F961A11A}"/>
              </a:ext>
            </a:extLst>
          </p:cNvPr>
          <p:cNvPicPr>
            <a:picLocks noChangeAspect="1"/>
          </p:cNvPicPr>
          <p:nvPr/>
        </p:nvPicPr>
        <p:blipFill rotWithShape="1">
          <a:blip r:embed="rId2"/>
          <a:srcRect r="8920" b="-3"/>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26765E6-A7C4-4FAD-AAAF-CDE0FFD8CD03}"/>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a motor neuron sends information away from the CNS toward an effector (muscle or gland).</a:t>
            </a:r>
          </a:p>
          <a:p>
            <a:r>
              <a:rPr lang="en-US" sz="2000">
                <a:solidFill>
                  <a:srgbClr val="FFFFFF"/>
                </a:solidFill>
              </a:rPr>
              <a:t>an interneuron lies in the CNS and connects a sensory neuron to a motor neuron.</a:t>
            </a:r>
          </a:p>
          <a:p>
            <a:r>
              <a:rPr lang="en-US" sz="2000">
                <a:solidFill>
                  <a:srgbClr val="FFFFFF"/>
                </a:solidFill>
              </a:rPr>
              <a:t>a sensory neuron sends information from a sensory receptor to the CNS.</a:t>
            </a:r>
          </a:p>
        </p:txBody>
      </p:sp>
    </p:spTree>
    <p:extLst>
      <p:ext uri="{BB962C8B-B14F-4D97-AF65-F5344CB8AC3E}">
        <p14:creationId xmlns:p14="http://schemas.microsoft.com/office/powerpoint/2010/main" val="4140316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2157</Words>
  <Application>Microsoft Office PowerPoint</Application>
  <PresentationFormat>Widescreen</PresentationFormat>
  <Paragraphs>136</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Tw Cen MT</vt:lpstr>
      <vt:lpstr>Office Theme</vt:lpstr>
      <vt:lpstr>VIRTUAL NEURONS LAB</vt:lpstr>
      <vt:lpstr>SCIENCE STANDARDS: VIRTUAL NEURONS</vt:lpstr>
      <vt:lpstr>Vocabulary</vt:lpstr>
      <vt:lpstr>Materials</vt:lpstr>
      <vt:lpstr>Getting Started</vt:lpstr>
      <vt:lpstr>PowerPoint Presentation</vt:lpstr>
      <vt:lpstr>Simple Circuits</vt:lpstr>
      <vt:lpstr>Simple Circuits</vt:lpstr>
      <vt:lpstr>Types of Neurons</vt:lpstr>
      <vt:lpstr>Excitatory neurons</vt:lpstr>
      <vt:lpstr>Inhibitory neurons</vt:lpstr>
      <vt:lpstr>http://brainu.org/lesson/virtual-neurons </vt:lpstr>
      <vt:lpstr>Using the Software</vt:lpstr>
      <vt:lpstr>The initial window that opens up has a skin picture on the left side of the screen, a muscle picture on the right side of the screen, and four neurons in between -- one sensory neuron, one motor neuron, and two interneurons [one excitatory and one inhibitory]. </vt:lpstr>
      <vt:lpstr>Using the Software</vt:lpstr>
      <vt:lpstr>Using the Software</vt:lpstr>
      <vt:lpstr>Using the Software</vt:lpstr>
      <vt:lpstr>Using the Software</vt:lpstr>
      <vt:lpstr>Optional: Enable Advanced Neuron Shapes </vt:lpstr>
      <vt:lpstr>Settings</vt:lpstr>
      <vt:lpstr>Check the boxes to enable the following features: </vt:lpstr>
      <vt:lpstr>Check the boxes to enable the following features: </vt:lpstr>
      <vt:lpstr>Check the boxes to enable the following features: </vt:lpstr>
      <vt:lpstr>Check the boxes to enable the following features: </vt:lpstr>
      <vt:lpstr>Check the boxes to enable the following features: </vt:lpstr>
      <vt:lpstr>Check the boxes to enable the following features: </vt:lpstr>
      <vt:lpstr>Check the boxes to enable the following features: </vt:lpstr>
      <vt:lpstr>Part 3 of the student guide.</vt:lpstr>
      <vt:lpstr>PowerPoint Presentation</vt:lpstr>
      <vt:lpstr>Inhibitory Post-Synaptic Signaling (IPSP)</vt:lpstr>
      <vt:lpstr>Threshold</vt:lpstr>
      <vt:lpstr>Action Potential Meter</vt:lpstr>
      <vt:lpstr>Understanding the Graph</vt:lpstr>
      <vt:lpstr>Understanding the Graph</vt:lpstr>
      <vt:lpstr>Circuit Illustrating Summation of Excitation and Inhibition</vt:lpstr>
      <vt:lpstr>Negative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NEURONS LAB</dc:title>
  <dc:creator>Cynthia Anderson</dc:creator>
  <cp:lastModifiedBy>Cynthia Anderson</cp:lastModifiedBy>
  <cp:revision>2</cp:revision>
  <dcterms:created xsi:type="dcterms:W3CDTF">2020-03-04T03:41:25Z</dcterms:created>
  <dcterms:modified xsi:type="dcterms:W3CDTF">2020-03-04T03:44:54Z</dcterms:modified>
</cp:coreProperties>
</file>